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6" r:id="rId3"/>
    <p:sldId id="267" r:id="rId4"/>
    <p:sldId id="268" r:id="rId5"/>
    <p:sldId id="258" r:id="rId6"/>
    <p:sldId id="259" r:id="rId7"/>
    <p:sldId id="260" r:id="rId8"/>
    <p:sldId id="261" r:id="rId9"/>
    <p:sldId id="257" r:id="rId10"/>
    <p:sldId id="265" r:id="rId11"/>
    <p:sldId id="271" r:id="rId12"/>
    <p:sldId id="273" r:id="rId13"/>
    <p:sldId id="272" r:id="rId14"/>
    <p:sldId id="274" r:id="rId15"/>
    <p:sldId id="275" r:id="rId16"/>
    <p:sldId id="270" r:id="rId17"/>
    <p:sldId id="277" r:id="rId18"/>
    <p:sldId id="278" r:id="rId19"/>
    <p:sldId id="279" r:id="rId20"/>
    <p:sldId id="280" r:id="rId21"/>
    <p:sldId id="281" r:id="rId22"/>
    <p:sldId id="28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93DBD-4643-4A2C-8B67-7D6C53E5685F}" type="datetimeFigureOut">
              <a:rPr lang="en-US" smtClean="0"/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4346D-A84A-4B0D-B141-1ED0F687B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2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6EF2-7C52-4743-8CCD-47D214DD9E70}" type="datetime1">
              <a:rPr lang="en-US" smtClean="0"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5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7E66-65AF-4451-83EA-B89CD80A9135}" type="datetime1">
              <a:rPr lang="en-US" smtClean="0"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5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DB94-D8A7-414F-BD4F-F38DD7885443}" type="datetime1">
              <a:rPr lang="en-US" smtClean="0"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40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E85F-3932-4A73-8C69-B54B6E098394}" type="datetime1">
              <a:rPr lang="en-US" smtClean="0"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82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CF009-9C43-4734-9880-C3C2406F6C64}" type="datetime1">
              <a:rPr lang="en-US" smtClean="0"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121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E65A2-780F-4588-A5F2-9669ED6AAF43}" type="datetime1">
              <a:rPr lang="en-US" smtClean="0"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46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F5EE-FF5C-4029-B459-81D1E16AC8F7}" type="datetime1">
              <a:rPr lang="en-US" smtClean="0"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7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76F5D-65C9-4D0B-A7FE-0B1B63E0E5B5}" type="datetime1">
              <a:rPr lang="en-US" smtClean="0"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200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E6AB-6C11-44B6-AF27-1D603E740260}" type="datetime1">
              <a:rPr lang="en-US" smtClean="0"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77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DE406-3EBB-48DA-9094-D56015CB9F4F}" type="datetime1">
              <a:rPr lang="en-US" smtClean="0"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3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A57ED-FEDB-4C8F-BD45-AD996C506419}" type="datetime1">
              <a:rPr lang="en-US" smtClean="0"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16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53E0A-379B-4B0A-9823-3DCE96F7FFE3}" type="datetime1">
              <a:rPr lang="en-US" smtClean="0"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6D412-05EB-436E-AB0D-10ADE9D82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4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Using the CBDB Regex Machine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Chen Shih-Pei </a:t>
            </a:r>
            <a:r>
              <a:rPr lang="zh-TW" altLang="en-US" dirty="0" smtClean="0">
                <a:solidFill>
                  <a:schemeClr val="tx1"/>
                </a:solidFill>
              </a:rPr>
              <a:t>陳詩沛</a:t>
            </a:r>
            <a:endParaRPr lang="en-US" altLang="zh-TW" dirty="0" smtClean="0">
              <a:solidFill>
                <a:schemeClr val="tx1"/>
              </a:solidFill>
            </a:endParaRPr>
          </a:p>
          <a:p>
            <a:r>
              <a:rPr lang="en-US" altLang="zh-TW" sz="2800" dirty="0" smtClean="0">
                <a:solidFill>
                  <a:schemeClr val="tx1"/>
                </a:solidFill>
              </a:rPr>
              <a:t>*Slides on task flow by </a:t>
            </a:r>
            <a:r>
              <a:rPr lang="en-US" altLang="zh-TW" sz="2800" dirty="0" err="1" smtClean="0">
                <a:solidFill>
                  <a:schemeClr val="tx1"/>
                </a:solidFill>
              </a:rPr>
              <a:t>Elif</a:t>
            </a:r>
            <a:r>
              <a:rPr lang="en-US" altLang="zh-TW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err="1" smtClean="0">
                <a:solidFill>
                  <a:schemeClr val="tx1"/>
                </a:solidFill>
              </a:rPr>
              <a:t>Yamagil</a:t>
            </a:r>
            <a:endParaRPr lang="en-US" altLang="zh-TW" sz="2800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96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GUI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5" y="1366242"/>
            <a:ext cx="8215313" cy="517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AutoShape 3"/>
          <p:cNvSpPr>
            <a:spLocks/>
          </p:cNvSpPr>
          <p:nvPr/>
        </p:nvSpPr>
        <p:spPr bwMode="auto">
          <a:xfrm>
            <a:off x="1759148" y="446484"/>
            <a:ext cx="1571625" cy="973336"/>
          </a:xfrm>
          <a:custGeom>
            <a:avLst/>
            <a:gdLst/>
            <a:ahLst/>
            <a:cxnLst/>
            <a:rect l="0" t="0" r="r" b="b"/>
            <a:pathLst>
              <a:path w="21600" h="9021">
                <a:moveTo>
                  <a:pt x="2455" y="0"/>
                </a:moveTo>
                <a:cubicBezTo>
                  <a:pt x="1099" y="0"/>
                  <a:pt x="0" y="741"/>
                  <a:pt x="0" y="1655"/>
                </a:cubicBezTo>
                <a:lnTo>
                  <a:pt x="0" y="7366"/>
                </a:lnTo>
                <a:cubicBezTo>
                  <a:pt x="0" y="8280"/>
                  <a:pt x="1099" y="9021"/>
                  <a:pt x="2455" y="9021"/>
                </a:cubicBezTo>
                <a:lnTo>
                  <a:pt x="14704" y="9021"/>
                </a:lnTo>
                <a:lnTo>
                  <a:pt x="16035" y="21600"/>
                </a:lnTo>
                <a:lnTo>
                  <a:pt x="17366" y="9021"/>
                </a:lnTo>
                <a:lnTo>
                  <a:pt x="19145" y="9021"/>
                </a:lnTo>
                <a:cubicBezTo>
                  <a:pt x="20501" y="9021"/>
                  <a:pt x="21600" y="8280"/>
                  <a:pt x="21600" y="7366"/>
                </a:cubicBezTo>
                <a:lnTo>
                  <a:pt x="21600" y="1655"/>
                </a:lnTo>
                <a:cubicBezTo>
                  <a:pt x="21600" y="741"/>
                  <a:pt x="20501" y="0"/>
                  <a:pt x="19145" y="0"/>
                </a:cubicBezTo>
                <a:lnTo>
                  <a:pt x="2455" y="0"/>
                </a:lnTo>
                <a:close/>
                <a:moveTo>
                  <a:pt x="2455" y="0"/>
                </a:move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en-US" sz="17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  <a:sym typeface="Arial" charset="0"/>
              </a:rPr>
              <a:t>List of active regex</a:t>
            </a:r>
          </a:p>
        </p:txBody>
      </p:sp>
      <p:sp>
        <p:nvSpPr>
          <p:cNvPr id="20484" name="AutoShape 4"/>
          <p:cNvSpPr>
            <a:spLocks/>
          </p:cNvSpPr>
          <p:nvPr/>
        </p:nvSpPr>
        <p:spPr bwMode="auto">
          <a:xfrm>
            <a:off x="7134820" y="401836"/>
            <a:ext cx="1571625" cy="973336"/>
          </a:xfrm>
          <a:custGeom>
            <a:avLst/>
            <a:gdLst/>
            <a:ahLst/>
            <a:cxnLst/>
            <a:rect l="0" t="0" r="r" b="b"/>
            <a:pathLst>
              <a:path w="16576" h="9729">
                <a:moveTo>
                  <a:pt x="1884" y="0"/>
                </a:moveTo>
                <a:cubicBezTo>
                  <a:pt x="843" y="0"/>
                  <a:pt x="0" y="799"/>
                  <a:pt x="0" y="1785"/>
                </a:cubicBezTo>
                <a:lnTo>
                  <a:pt x="0" y="7944"/>
                </a:lnTo>
                <a:cubicBezTo>
                  <a:pt x="0" y="8276"/>
                  <a:pt x="101" y="8584"/>
                  <a:pt x="268" y="8850"/>
                </a:cubicBezTo>
                <a:lnTo>
                  <a:pt x="-5024" y="21600"/>
                </a:lnTo>
                <a:lnTo>
                  <a:pt x="2137" y="9729"/>
                </a:lnTo>
                <a:lnTo>
                  <a:pt x="14692" y="9729"/>
                </a:lnTo>
                <a:cubicBezTo>
                  <a:pt x="15733" y="9729"/>
                  <a:pt x="16576" y="8930"/>
                  <a:pt x="16576" y="7944"/>
                </a:cubicBezTo>
                <a:lnTo>
                  <a:pt x="16576" y="1785"/>
                </a:lnTo>
                <a:cubicBezTo>
                  <a:pt x="16576" y="799"/>
                  <a:pt x="15733" y="0"/>
                  <a:pt x="14692" y="0"/>
                </a:cubicBezTo>
                <a:lnTo>
                  <a:pt x="1884" y="0"/>
                </a:lnTo>
                <a:close/>
                <a:moveTo>
                  <a:pt x="1884" y="0"/>
                </a:move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en-US" sz="17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  <a:sym typeface="Arial" charset="0"/>
              </a:rPr>
              <a:t>List of “terms”</a:t>
            </a:r>
          </a:p>
        </p:txBody>
      </p:sp>
      <p:sp>
        <p:nvSpPr>
          <p:cNvPr id="20485" name="AutoShape 5"/>
          <p:cNvSpPr>
            <a:spLocks/>
          </p:cNvSpPr>
          <p:nvPr/>
        </p:nvSpPr>
        <p:spPr bwMode="auto">
          <a:xfrm>
            <a:off x="5375672" y="3589734"/>
            <a:ext cx="1571625" cy="973336"/>
          </a:xfrm>
          <a:custGeom>
            <a:avLst/>
            <a:gdLst/>
            <a:ahLst/>
            <a:cxnLst/>
            <a:rect l="0" t="0" r="r" b="b"/>
            <a:pathLst>
              <a:path w="16576" h="9729">
                <a:moveTo>
                  <a:pt x="1884" y="0"/>
                </a:moveTo>
                <a:cubicBezTo>
                  <a:pt x="843" y="0"/>
                  <a:pt x="0" y="799"/>
                  <a:pt x="0" y="1785"/>
                </a:cubicBezTo>
                <a:lnTo>
                  <a:pt x="0" y="7944"/>
                </a:lnTo>
                <a:cubicBezTo>
                  <a:pt x="0" y="8276"/>
                  <a:pt x="101" y="8584"/>
                  <a:pt x="268" y="8850"/>
                </a:cubicBezTo>
                <a:lnTo>
                  <a:pt x="-5024" y="21600"/>
                </a:lnTo>
                <a:lnTo>
                  <a:pt x="2137" y="9729"/>
                </a:lnTo>
                <a:lnTo>
                  <a:pt x="14692" y="9729"/>
                </a:lnTo>
                <a:cubicBezTo>
                  <a:pt x="15733" y="9729"/>
                  <a:pt x="16576" y="8930"/>
                  <a:pt x="16576" y="7944"/>
                </a:cubicBezTo>
                <a:lnTo>
                  <a:pt x="16576" y="1785"/>
                </a:lnTo>
                <a:cubicBezTo>
                  <a:pt x="16576" y="799"/>
                  <a:pt x="15733" y="0"/>
                  <a:pt x="14692" y="0"/>
                </a:cubicBezTo>
                <a:lnTo>
                  <a:pt x="1884" y="0"/>
                </a:lnTo>
                <a:close/>
                <a:moveTo>
                  <a:pt x="1884" y="0"/>
                </a:move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en-US" sz="17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  <a:sym typeface="Arial" charset="0"/>
              </a:rPr>
              <a:t>Your Text </a:t>
            </a:r>
            <a:endParaRPr lang="en-US" sz="17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20486" name="AutoShape 6"/>
          <p:cNvSpPr>
            <a:spLocks/>
          </p:cNvSpPr>
          <p:nvPr/>
        </p:nvSpPr>
        <p:spPr bwMode="auto">
          <a:xfrm>
            <a:off x="1991320" y="4973836"/>
            <a:ext cx="1571625" cy="741164"/>
          </a:xfrm>
          <a:custGeom>
            <a:avLst/>
            <a:gdLst/>
            <a:ahLst/>
            <a:cxnLst/>
            <a:rect l="0" t="0" r="r" b="b"/>
            <a:pathLst>
              <a:path w="16316" h="12085">
                <a:moveTo>
                  <a:pt x="1854" y="0"/>
                </a:moveTo>
                <a:cubicBezTo>
                  <a:pt x="830" y="0"/>
                  <a:pt x="0" y="1304"/>
                  <a:pt x="0" y="2912"/>
                </a:cubicBezTo>
                <a:lnTo>
                  <a:pt x="0" y="9173"/>
                </a:lnTo>
                <a:cubicBezTo>
                  <a:pt x="0" y="10782"/>
                  <a:pt x="830" y="12085"/>
                  <a:pt x="1854" y="12085"/>
                </a:cubicBezTo>
                <a:lnTo>
                  <a:pt x="14462" y="12085"/>
                </a:lnTo>
                <a:cubicBezTo>
                  <a:pt x="14546" y="12085"/>
                  <a:pt x="14627" y="12062"/>
                  <a:pt x="14708" y="12044"/>
                </a:cubicBezTo>
                <a:lnTo>
                  <a:pt x="21600" y="21600"/>
                </a:lnTo>
                <a:lnTo>
                  <a:pt x="16258" y="9860"/>
                </a:lnTo>
                <a:cubicBezTo>
                  <a:pt x="16292" y="9639"/>
                  <a:pt x="16316" y="9411"/>
                  <a:pt x="16316" y="9173"/>
                </a:cubicBezTo>
                <a:lnTo>
                  <a:pt x="16316" y="2912"/>
                </a:lnTo>
                <a:cubicBezTo>
                  <a:pt x="16316" y="1304"/>
                  <a:pt x="15486" y="0"/>
                  <a:pt x="14462" y="0"/>
                </a:cubicBezTo>
                <a:lnTo>
                  <a:pt x="1854" y="0"/>
                </a:lnTo>
                <a:close/>
                <a:moveTo>
                  <a:pt x="1854" y="0"/>
                </a:move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en-US" sz="17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  <a:sym typeface="Arial" charset="0"/>
              </a:rPr>
              <a:t>Info Box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8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little bricks of regex to compile the big ones: clarity + reusability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37" y="2133600"/>
            <a:ext cx="7165139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4124182" y="5081067"/>
            <a:ext cx="3200400" cy="1548333"/>
          </a:xfrm>
          <a:prstGeom prst="wedgeRoundRectCallout">
            <a:avLst>
              <a:gd name="adj1" fmla="val -34102"/>
              <a:gd name="adj2" fmla="val -85564"/>
              <a:gd name="adj3" fmla="val 16667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Little bricks 1: auxiliary regex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the chars for year/month/day/intercalary…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Delimiters: </a:t>
            </a:r>
            <a:r>
              <a:rPr lang="en-US" sz="1600" dirty="0" err="1" smtClean="0">
                <a:solidFill>
                  <a:schemeClr val="tx1"/>
                </a:solidFill>
              </a:rPr>
              <a:t>chinese</a:t>
            </a:r>
            <a:r>
              <a:rPr lang="en-US" sz="1600" dirty="0" smtClean="0">
                <a:solidFill>
                  <a:schemeClr val="tx1"/>
                </a:solidFill>
              </a:rPr>
              <a:t> comma, period…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…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555538" y="1524000"/>
            <a:ext cx="2359862" cy="1312849"/>
          </a:xfrm>
          <a:prstGeom prst="wedgeRoundRectCallout">
            <a:avLst>
              <a:gd name="adj1" fmla="val -78096"/>
              <a:gd name="adj2" fmla="val 52565"/>
              <a:gd name="adj3" fmla="val 16667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Little bricks 2: term lists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</a:rPr>
              <a:t>Nianhao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Chinese numbers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Period designators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…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383338" y="3962400"/>
            <a:ext cx="3048000" cy="1143000"/>
          </a:xfrm>
          <a:prstGeom prst="wedgeRoundRectCallout">
            <a:avLst>
              <a:gd name="adj1" fmla="val -18509"/>
              <a:gd name="adj2" fmla="val -102357"/>
              <a:gd name="adj3" fmla="val 16667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Regex in use (active)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Date patterns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Office appointment patterns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…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41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Load Auxiliary Regex</a:t>
            </a:r>
          </a:p>
          <a:p>
            <a:r>
              <a:rPr lang="en-US" dirty="0" smtClean="0"/>
              <a:t>Load Date Patterns</a:t>
            </a:r>
          </a:p>
          <a:p>
            <a:endParaRPr lang="en-US" dirty="0" smtClean="0"/>
          </a:p>
          <a:p>
            <a:r>
              <a:rPr lang="en-US" dirty="0" smtClean="0"/>
              <a:t>Save: save your environment </a:t>
            </a:r>
          </a:p>
          <a:p>
            <a:r>
              <a:rPr lang="en-US" dirty="0" smtClean="0"/>
              <a:t>Load: load your environment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Open: open a text file to extract info from</a:t>
            </a:r>
          </a:p>
          <a:p>
            <a:r>
              <a:rPr lang="en-US" dirty="0" smtClean="0"/>
              <a:t>Export: export the extraction result as XML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224643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5"/>
          <a:stretch/>
        </p:blipFill>
        <p:spPr bwMode="auto">
          <a:xfrm>
            <a:off x="6629400" y="2667000"/>
            <a:ext cx="2057400" cy="207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101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CBDB Regex Machine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Load Date Patterns</a:t>
            </a:r>
          </a:p>
          <a:p>
            <a:r>
              <a:rPr lang="en-US" dirty="0" smtClean="0"/>
              <a:t>Open the text file: </a:t>
            </a:r>
            <a:r>
              <a:rPr lang="en-US" dirty="0" smtClean="0">
                <a:solidFill>
                  <a:srgbClr val="FF0000"/>
                </a:solidFill>
              </a:rPr>
              <a:t>unicode.txt</a:t>
            </a:r>
          </a:p>
          <a:p>
            <a:r>
              <a:rPr lang="en-US" dirty="0" smtClean="0"/>
              <a:t>Click “Select All”</a:t>
            </a:r>
          </a:p>
          <a:p>
            <a:pPr lvl="1"/>
            <a:r>
              <a:rPr lang="en-US" dirty="0" smtClean="0"/>
              <a:t>Try to select the date patterns one by one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26"/>
          <a:stretch/>
        </p:blipFill>
        <p:spPr bwMode="auto">
          <a:xfrm>
            <a:off x="381000" y="4114800"/>
            <a:ext cx="850257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3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Export the extraction result automatically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 menu: File -&gt; Export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Go to your working directory: </a:t>
            </a:r>
          </a:p>
          <a:p>
            <a:pPr lvl="1"/>
            <a:r>
              <a:rPr lang="en-US" dirty="0" smtClean="0"/>
              <a:t>unicode.txt_0.xml</a:t>
            </a:r>
          </a:p>
          <a:p>
            <a:pPr lvl="1"/>
            <a:r>
              <a:rPr lang="en-US" dirty="0" smtClean="0"/>
              <a:t>unicode.txt_1.xml</a:t>
            </a:r>
          </a:p>
          <a:p>
            <a:pPr lvl="1"/>
            <a:r>
              <a:rPr lang="en-US" dirty="0" smtClean="0"/>
              <a:t>unicode.txt_2.xml</a:t>
            </a:r>
          </a:p>
          <a:p>
            <a:pPr lvl="1"/>
            <a:r>
              <a:rPr lang="en-US" dirty="0" smtClean="0"/>
              <a:t>unicode.txt_3.xml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81199"/>
            <a:ext cx="283845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636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text is encoded in XML using CBDB coding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000" dirty="0" smtClean="0">
                <a:solidFill>
                  <a:srgbClr val="0000FF"/>
                </a:solidFill>
              </a:rPr>
              <a:t>&lt;</a:t>
            </a:r>
            <a:r>
              <a:rPr lang="en-US" sz="2000" dirty="0">
                <a:solidFill>
                  <a:srgbClr val="0000FF"/>
                </a:solidFill>
              </a:rPr>
              <a:t>DATE </a:t>
            </a:r>
            <a:r>
              <a:rPr lang="en-US" sz="2000" dirty="0" err="1">
                <a:solidFill>
                  <a:srgbClr val="0000FF"/>
                </a:solidFill>
              </a:rPr>
              <a:t>nianhao</a:t>
            </a:r>
            <a:r>
              <a:rPr lang="en-US" sz="2000" dirty="0">
                <a:solidFill>
                  <a:srgbClr val="0000FF"/>
                </a:solidFill>
              </a:rPr>
              <a:t>="</a:t>
            </a:r>
            <a:r>
              <a:rPr lang="zh-TW" altLang="en-US" sz="2000" b="1" dirty="0">
                <a:solidFill>
                  <a:srgbClr val="0000FF"/>
                </a:solidFill>
              </a:rPr>
              <a:t>顯德</a:t>
            </a:r>
            <a:r>
              <a:rPr lang="en-US" altLang="zh-TW" sz="2000" dirty="0">
                <a:solidFill>
                  <a:srgbClr val="0000FF"/>
                </a:solidFill>
              </a:rPr>
              <a:t>"</a:t>
            </a:r>
            <a:r>
              <a:rPr lang="zh-TW" alt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nianhao_code</a:t>
            </a:r>
            <a:r>
              <a:rPr lang="en-US" sz="2000" dirty="0">
                <a:solidFill>
                  <a:srgbClr val="FF0000"/>
                </a:solidFill>
              </a:rPr>
              <a:t>="</a:t>
            </a:r>
            <a:r>
              <a:rPr lang="en-US" sz="2000" b="1" dirty="0">
                <a:solidFill>
                  <a:srgbClr val="FF0000"/>
                </a:solidFill>
              </a:rPr>
              <a:t>441</a:t>
            </a:r>
            <a:r>
              <a:rPr lang="en-US" sz="2000" dirty="0">
                <a:solidFill>
                  <a:srgbClr val="FF0000"/>
                </a:solidFill>
              </a:rPr>
              <a:t>" </a:t>
            </a:r>
            <a:r>
              <a:rPr lang="en-US" sz="2000" dirty="0" err="1">
                <a:solidFill>
                  <a:srgbClr val="0000FF"/>
                </a:solidFill>
              </a:rPr>
              <a:t>period_designator</a:t>
            </a:r>
            <a:r>
              <a:rPr lang="en-US" sz="2000" dirty="0">
                <a:solidFill>
                  <a:srgbClr val="0000FF"/>
                </a:solidFill>
              </a:rPr>
              <a:t>="</a:t>
            </a:r>
            <a:r>
              <a:rPr lang="zh-TW" altLang="en-US" sz="2000" b="1" dirty="0">
                <a:solidFill>
                  <a:srgbClr val="0000FF"/>
                </a:solidFill>
              </a:rPr>
              <a:t>中</a:t>
            </a:r>
            <a:r>
              <a:rPr lang="en-US" altLang="zh-TW" sz="2000" dirty="0">
                <a:solidFill>
                  <a:srgbClr val="0000FF"/>
                </a:solidFill>
              </a:rPr>
              <a:t>"</a:t>
            </a:r>
            <a:r>
              <a:rPr lang="zh-TW" alt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western_year</a:t>
            </a:r>
            <a:r>
              <a:rPr lang="en-US" sz="2000" dirty="0">
                <a:solidFill>
                  <a:srgbClr val="FF0000"/>
                </a:solidFill>
              </a:rPr>
              <a:t>="</a:t>
            </a:r>
            <a:r>
              <a:rPr lang="en-US" sz="2000" b="1" dirty="0">
                <a:solidFill>
                  <a:srgbClr val="FF0000"/>
                </a:solidFill>
              </a:rPr>
              <a:t>957</a:t>
            </a:r>
            <a:r>
              <a:rPr lang="en-US" sz="2000" dirty="0">
                <a:solidFill>
                  <a:srgbClr val="FF0000"/>
                </a:solidFill>
              </a:rPr>
              <a:t>"</a:t>
            </a:r>
            <a:r>
              <a:rPr lang="en-US" sz="2000" dirty="0">
                <a:solidFill>
                  <a:srgbClr val="0000FF"/>
                </a:solidFill>
              </a:rPr>
              <a:t>&gt;</a:t>
            </a:r>
            <a:r>
              <a:rPr lang="zh-TW" altLang="en-US" sz="2000" b="1" dirty="0"/>
              <a:t>顯德中</a:t>
            </a:r>
            <a:r>
              <a:rPr lang="en-US" altLang="zh-TW" sz="2000" dirty="0">
                <a:solidFill>
                  <a:srgbClr val="0000FF"/>
                </a:solidFill>
              </a:rPr>
              <a:t>&lt;/</a:t>
            </a:r>
            <a:r>
              <a:rPr lang="en-US" sz="2000" dirty="0">
                <a:solidFill>
                  <a:srgbClr val="0000FF"/>
                </a:solidFill>
              </a:rPr>
              <a:t>DATE&gt;</a:t>
            </a:r>
            <a:r>
              <a:rPr lang="en-US" sz="2000" dirty="0"/>
              <a:t> </a:t>
            </a:r>
          </a:p>
          <a:p>
            <a:r>
              <a:rPr lang="en-US" altLang="zh-TW" sz="2000" dirty="0" smtClean="0">
                <a:solidFill>
                  <a:srgbClr val="0000FF"/>
                </a:solidFill>
              </a:rPr>
              <a:t>&lt;</a:t>
            </a:r>
            <a:r>
              <a:rPr lang="en-US" sz="2000" dirty="0" smtClean="0">
                <a:solidFill>
                  <a:srgbClr val="0000FF"/>
                </a:solidFill>
              </a:rPr>
              <a:t>DATE </a:t>
            </a:r>
            <a:r>
              <a:rPr lang="en-US" sz="2000" dirty="0" err="1" smtClean="0">
                <a:solidFill>
                  <a:srgbClr val="0000FF"/>
                </a:solidFill>
              </a:rPr>
              <a:t>nianhao</a:t>
            </a:r>
            <a:r>
              <a:rPr lang="en-US" sz="2000" dirty="0" smtClean="0">
                <a:solidFill>
                  <a:srgbClr val="0000FF"/>
                </a:solidFill>
              </a:rPr>
              <a:t>="</a:t>
            </a:r>
            <a:r>
              <a:rPr lang="zh-TW" altLang="en-US" sz="2000" b="1" dirty="0" smtClean="0">
                <a:solidFill>
                  <a:srgbClr val="0000FF"/>
                </a:solidFill>
              </a:rPr>
              <a:t>建隆</a:t>
            </a:r>
            <a:r>
              <a:rPr lang="en-US" altLang="zh-TW" sz="2000" dirty="0" smtClean="0">
                <a:solidFill>
                  <a:srgbClr val="0000FF"/>
                </a:solidFill>
              </a:rPr>
              <a:t>"</a:t>
            </a:r>
            <a:r>
              <a:rPr lang="zh-TW" alt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nianhao_code</a:t>
            </a:r>
            <a:r>
              <a:rPr lang="en-US" sz="2000" dirty="0" smtClean="0">
                <a:solidFill>
                  <a:srgbClr val="FF0000"/>
                </a:solidFill>
              </a:rPr>
              <a:t>="</a:t>
            </a:r>
            <a:r>
              <a:rPr lang="en-US" sz="2000" b="1" dirty="0" smtClean="0">
                <a:solidFill>
                  <a:srgbClr val="FF0000"/>
                </a:solidFill>
              </a:rPr>
              <a:t>505</a:t>
            </a:r>
            <a:r>
              <a:rPr lang="en-US" sz="2000" dirty="0" smtClean="0">
                <a:solidFill>
                  <a:srgbClr val="FF0000"/>
                </a:solidFill>
              </a:rPr>
              <a:t>" </a:t>
            </a:r>
            <a:r>
              <a:rPr lang="en-US" sz="2000" dirty="0" smtClean="0">
                <a:solidFill>
                  <a:srgbClr val="0000FF"/>
                </a:solidFill>
              </a:rPr>
              <a:t>year="</a:t>
            </a:r>
            <a:r>
              <a:rPr lang="zh-TW" altLang="en-US" sz="2000" b="1" dirty="0" smtClean="0">
                <a:solidFill>
                  <a:srgbClr val="0000FF"/>
                </a:solidFill>
              </a:rPr>
              <a:t>元</a:t>
            </a:r>
            <a:r>
              <a:rPr lang="en-US" altLang="zh-TW" sz="2000" dirty="0" smtClean="0">
                <a:solidFill>
                  <a:srgbClr val="0000FF"/>
                </a:solidFill>
              </a:rPr>
              <a:t>"</a:t>
            </a:r>
            <a:r>
              <a:rPr lang="zh-TW" alt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month="</a:t>
            </a:r>
            <a:r>
              <a:rPr lang="zh-TW" altLang="en-US" sz="2000" b="1" dirty="0" smtClean="0">
                <a:solidFill>
                  <a:srgbClr val="0000FF"/>
                </a:solidFill>
              </a:rPr>
              <a:t>三</a:t>
            </a:r>
            <a:r>
              <a:rPr lang="en-US" altLang="zh-TW" sz="2000" dirty="0" smtClean="0">
                <a:solidFill>
                  <a:srgbClr val="0000FF"/>
                </a:solidFill>
              </a:rPr>
              <a:t>"</a:t>
            </a:r>
            <a:r>
              <a:rPr lang="zh-TW" alt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western_year</a:t>
            </a:r>
            <a:r>
              <a:rPr lang="en-US" sz="2000" dirty="0" smtClean="0">
                <a:solidFill>
                  <a:srgbClr val="FF0000"/>
                </a:solidFill>
              </a:rPr>
              <a:t>="</a:t>
            </a:r>
            <a:r>
              <a:rPr lang="en-US" sz="2000" b="1" dirty="0" smtClean="0">
                <a:solidFill>
                  <a:srgbClr val="FF0000"/>
                </a:solidFill>
              </a:rPr>
              <a:t>960</a:t>
            </a:r>
            <a:r>
              <a:rPr lang="en-US" sz="2000" dirty="0" smtClean="0">
                <a:solidFill>
                  <a:srgbClr val="FF0000"/>
                </a:solidFill>
              </a:rPr>
              <a:t>"</a:t>
            </a:r>
            <a:r>
              <a:rPr lang="en-US" sz="2000" dirty="0" smtClean="0">
                <a:solidFill>
                  <a:srgbClr val="0000FF"/>
                </a:solidFill>
              </a:rPr>
              <a:t>&gt;</a:t>
            </a:r>
            <a:r>
              <a:rPr lang="zh-TW" altLang="en-US" sz="2000" b="1" dirty="0" smtClean="0"/>
              <a:t>建隆元年三月</a:t>
            </a:r>
            <a:r>
              <a:rPr lang="en-US" altLang="zh-TW" sz="2000" dirty="0" smtClean="0">
                <a:solidFill>
                  <a:srgbClr val="0000FF"/>
                </a:solidFill>
              </a:rPr>
              <a:t>&lt;/</a:t>
            </a:r>
            <a:r>
              <a:rPr lang="en-US" sz="2000" dirty="0" smtClean="0">
                <a:solidFill>
                  <a:srgbClr val="0000FF"/>
                </a:solidFill>
              </a:rPr>
              <a:t>DATE&gt;</a:t>
            </a:r>
            <a:r>
              <a:rPr lang="en-US" sz="2000" dirty="0" smtClean="0"/>
              <a:t>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8" y="3274472"/>
            <a:ext cx="8991602" cy="4193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27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The Date Patterns Created</a:t>
            </a:r>
            <a:endParaRPr lang="en-US" dirty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en-US" dirty="0"/>
              <a:t>Four </a:t>
            </a:r>
            <a:r>
              <a:rPr lang="en-US" b="1" dirty="0"/>
              <a:t>Date</a:t>
            </a:r>
            <a:r>
              <a:rPr lang="en-US" dirty="0"/>
              <a:t> patterns that we’ll use are the following:</a:t>
            </a:r>
          </a:p>
          <a:p>
            <a:pPr lvl="1"/>
            <a:r>
              <a:rPr lang="en-US" sz="2200" dirty="0"/>
              <a:t>[</a:t>
            </a:r>
            <a:r>
              <a:rPr lang="en-US" sz="2200" dirty="0" err="1"/>
              <a:t>nianhao</a:t>
            </a:r>
            <a:r>
              <a:rPr lang="en-US" sz="2200" dirty="0"/>
              <a:t>] [number] [“</a:t>
            </a:r>
            <a:r>
              <a:rPr lang="en-US" sz="2200" i="1" dirty="0"/>
              <a:t>year</a:t>
            </a:r>
            <a:r>
              <a:rPr lang="en-US" sz="2200" dirty="0"/>
              <a:t>”]</a:t>
            </a:r>
          </a:p>
          <a:p>
            <a:pPr lvl="1"/>
            <a:r>
              <a:rPr lang="en-US" sz="2200" dirty="0"/>
              <a:t>[</a:t>
            </a:r>
            <a:r>
              <a:rPr lang="en-US" sz="2200" dirty="0" err="1"/>
              <a:t>nianhao</a:t>
            </a:r>
            <a:r>
              <a:rPr lang="en-US" sz="2200" dirty="0"/>
              <a:t>] [number] [“</a:t>
            </a:r>
            <a:r>
              <a:rPr lang="en-US" sz="2200" i="1" dirty="0"/>
              <a:t>year</a:t>
            </a:r>
            <a:r>
              <a:rPr lang="en-US" sz="2200" dirty="0"/>
              <a:t>”] [number] [“</a:t>
            </a:r>
            <a:r>
              <a:rPr lang="en-US" sz="2200" i="1" dirty="0"/>
              <a:t>month</a:t>
            </a:r>
            <a:r>
              <a:rPr lang="en-US" sz="2200" dirty="0"/>
              <a:t>”]</a:t>
            </a:r>
          </a:p>
          <a:p>
            <a:pPr lvl="1"/>
            <a:r>
              <a:rPr lang="en-US" sz="2200" dirty="0"/>
              <a:t>[</a:t>
            </a:r>
            <a:r>
              <a:rPr lang="en-US" sz="2200" dirty="0" err="1"/>
              <a:t>nianhao</a:t>
            </a:r>
            <a:r>
              <a:rPr lang="en-US" sz="2200" dirty="0"/>
              <a:t>] [number] [“</a:t>
            </a:r>
            <a:r>
              <a:rPr lang="en-US" sz="2200" i="1" dirty="0"/>
              <a:t>year</a:t>
            </a:r>
            <a:r>
              <a:rPr lang="en-US" sz="2200" dirty="0"/>
              <a:t>”] [number] [“</a:t>
            </a:r>
            <a:r>
              <a:rPr lang="en-US" sz="2200" i="1" dirty="0"/>
              <a:t>month</a:t>
            </a:r>
            <a:r>
              <a:rPr lang="en-US" sz="2200" dirty="0"/>
              <a:t>”] [number] [“</a:t>
            </a:r>
            <a:r>
              <a:rPr lang="en-US" sz="2200" i="1" dirty="0"/>
              <a:t>day</a:t>
            </a:r>
            <a:r>
              <a:rPr lang="en-US" sz="2200" dirty="0"/>
              <a:t>”]</a:t>
            </a:r>
          </a:p>
          <a:p>
            <a:pPr lvl="1"/>
            <a:r>
              <a:rPr lang="en-US" sz="2200" dirty="0"/>
              <a:t>[</a:t>
            </a:r>
            <a:r>
              <a:rPr lang="en-US" sz="2200" dirty="0" err="1"/>
              <a:t>nianhao</a:t>
            </a:r>
            <a:r>
              <a:rPr lang="en-US" sz="2200" dirty="0"/>
              <a:t>] [period designator</a:t>
            </a:r>
            <a:r>
              <a:rPr lang="en-US" sz="2200" dirty="0" smtClean="0"/>
              <a:t>]</a:t>
            </a:r>
          </a:p>
          <a:p>
            <a:r>
              <a:rPr lang="en-US" sz="2800" dirty="0" smtClean="0"/>
              <a:t>What’s behind the scenes?</a:t>
            </a:r>
          </a:p>
          <a:p>
            <a:endParaRPr lang="en-US" sz="2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3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</a:t>
            </a:r>
            <a:r>
              <a:rPr lang="en-US" dirty="0" smtClean="0"/>
              <a:t>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Objective: </a:t>
            </a:r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ag dates </a:t>
            </a:r>
            <a:r>
              <a:rPr lang="en-US" dirty="0" smtClean="0">
                <a:solidFill>
                  <a:srgbClr val="FF0000"/>
                </a:solidFill>
              </a:rPr>
              <a:t>in </a:t>
            </a:r>
            <a:r>
              <a:rPr lang="en-US" dirty="0" smtClean="0">
                <a:solidFill>
                  <a:srgbClr val="FF0000"/>
                </a:solidFill>
              </a:rPr>
              <a:t>sample.txt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Two date patterns (at least)</a:t>
            </a:r>
          </a:p>
          <a:p>
            <a:pPr lvl="1"/>
            <a:r>
              <a:rPr lang="zh-TW" altLang="en-US" dirty="0" smtClean="0"/>
              <a:t>建文四年</a:t>
            </a:r>
            <a:endParaRPr lang="en-US" altLang="zh-TW" dirty="0" smtClean="0"/>
          </a:p>
          <a:p>
            <a:pPr lvl="1"/>
            <a:r>
              <a:rPr lang="zh-TW" altLang="en-US" dirty="0"/>
              <a:t>洪武</a:t>
            </a:r>
            <a:r>
              <a:rPr lang="zh-TW" altLang="en-US" dirty="0" smtClean="0"/>
              <a:t>末</a:t>
            </a:r>
            <a:endParaRPr lang="en-US" altLang="zh-TW" dirty="0" smtClean="0"/>
          </a:p>
          <a:p>
            <a:r>
              <a:rPr lang="en-US" dirty="0" smtClean="0"/>
              <a:t>Try to use this Machine to accomplish the task</a:t>
            </a:r>
          </a:p>
          <a:p>
            <a:r>
              <a:rPr lang="en-US" dirty="0" smtClean="0"/>
              <a:t>Things we need:</a:t>
            </a:r>
          </a:p>
          <a:p>
            <a:pPr lvl="1"/>
            <a:r>
              <a:rPr lang="en-US" dirty="0" err="1" smtClean="0"/>
              <a:t>Nianhao</a:t>
            </a:r>
            <a:r>
              <a:rPr lang="en-US" dirty="0" smtClean="0"/>
              <a:t> list for the Ming dynasty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03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1. Making a </a:t>
            </a:r>
            <a:r>
              <a:rPr lang="en-US" dirty="0" err="1" smtClean="0"/>
              <a:t>Nianhao</a:t>
            </a:r>
            <a:r>
              <a:rPr lang="en-US" dirty="0" smtClean="0"/>
              <a:t> list for this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format for </a:t>
            </a:r>
            <a:r>
              <a:rPr lang="en-US" dirty="0" smtClean="0">
                <a:solidFill>
                  <a:srgbClr val="FF0000"/>
                </a:solidFill>
              </a:rPr>
              <a:t>nianhao.csv </a:t>
            </a:r>
            <a:r>
              <a:rPr lang="en-US" sz="2000" dirty="0" smtClean="0"/>
              <a:t>(open in Excel or </a:t>
            </a:r>
            <a:r>
              <a:rPr lang="en-US" sz="2000" dirty="0" err="1" smtClean="0"/>
              <a:t>UltraEdit</a:t>
            </a:r>
            <a:r>
              <a:rPr lang="en-US" sz="2000" dirty="0" smtClean="0"/>
              <a:t>)</a:t>
            </a:r>
            <a:endParaRPr lang="en-US" dirty="0" smtClean="0"/>
          </a:p>
          <a:p>
            <a:pPr lvl="1"/>
            <a:r>
              <a:rPr lang="zh-TW" altLang="en-US" dirty="0" smtClean="0"/>
              <a:t>太平興國</a:t>
            </a:r>
            <a:r>
              <a:rPr lang="en-US" altLang="zh-TW" dirty="0" smtClean="0"/>
              <a:t>,508,976,984</a:t>
            </a:r>
          </a:p>
          <a:p>
            <a:pPr lvl="1"/>
            <a:r>
              <a:rPr lang="zh-TW" altLang="en-US" dirty="0" smtClean="0"/>
              <a:t>大中祥符</a:t>
            </a:r>
            <a:r>
              <a:rPr lang="en-US" altLang="zh-TW" dirty="0" smtClean="0"/>
              <a:t>,515,1008,1016</a:t>
            </a:r>
          </a:p>
          <a:p>
            <a:pPr lvl="1"/>
            <a:r>
              <a:rPr lang="en-US" dirty="0" smtClean="0"/>
              <a:t>…</a:t>
            </a:r>
          </a:p>
          <a:p>
            <a:pPr lvl="1"/>
            <a:r>
              <a:rPr lang="en-US" dirty="0" err="1" smtClean="0"/>
              <a:t>Nianhao</a:t>
            </a:r>
            <a:r>
              <a:rPr lang="en-US" dirty="0" smtClean="0"/>
              <a:t>, </a:t>
            </a:r>
            <a:r>
              <a:rPr lang="en-US" dirty="0" err="1" smtClean="0"/>
              <a:t>nianhao_code</a:t>
            </a:r>
            <a:r>
              <a:rPr lang="en-US" dirty="0" smtClean="0"/>
              <a:t>, </a:t>
            </a:r>
            <a:r>
              <a:rPr lang="en-US" dirty="0" err="1" smtClean="0"/>
              <a:t>first_year</a:t>
            </a:r>
            <a:r>
              <a:rPr lang="en-US" dirty="0" smtClean="0"/>
              <a:t>, </a:t>
            </a:r>
            <a:r>
              <a:rPr lang="en-US" dirty="0" err="1" smtClean="0"/>
              <a:t>last_year</a:t>
            </a:r>
            <a:endParaRPr lang="en-US" dirty="0" smtClean="0"/>
          </a:p>
          <a:p>
            <a:r>
              <a:rPr lang="en-US" dirty="0" smtClean="0"/>
              <a:t>Go to CBDB Access version for the </a:t>
            </a:r>
            <a:r>
              <a:rPr lang="en-US" dirty="0" err="1" smtClean="0"/>
              <a:t>nianhao</a:t>
            </a:r>
            <a:r>
              <a:rPr lang="en-US" dirty="0" smtClean="0"/>
              <a:t> in the Ming dynasty</a:t>
            </a:r>
          </a:p>
          <a:p>
            <a:pPr lvl="1"/>
            <a:r>
              <a:rPr lang="en-US" dirty="0" smtClean="0"/>
              <a:t>Replace tab with comma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934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Use the new </a:t>
            </a:r>
            <a:r>
              <a:rPr lang="en-US" dirty="0" err="1" smtClean="0"/>
              <a:t>Nianhao</a:t>
            </a:r>
            <a:r>
              <a:rPr lang="en-US" dirty="0" smtClean="0"/>
              <a:t> list to replace the old one in the </a:t>
            </a:r>
            <a:r>
              <a:rPr lang="en-US" dirty="0"/>
              <a:t>A</a:t>
            </a:r>
            <a:r>
              <a:rPr lang="en-US" dirty="0" smtClean="0"/>
              <a:t>ctive Regex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Load the new list</a:t>
            </a:r>
          </a:p>
          <a:p>
            <a:pPr lvl="1"/>
            <a:r>
              <a:rPr lang="en-US" dirty="0" smtClean="0"/>
              <a:t>Term Lists -&gt; Add -&gt; Choose File </a:t>
            </a:r>
          </a:p>
          <a:p>
            <a:pPr lvl="1"/>
            <a:r>
              <a:rPr lang="en-US" dirty="0" smtClean="0"/>
              <a:t>Give it a Handle (a name to recognize it)</a:t>
            </a:r>
          </a:p>
          <a:p>
            <a:pPr lvl="1"/>
            <a:r>
              <a:rPr lang="en-US" dirty="0" smtClean="0"/>
              <a:t>Check “Coded file”, so that when saving to XML it will add the codes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14800"/>
            <a:ext cx="4682804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87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 fontScale="90000"/>
          </a:bodyPr>
          <a:lstStyle/>
          <a:p>
            <a:r>
              <a:rPr lang="en-US" dirty="0"/>
              <a:t>Task f</a:t>
            </a:r>
            <a:r>
              <a:rPr lang="en-US" dirty="0" smtClean="0"/>
              <a:t>low for extracting info within text using regex</a:t>
            </a:r>
            <a:endParaRPr lang="en-US" dirty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625056">
              <a:buSzPct val="99000"/>
              <a:buFontTx/>
              <a:buAutoNum type="arabicPeriod"/>
            </a:pPr>
            <a:r>
              <a:rPr lang="en-US" sz="2700" dirty="0"/>
              <a:t>“</a:t>
            </a:r>
            <a:r>
              <a:rPr lang="en-US" sz="2700" b="1" dirty="0"/>
              <a:t>Domain Expert</a:t>
            </a:r>
            <a:r>
              <a:rPr lang="en-US" sz="2700" dirty="0"/>
              <a:t>” comes up with “patterns”</a:t>
            </a:r>
          </a:p>
          <a:p>
            <a:pPr marL="625056">
              <a:buSzPct val="99000"/>
              <a:buFontTx/>
              <a:buAutoNum type="arabicPeriod"/>
            </a:pPr>
            <a:r>
              <a:rPr lang="en-US" sz="2700" dirty="0"/>
              <a:t>“</a:t>
            </a:r>
            <a:r>
              <a:rPr lang="en-US" sz="2700" b="1" dirty="0"/>
              <a:t>Computer Expert</a:t>
            </a:r>
            <a:r>
              <a:rPr lang="en-US" sz="2700" dirty="0"/>
              <a:t>” programs the patterns</a:t>
            </a:r>
          </a:p>
          <a:p>
            <a:pPr marL="625056">
              <a:buSzPct val="99000"/>
              <a:buFontTx/>
              <a:buAutoNum type="arabicPeriod"/>
            </a:pPr>
            <a:r>
              <a:rPr lang="en-US" sz="2700" dirty="0"/>
              <a:t>“</a:t>
            </a:r>
            <a:r>
              <a:rPr lang="en-US" sz="2700" b="1" dirty="0"/>
              <a:t>Editors</a:t>
            </a:r>
            <a:r>
              <a:rPr lang="en-US" sz="2700" dirty="0"/>
              <a:t>” check results / make revisions</a:t>
            </a:r>
          </a:p>
          <a:p>
            <a:pPr marL="937584" lvl="1">
              <a:buSzPct val="99000"/>
              <a:buFontTx/>
              <a:buAutoNum type="alphaLcParenR"/>
            </a:pPr>
            <a:r>
              <a:rPr lang="en-US" sz="2700" dirty="0"/>
              <a:t>if performance </a:t>
            </a:r>
            <a:r>
              <a:rPr lang="en-US" sz="2700" b="1" dirty="0"/>
              <a:t>acceptable</a:t>
            </a:r>
            <a:r>
              <a:rPr lang="en-US" sz="2700" dirty="0"/>
              <a:t>, commit to database (DB)</a:t>
            </a:r>
          </a:p>
          <a:p>
            <a:pPr marL="937584" lvl="1">
              <a:buSzPct val="99000"/>
              <a:buFontTx/>
              <a:buAutoNum type="alphaLcParenR"/>
            </a:pPr>
            <a:r>
              <a:rPr lang="en-US" sz="2700" dirty="0"/>
              <a:t>otherwise return to </a:t>
            </a:r>
            <a:r>
              <a:rPr lang="en-US" sz="2700" b="1" dirty="0"/>
              <a:t>step 1</a:t>
            </a:r>
            <a:endParaRPr lang="en-US" sz="2700" b="1" dirty="0">
              <a:ea typeface="ヒラギノ角ゴ ProN W6" charset="0"/>
              <a:cs typeface="ヒラギノ角ゴ ProN W6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72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Use the new list in current Active Regex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the Regex you want to modify (1</a:t>
            </a:r>
            <a:r>
              <a:rPr lang="en-US" baseline="30000" dirty="0" smtClean="0"/>
              <a:t>st</a:t>
            </a:r>
            <a:r>
              <a:rPr lang="en-US" dirty="0" smtClean="0"/>
              <a:t> one)</a:t>
            </a:r>
          </a:p>
          <a:p>
            <a:r>
              <a:rPr lang="en-US" dirty="0" smtClean="0"/>
              <a:t>Click Edit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on the old [NIANHAO] -&gt; Remove Group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449077"/>
            <a:ext cx="4224338" cy="174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08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63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Click on the group you want to insert after: [DELIM]</a:t>
            </a:r>
          </a:p>
          <a:p>
            <a:r>
              <a:rPr lang="en-US" dirty="0" smtClean="0"/>
              <a:t>Back to the main Window, in Term Lists select the new NIANHAO, click Use Group</a:t>
            </a:r>
          </a:p>
          <a:p>
            <a:r>
              <a:rPr lang="en-US" dirty="0" smtClean="0"/>
              <a:t>In the pop-up dialog, check Capturing group, give it a XML tag name: NIANHAO</a:t>
            </a:r>
          </a:p>
          <a:p>
            <a:r>
              <a:rPr lang="en-US" dirty="0" smtClean="0"/>
              <a:t>Finish-&gt;Finish</a:t>
            </a:r>
          </a:p>
          <a:p>
            <a:r>
              <a:rPr lang="en-US" dirty="0" smtClean="0"/>
              <a:t>Now select the modified Active Regex, should be some highlights in the text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525446"/>
            <a:ext cx="3962400" cy="233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803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Continue to refine/modify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Continue to refine the regex to capture more dates we want</a:t>
            </a:r>
          </a:p>
          <a:p>
            <a:pPr lvl="1"/>
            <a:r>
              <a:rPr lang="en-US" dirty="0" smtClean="0"/>
              <a:t>Remove delimiters at the beginning/end</a:t>
            </a:r>
          </a:p>
          <a:p>
            <a:pPr lvl="1"/>
            <a:r>
              <a:rPr lang="en-US" dirty="0" smtClean="0"/>
              <a:t>Modify the 4</a:t>
            </a:r>
            <a:r>
              <a:rPr lang="en-US" baseline="30000" dirty="0" smtClean="0"/>
              <a:t>th</a:t>
            </a:r>
            <a:r>
              <a:rPr lang="en-US" dirty="0" smtClean="0"/>
              <a:t> one: [NIANHAO] [PERIOD_DESIGNATOR] to reflect the new </a:t>
            </a:r>
            <a:r>
              <a:rPr lang="en-US" dirty="0" err="1" smtClean="0"/>
              <a:t>nianhao</a:t>
            </a:r>
            <a:r>
              <a:rPr lang="en-US" dirty="0" smtClean="0"/>
              <a:t> list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39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Task Flow</a:t>
            </a:r>
          </a:p>
        </p:txBody>
      </p:sp>
      <p:sp>
        <p:nvSpPr>
          <p:cNvPr id="18434" name="Rectangle 2"/>
          <p:cNvSpPr>
            <a:spLocks/>
          </p:cNvSpPr>
          <p:nvPr/>
        </p:nvSpPr>
        <p:spPr bwMode="auto">
          <a:xfrm>
            <a:off x="769070" y="2522637"/>
            <a:ext cx="1732359" cy="111621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Data.TXT</a:t>
            </a:r>
          </a:p>
        </p:txBody>
      </p:sp>
      <p:sp>
        <p:nvSpPr>
          <p:cNvPr id="18435" name="Rectangle 3"/>
          <p:cNvSpPr>
            <a:spLocks/>
          </p:cNvSpPr>
          <p:nvPr/>
        </p:nvSpPr>
        <p:spPr bwMode="auto">
          <a:xfrm>
            <a:off x="6045399" y="2527102"/>
            <a:ext cx="1732359" cy="111621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Data.XML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2794992" y="2859732"/>
            <a:ext cx="2952378" cy="0"/>
          </a:xfrm>
          <a:prstGeom prst="line">
            <a:avLst/>
          </a:prstGeom>
          <a:noFill/>
          <a:ln w="63500" cap="flat">
            <a:solidFill>
              <a:srgbClr val="878787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rot="10800000">
            <a:off x="6909346" y="3790653"/>
            <a:ext cx="4465" cy="790277"/>
          </a:xfrm>
          <a:prstGeom prst="line">
            <a:avLst/>
          </a:prstGeom>
          <a:noFill/>
          <a:ln w="63500" cap="flat">
            <a:solidFill>
              <a:srgbClr val="878787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rot="10800000" flipH="1">
            <a:off x="2786063" y="3399979"/>
            <a:ext cx="2937867" cy="0"/>
          </a:xfrm>
          <a:prstGeom prst="line">
            <a:avLst/>
          </a:prstGeom>
          <a:noFill/>
          <a:ln w="63500" cap="flat">
            <a:solidFill>
              <a:srgbClr val="878787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6259711" y="4732735"/>
            <a:ext cx="1303734" cy="1393031"/>
          </a:xfrm>
          <a:prstGeom prst="roundRect">
            <a:avLst>
              <a:gd name="adj" fmla="val 10273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4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DB</a:t>
            </a:r>
          </a:p>
        </p:txBody>
      </p:sp>
      <p:sp>
        <p:nvSpPr>
          <p:cNvPr id="18440" name="Rectangle 8"/>
          <p:cNvSpPr>
            <a:spLocks/>
          </p:cNvSpPr>
          <p:nvPr/>
        </p:nvSpPr>
        <p:spPr bwMode="auto">
          <a:xfrm>
            <a:off x="2937867" y="1972241"/>
            <a:ext cx="24462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300">
                <a:ea typeface="Gill Sans" charset="0"/>
                <a:cs typeface="Gill Sans" charset="0"/>
              </a:rPr>
              <a:t>(1) Domain Expert &amp;</a:t>
            </a:r>
          </a:p>
          <a:p>
            <a:r>
              <a:rPr lang="en-US" sz="2300">
                <a:ea typeface="Gill Sans" charset="0"/>
                <a:cs typeface="Gill Sans" charset="0"/>
              </a:rPr>
              <a:t>(2) Computer Expert</a:t>
            </a:r>
          </a:p>
        </p:txBody>
      </p:sp>
      <p:sp>
        <p:nvSpPr>
          <p:cNvPr id="18441" name="Rectangle 9"/>
          <p:cNvSpPr>
            <a:spLocks/>
          </p:cNvSpPr>
          <p:nvPr/>
        </p:nvSpPr>
        <p:spPr bwMode="auto">
          <a:xfrm>
            <a:off x="3567410" y="3582426"/>
            <a:ext cx="1223668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300">
                <a:ea typeface="Gill Sans" charset="0"/>
                <a:cs typeface="Gill Sans" charset="0"/>
              </a:rPr>
              <a:t>(3) Editors</a:t>
            </a:r>
          </a:p>
        </p:txBody>
      </p:sp>
      <p:sp>
        <p:nvSpPr>
          <p:cNvPr id="18442" name="Rectangle 10"/>
          <p:cNvSpPr>
            <a:spLocks/>
          </p:cNvSpPr>
          <p:nvPr/>
        </p:nvSpPr>
        <p:spPr bwMode="auto">
          <a:xfrm>
            <a:off x="7067848" y="4009816"/>
            <a:ext cx="11665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200">
                <a:ea typeface="Gill Sans" charset="0"/>
                <a:cs typeface="Gill Sans" charset="0"/>
              </a:rPr>
              <a:t>(3) Editors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8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CBDB Regex Machine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625056"/>
            <a:r>
              <a:rPr lang="en-US" b="1" dirty="0"/>
              <a:t>Step 2</a:t>
            </a:r>
            <a:r>
              <a:rPr lang="en-US" dirty="0"/>
              <a:t> requires programming skills!</a:t>
            </a:r>
          </a:p>
          <a:p>
            <a:pPr marL="625056"/>
            <a:r>
              <a:rPr lang="en-US" dirty="0"/>
              <a:t>Our graphical user interface (GUI) allows end users to achieve both </a:t>
            </a:r>
            <a:r>
              <a:rPr lang="en-US" b="1" dirty="0"/>
              <a:t>step 1</a:t>
            </a:r>
            <a:r>
              <a:rPr lang="en-US" dirty="0"/>
              <a:t> (design regex) and </a:t>
            </a:r>
            <a:r>
              <a:rPr lang="en-US" b="1" dirty="0"/>
              <a:t>step 2</a:t>
            </a:r>
            <a:r>
              <a:rPr lang="en-US" dirty="0"/>
              <a:t> (implement regex) without computer skills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23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CBDBRegexMachine.zip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Extract it, and</a:t>
            </a:r>
            <a:r>
              <a:rPr lang="en-US" dirty="0" smtClean="0"/>
              <a:t> then you will get the following </a:t>
            </a:r>
            <a:r>
              <a:rPr lang="en-US" dirty="0" smtClean="0"/>
              <a:t>: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CBDBRegexMachine</a:t>
            </a:r>
            <a:r>
              <a:rPr lang="en-US" dirty="0" smtClean="0"/>
              <a:t> (folder)</a:t>
            </a:r>
            <a:endParaRPr lang="en-US" dirty="0" smtClean="0"/>
          </a:p>
          <a:p>
            <a:pPr lvl="1"/>
            <a:r>
              <a:rPr lang="en-US" dirty="0" smtClean="0"/>
              <a:t>docs (folder)</a:t>
            </a:r>
          </a:p>
          <a:p>
            <a:pPr lvl="2"/>
            <a:r>
              <a:rPr lang="en-US" dirty="0" smtClean="0"/>
              <a:t>Contains helpful documents</a:t>
            </a:r>
          </a:p>
          <a:p>
            <a:pPr lvl="1"/>
            <a:r>
              <a:rPr lang="en-US" dirty="0" smtClean="0"/>
              <a:t>lib</a:t>
            </a:r>
            <a:r>
              <a:rPr lang="en-US" dirty="0" smtClean="0"/>
              <a:t> (folder)</a:t>
            </a:r>
            <a:endParaRPr lang="en-US" dirty="0" smtClean="0"/>
          </a:p>
          <a:p>
            <a:pPr lvl="1"/>
            <a:r>
              <a:rPr lang="en-US" dirty="0" err="1" smtClean="0"/>
              <a:t>misc</a:t>
            </a:r>
            <a:r>
              <a:rPr lang="en-US" dirty="0" smtClean="0"/>
              <a:t> (folder)</a:t>
            </a:r>
          </a:p>
          <a:p>
            <a:pPr lvl="2"/>
            <a:r>
              <a:rPr lang="en-US" dirty="0" smtClean="0"/>
              <a:t>Contains predefined term lists to be used in the Machine, and a sample text file</a:t>
            </a:r>
          </a:p>
          <a:p>
            <a:pPr lvl="1"/>
            <a:r>
              <a:rPr lang="en-US" dirty="0" smtClean="0"/>
              <a:t>CBDBRegexMachine.jar (file)</a:t>
            </a:r>
          </a:p>
          <a:p>
            <a:pPr lvl="2"/>
            <a:r>
              <a:rPr lang="en-US" dirty="0" smtClean="0"/>
              <a:t>The machine itself</a:t>
            </a:r>
            <a:endParaRPr lang="en-US" dirty="0" smtClean="0"/>
          </a:p>
          <a:p>
            <a:pPr lvl="1"/>
            <a:r>
              <a:rPr lang="en-US" dirty="0" err="1" smtClean="0"/>
              <a:t>project.save</a:t>
            </a:r>
            <a:r>
              <a:rPr lang="en-US" dirty="0" smtClean="0"/>
              <a:t> (file)</a:t>
            </a:r>
          </a:p>
          <a:p>
            <a:pPr lvl="2"/>
            <a:r>
              <a:rPr lang="en-US" dirty="0" smtClean="0"/>
              <a:t>The configuration file for the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5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3620608" cy="166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443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</a:t>
            </a:r>
            <a:r>
              <a:rPr lang="en-US" dirty="0" smtClean="0"/>
              <a:t>the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Double click CBDBRegexMachine.jar</a:t>
            </a:r>
          </a:p>
          <a:p>
            <a:r>
              <a:rPr lang="en-US" dirty="0" smtClean="0"/>
              <a:t>If nothing happens, usually means your machine can’t run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Java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Please install the Java Runtime Environment (JRE) for your machine from Oracle.com</a:t>
            </a:r>
          </a:p>
          <a:p>
            <a:pPr lvl="1"/>
            <a:r>
              <a:rPr lang="en-US" dirty="0" smtClean="0"/>
              <a:t>Type “JRE download” in Google, you’ll find the link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195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Downloading JRE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58554"/>
            <a:ext cx="5867400" cy="532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5298461" y="3953226"/>
            <a:ext cx="685800" cy="79316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90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the one suits your platform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76412"/>
            <a:ext cx="6653088" cy="416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60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to: </a:t>
            </a:r>
            <a:r>
              <a:rPr lang="en-US" dirty="0" smtClean="0"/>
              <a:t>Run </a:t>
            </a:r>
            <a:r>
              <a:rPr lang="en-US" dirty="0" smtClean="0"/>
              <a:t>the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Double click </a:t>
            </a:r>
            <a:r>
              <a:rPr lang="en-US" dirty="0" smtClean="0">
                <a:solidFill>
                  <a:srgbClr val="FF0000"/>
                </a:solidFill>
              </a:rPr>
              <a:t>CBDBRegexMachine.jar</a:t>
            </a:r>
            <a:endParaRPr lang="en-US" dirty="0"/>
          </a:p>
          <a:p>
            <a:pPr lvl="1"/>
            <a:r>
              <a:rPr lang="en-US" dirty="0" smtClean="0"/>
              <a:t>Pop-up window: Select your user directory (where you put your text files)</a:t>
            </a:r>
          </a:p>
          <a:p>
            <a:pPr lvl="1"/>
            <a:r>
              <a:rPr lang="en-US" dirty="0" smtClean="0"/>
              <a:t>Select </a:t>
            </a:r>
            <a:r>
              <a:rPr lang="en-US" dirty="0" smtClean="0"/>
              <a:t>(but don’t double click!) the </a:t>
            </a:r>
            <a:r>
              <a:rPr lang="en-US" b="1" dirty="0" err="1" smtClean="0">
                <a:solidFill>
                  <a:srgbClr val="FF0000"/>
                </a:solidFill>
              </a:rPr>
              <a:t>misc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folder. </a:t>
            </a:r>
            <a:r>
              <a:rPr lang="en-US" dirty="0" smtClean="0"/>
              <a:t>Then click </a:t>
            </a:r>
            <a:r>
              <a:rPr lang="en-US" dirty="0" smtClean="0"/>
              <a:t>Open.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4572000" cy="324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D412-05EB-436E-AB0D-10ADE9D82F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07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886</Words>
  <Application>Microsoft Office PowerPoint</Application>
  <PresentationFormat>On-screen Show (4:3)</PresentationFormat>
  <Paragraphs>155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Using the CBDB Regex Machine</vt:lpstr>
      <vt:lpstr>Task flow for extracting info within text using regex</vt:lpstr>
      <vt:lpstr>Task Flow</vt:lpstr>
      <vt:lpstr>CBDB Regex Machine</vt:lpstr>
      <vt:lpstr>CBDBRegexMachine.zip</vt:lpstr>
      <vt:lpstr>Run the Machine</vt:lpstr>
      <vt:lpstr>Downloading JRE</vt:lpstr>
      <vt:lpstr>Select the one suits your platform</vt:lpstr>
      <vt:lpstr>Back to: Run the Machine</vt:lpstr>
      <vt:lpstr>GUI</vt:lpstr>
      <vt:lpstr>Using little bricks of regex to compile the big ones: clarity + reusability</vt:lpstr>
      <vt:lpstr>Operations</vt:lpstr>
      <vt:lpstr>CBDB Regex Machine in Action</vt:lpstr>
      <vt:lpstr>Export the extraction result automatically</vt:lpstr>
      <vt:lpstr>The text is encoded in XML using CBDB coding system</vt:lpstr>
      <vt:lpstr>The Date Patterns Created</vt:lpstr>
      <vt:lpstr>A sample task</vt:lpstr>
      <vt:lpstr>1. Making a Nianhao list for this Machine</vt:lpstr>
      <vt:lpstr>2. Use the new Nianhao list to replace the old one in the Active Regex</vt:lpstr>
      <vt:lpstr>3. Use the new list in current Active Regex</vt:lpstr>
      <vt:lpstr>PowerPoint Presentation</vt:lpstr>
      <vt:lpstr>4. Continue to refine/modify</vt:lpstr>
    </vt:vector>
  </TitlesOfParts>
  <Company>Harvard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spchen</dc:creator>
  <cp:lastModifiedBy>schen</cp:lastModifiedBy>
  <cp:revision>23</cp:revision>
  <dcterms:created xsi:type="dcterms:W3CDTF">2011-11-22T18:24:42Z</dcterms:created>
  <dcterms:modified xsi:type="dcterms:W3CDTF">2012-05-11T14:23:35Z</dcterms:modified>
</cp:coreProperties>
</file>