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433" r:id="rId3"/>
    <p:sldId id="396" r:id="rId4"/>
    <p:sldId id="427" r:id="rId5"/>
    <p:sldId id="429" r:id="rId6"/>
    <p:sldId id="431" r:id="rId7"/>
    <p:sldId id="428" r:id="rId8"/>
    <p:sldId id="263" r:id="rId9"/>
    <p:sldId id="430" r:id="rId10"/>
    <p:sldId id="369" r:id="rId11"/>
    <p:sldId id="394" r:id="rId12"/>
    <p:sldId id="403" r:id="rId13"/>
    <p:sldId id="378" r:id="rId14"/>
    <p:sldId id="379" r:id="rId15"/>
    <p:sldId id="399" r:id="rId16"/>
    <p:sldId id="432" r:id="rId17"/>
    <p:sldId id="371" r:id="rId18"/>
    <p:sldId id="372" r:id="rId19"/>
    <p:sldId id="373" r:id="rId20"/>
    <p:sldId id="375" r:id="rId21"/>
    <p:sldId id="376" r:id="rId22"/>
    <p:sldId id="400" r:id="rId23"/>
    <p:sldId id="377" r:id="rId24"/>
    <p:sldId id="404" r:id="rId25"/>
    <p:sldId id="387" r:id="rId26"/>
    <p:sldId id="388" r:id="rId27"/>
    <p:sldId id="401" r:id="rId28"/>
    <p:sldId id="291" r:id="rId29"/>
    <p:sldId id="292" r:id="rId30"/>
    <p:sldId id="293" r:id="rId31"/>
    <p:sldId id="294" r:id="rId32"/>
    <p:sldId id="365" r:id="rId33"/>
    <p:sldId id="402" r:id="rId34"/>
    <p:sldId id="296" r:id="rId35"/>
    <p:sldId id="345" r:id="rId36"/>
    <p:sldId id="405" r:id="rId37"/>
    <p:sldId id="366" r:id="rId38"/>
    <p:sldId id="367" r:id="rId39"/>
    <p:sldId id="398" r:id="rId40"/>
    <p:sldId id="397" r:id="rId41"/>
    <p:sldId id="298" r:id="rId42"/>
    <p:sldId id="302" r:id="rId43"/>
    <p:sldId id="355" r:id="rId44"/>
    <p:sldId id="406" r:id="rId45"/>
    <p:sldId id="407" r:id="rId46"/>
    <p:sldId id="408" r:id="rId47"/>
    <p:sldId id="353" r:id="rId48"/>
    <p:sldId id="482" r:id="rId49"/>
    <p:sldId id="483" r:id="rId50"/>
    <p:sldId id="484" r:id="rId51"/>
    <p:sldId id="485" r:id="rId52"/>
    <p:sldId id="486" r:id="rId53"/>
    <p:sldId id="487" r:id="rId54"/>
    <p:sldId id="488" r:id="rId55"/>
    <p:sldId id="489" r:id="rId56"/>
    <p:sldId id="490" r:id="rId57"/>
    <p:sldId id="491" r:id="rId58"/>
    <p:sldId id="492" r:id="rId59"/>
    <p:sldId id="493" r:id="rId60"/>
    <p:sldId id="494" r:id="rId61"/>
    <p:sldId id="495" r:id="rId62"/>
    <p:sldId id="496" r:id="rId63"/>
    <p:sldId id="497" r:id="rId64"/>
    <p:sldId id="498" r:id="rId65"/>
    <p:sldId id="499" r:id="rId66"/>
    <p:sldId id="500" r:id="rId67"/>
    <p:sldId id="501" r:id="rId68"/>
    <p:sldId id="502" r:id="rId69"/>
    <p:sldId id="503" r:id="rId70"/>
    <p:sldId id="504" r:id="rId71"/>
    <p:sldId id="505" r:id="rId72"/>
    <p:sldId id="506" r:id="rId73"/>
    <p:sldId id="410" r:id="rId74"/>
    <p:sldId id="426" r:id="rId75"/>
    <p:sldId id="412" r:id="rId76"/>
    <p:sldId id="414" r:id="rId77"/>
    <p:sldId id="415" r:id="rId78"/>
    <p:sldId id="416" r:id="rId79"/>
    <p:sldId id="417" r:id="rId80"/>
    <p:sldId id="418" r:id="rId81"/>
    <p:sldId id="419" r:id="rId82"/>
    <p:sldId id="420" r:id="rId83"/>
    <p:sldId id="421" r:id="rId84"/>
    <p:sldId id="434" r:id="rId85"/>
    <p:sldId id="435"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ngsuwang" initials="h"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7" autoAdjust="0"/>
    <p:restoredTop sz="94660"/>
  </p:normalViewPr>
  <p:slideViewPr>
    <p:cSldViewPr>
      <p:cViewPr varScale="1">
        <p:scale>
          <a:sx n="107" d="100"/>
          <a:sy n="107" d="100"/>
        </p:scale>
        <p:origin x="-990" y="-84"/>
      </p:cViewPr>
      <p:guideLst>
        <p:guide orient="horz" pos="2160"/>
        <p:guide pos="2880"/>
      </p:guideLst>
    </p:cSldViewPr>
  </p:slideViewPr>
  <p:notesTextViewPr>
    <p:cViewPr>
      <p:scale>
        <a:sx n="1" d="1"/>
        <a:sy n="1" d="1"/>
      </p:scale>
      <p:origin x="0" y="0"/>
    </p:cViewPr>
  </p:notesTextViewPr>
  <p:sorterViewPr>
    <p:cViewPr>
      <p:scale>
        <a:sx n="100" d="100"/>
        <a:sy n="100" d="100"/>
      </p:scale>
      <p:origin x="0" y="93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kbol\Documents\CBDB\Computer%20Assisted%20Markup\Women\Women%20death%20ages%20CBDB%20201311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0" dirty="0"/>
              <a:t>Age at Death of the 3072 Women in CBDB with Death</a:t>
            </a:r>
            <a:r>
              <a:rPr lang="en-US" sz="1400" b="0" baseline="0" dirty="0"/>
              <a:t> Ages</a:t>
            </a:r>
            <a:endParaRPr lang="en-US" sz="1400" b="0" dirty="0"/>
          </a:p>
        </c:rich>
      </c:tx>
      <c:layout>
        <c:manualLayout>
          <c:xMode val="edge"/>
          <c:yMode val="edge"/>
          <c:x val="0.14859413391270318"/>
          <c:y val="1.8092998009770218E-2"/>
        </c:manualLayout>
      </c:layout>
      <c:overlay val="0"/>
    </c:title>
    <c:autoTitleDeleted val="0"/>
    <c:plotArea>
      <c:layout/>
      <c:barChart>
        <c:barDir val="col"/>
        <c:grouping val="clustered"/>
        <c:varyColors val="0"/>
        <c:ser>
          <c:idx val="1"/>
          <c:order val="0"/>
          <c:tx>
            <c:strRef>
              <c:f>Sheet4!$B$1</c:f>
              <c:strCache>
                <c:ptCount val="1"/>
                <c:pt idx="0">
                  <c:v>number</c:v>
                </c:pt>
              </c:strCache>
            </c:strRef>
          </c:tx>
          <c:invertIfNegative val="0"/>
          <c:val>
            <c:numRef>
              <c:f>Sheet4!$B$2:$B$97</c:f>
              <c:numCache>
                <c:formatCode>General</c:formatCode>
                <c:ptCount val="96"/>
                <c:pt idx="0">
                  <c:v>1</c:v>
                </c:pt>
                <c:pt idx="1">
                  <c:v>1</c:v>
                </c:pt>
                <c:pt idx="2">
                  <c:v>2</c:v>
                </c:pt>
                <c:pt idx="3">
                  <c:v>1</c:v>
                </c:pt>
                <c:pt idx="4">
                  <c:v>2</c:v>
                </c:pt>
                <c:pt idx="5">
                  <c:v>3</c:v>
                </c:pt>
                <c:pt idx="6">
                  <c:v>2</c:v>
                </c:pt>
                <c:pt idx="7">
                  <c:v>2</c:v>
                </c:pt>
                <c:pt idx="8">
                  <c:v>5</c:v>
                </c:pt>
                <c:pt idx="9">
                  <c:v>9</c:v>
                </c:pt>
                <c:pt idx="10">
                  <c:v>7</c:v>
                </c:pt>
                <c:pt idx="11">
                  <c:v>12</c:v>
                </c:pt>
                <c:pt idx="12">
                  <c:v>20</c:v>
                </c:pt>
                <c:pt idx="13">
                  <c:v>24</c:v>
                </c:pt>
                <c:pt idx="14">
                  <c:v>22</c:v>
                </c:pt>
                <c:pt idx="15">
                  <c:v>28</c:v>
                </c:pt>
                <c:pt idx="16">
                  <c:v>32</c:v>
                </c:pt>
                <c:pt idx="17">
                  <c:v>35</c:v>
                </c:pt>
                <c:pt idx="18">
                  <c:v>37</c:v>
                </c:pt>
                <c:pt idx="19">
                  <c:v>36</c:v>
                </c:pt>
                <c:pt idx="20">
                  <c:v>40</c:v>
                </c:pt>
                <c:pt idx="21">
                  <c:v>40</c:v>
                </c:pt>
                <c:pt idx="22">
                  <c:v>43</c:v>
                </c:pt>
                <c:pt idx="23">
                  <c:v>40</c:v>
                </c:pt>
                <c:pt idx="24">
                  <c:v>36</c:v>
                </c:pt>
                <c:pt idx="25">
                  <c:v>30</c:v>
                </c:pt>
                <c:pt idx="26">
                  <c:v>56</c:v>
                </c:pt>
                <c:pt idx="27">
                  <c:v>34</c:v>
                </c:pt>
                <c:pt idx="28">
                  <c:v>38</c:v>
                </c:pt>
                <c:pt idx="29">
                  <c:v>30</c:v>
                </c:pt>
                <c:pt idx="30">
                  <c:v>61</c:v>
                </c:pt>
                <c:pt idx="31">
                  <c:v>39</c:v>
                </c:pt>
                <c:pt idx="32">
                  <c:v>43</c:v>
                </c:pt>
                <c:pt idx="33">
                  <c:v>47</c:v>
                </c:pt>
                <c:pt idx="34">
                  <c:v>31</c:v>
                </c:pt>
                <c:pt idx="35">
                  <c:v>40</c:v>
                </c:pt>
                <c:pt idx="36">
                  <c:v>35</c:v>
                </c:pt>
                <c:pt idx="37">
                  <c:v>41</c:v>
                </c:pt>
                <c:pt idx="38">
                  <c:v>26</c:v>
                </c:pt>
                <c:pt idx="39">
                  <c:v>27</c:v>
                </c:pt>
                <c:pt idx="40">
                  <c:v>36</c:v>
                </c:pt>
                <c:pt idx="41">
                  <c:v>23</c:v>
                </c:pt>
                <c:pt idx="42">
                  <c:v>33</c:v>
                </c:pt>
                <c:pt idx="43">
                  <c:v>26</c:v>
                </c:pt>
                <c:pt idx="44">
                  <c:v>37</c:v>
                </c:pt>
                <c:pt idx="45">
                  <c:v>35</c:v>
                </c:pt>
                <c:pt idx="46">
                  <c:v>47</c:v>
                </c:pt>
                <c:pt idx="47">
                  <c:v>38</c:v>
                </c:pt>
                <c:pt idx="48">
                  <c:v>49</c:v>
                </c:pt>
                <c:pt idx="49">
                  <c:v>36</c:v>
                </c:pt>
                <c:pt idx="50">
                  <c:v>48</c:v>
                </c:pt>
                <c:pt idx="51">
                  <c:v>75</c:v>
                </c:pt>
                <c:pt idx="52">
                  <c:v>52</c:v>
                </c:pt>
                <c:pt idx="53">
                  <c:v>53</c:v>
                </c:pt>
                <c:pt idx="54">
                  <c:v>44</c:v>
                </c:pt>
                <c:pt idx="55">
                  <c:v>49</c:v>
                </c:pt>
                <c:pt idx="56">
                  <c:v>78</c:v>
                </c:pt>
                <c:pt idx="57">
                  <c:v>67</c:v>
                </c:pt>
                <c:pt idx="58">
                  <c:v>45</c:v>
                </c:pt>
                <c:pt idx="59">
                  <c:v>45</c:v>
                </c:pt>
                <c:pt idx="60">
                  <c:v>60</c:v>
                </c:pt>
                <c:pt idx="61">
                  <c:v>57</c:v>
                </c:pt>
                <c:pt idx="62">
                  <c:v>65</c:v>
                </c:pt>
                <c:pt idx="63">
                  <c:v>49</c:v>
                </c:pt>
                <c:pt idx="64">
                  <c:v>42</c:v>
                </c:pt>
                <c:pt idx="65">
                  <c:v>54</c:v>
                </c:pt>
                <c:pt idx="66">
                  <c:v>54</c:v>
                </c:pt>
                <c:pt idx="67">
                  <c:v>44</c:v>
                </c:pt>
                <c:pt idx="68">
                  <c:v>54</c:v>
                </c:pt>
                <c:pt idx="69">
                  <c:v>45</c:v>
                </c:pt>
                <c:pt idx="70">
                  <c:v>61</c:v>
                </c:pt>
                <c:pt idx="71">
                  <c:v>63</c:v>
                </c:pt>
                <c:pt idx="72">
                  <c:v>49</c:v>
                </c:pt>
                <c:pt idx="73">
                  <c:v>50</c:v>
                </c:pt>
                <c:pt idx="74">
                  <c:v>33</c:v>
                </c:pt>
                <c:pt idx="75">
                  <c:v>37</c:v>
                </c:pt>
                <c:pt idx="76">
                  <c:v>41</c:v>
                </c:pt>
                <c:pt idx="77">
                  <c:v>34</c:v>
                </c:pt>
                <c:pt idx="78">
                  <c:v>29</c:v>
                </c:pt>
                <c:pt idx="79">
                  <c:v>24</c:v>
                </c:pt>
                <c:pt idx="80">
                  <c:v>32</c:v>
                </c:pt>
                <c:pt idx="81">
                  <c:v>20</c:v>
                </c:pt>
                <c:pt idx="82">
                  <c:v>20</c:v>
                </c:pt>
                <c:pt idx="83">
                  <c:v>18</c:v>
                </c:pt>
                <c:pt idx="84">
                  <c:v>11</c:v>
                </c:pt>
                <c:pt idx="85">
                  <c:v>10</c:v>
                </c:pt>
                <c:pt idx="86">
                  <c:v>8</c:v>
                </c:pt>
                <c:pt idx="87">
                  <c:v>4</c:v>
                </c:pt>
                <c:pt idx="88">
                  <c:v>10</c:v>
                </c:pt>
                <c:pt idx="89">
                  <c:v>4</c:v>
                </c:pt>
                <c:pt idx="90">
                  <c:v>5</c:v>
                </c:pt>
                <c:pt idx="91">
                  <c:v>6</c:v>
                </c:pt>
                <c:pt idx="92">
                  <c:v>2</c:v>
                </c:pt>
                <c:pt idx="93">
                  <c:v>1</c:v>
                </c:pt>
                <c:pt idx="94">
                  <c:v>1</c:v>
                </c:pt>
                <c:pt idx="95">
                  <c:v>1</c:v>
                </c:pt>
              </c:numCache>
            </c:numRef>
          </c:val>
        </c:ser>
        <c:dLbls>
          <c:showLegendKey val="0"/>
          <c:showVal val="0"/>
          <c:showCatName val="0"/>
          <c:showSerName val="0"/>
          <c:showPercent val="0"/>
          <c:showBubbleSize val="0"/>
        </c:dLbls>
        <c:gapWidth val="150"/>
        <c:axId val="164588544"/>
        <c:axId val="120508416"/>
      </c:barChart>
      <c:catAx>
        <c:axId val="164588544"/>
        <c:scaling>
          <c:orientation val="minMax"/>
        </c:scaling>
        <c:delete val="0"/>
        <c:axPos val="b"/>
        <c:majorTickMark val="out"/>
        <c:minorTickMark val="none"/>
        <c:tickLblPos val="nextTo"/>
        <c:crossAx val="120508416"/>
        <c:crosses val="autoZero"/>
        <c:auto val="1"/>
        <c:lblAlgn val="ctr"/>
        <c:lblOffset val="100"/>
        <c:noMultiLvlLbl val="0"/>
      </c:catAx>
      <c:valAx>
        <c:axId val="120508416"/>
        <c:scaling>
          <c:orientation val="minMax"/>
        </c:scaling>
        <c:delete val="0"/>
        <c:axPos val="l"/>
        <c:majorGridlines/>
        <c:numFmt formatCode="General" sourceLinked="1"/>
        <c:majorTickMark val="out"/>
        <c:minorTickMark val="none"/>
        <c:tickLblPos val="nextTo"/>
        <c:crossAx val="164588544"/>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D2C46-15AD-41B1-A1A3-95666E667CE8}" type="datetimeFigureOut">
              <a:rPr lang="en-US" smtClean="0"/>
              <a:t>3/13/2014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DDBFC-1DFA-4318-B04D-DD1B1DABD224}" type="slidenum">
              <a:rPr lang="en-US" smtClean="0"/>
              <a:t>‹#›</a:t>
            </a:fld>
            <a:endParaRPr lang="en-US"/>
          </a:p>
        </p:txBody>
      </p:sp>
    </p:spTree>
    <p:extLst>
      <p:ext uri="{BB962C8B-B14F-4D97-AF65-F5344CB8AC3E}">
        <p14:creationId xmlns:p14="http://schemas.microsoft.com/office/powerpoint/2010/main" val="386691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DDBFC-1DFA-4318-B04D-DD1B1DABD224}" type="slidenum">
              <a:rPr lang="en-US" smtClean="0"/>
              <a:t>4</a:t>
            </a:fld>
            <a:endParaRPr lang="en-US"/>
          </a:p>
        </p:txBody>
      </p:sp>
    </p:spTree>
    <p:extLst>
      <p:ext uri="{BB962C8B-B14F-4D97-AF65-F5344CB8AC3E}">
        <p14:creationId xmlns:p14="http://schemas.microsoft.com/office/powerpoint/2010/main" val="270478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6C12A969-FA14-4B8D-B6AB-94981A0F7042}" type="slidenum">
              <a:rPr lang="en-US" altLang="en-US"/>
              <a:pPr/>
              <a:t>50</a:t>
            </a:fld>
            <a:endParaRPr lang="en-US" altLang="en-US"/>
          </a:p>
        </p:txBody>
      </p:sp>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r"/>
            <a:fld id="{CB3C1F83-2235-48AA-994B-0B2E598CF228}" type="slidenum">
              <a:rPr lang="zh-CN" altLang="en-US" sz="1200">
                <a:latin typeface="Arial" pitchFamily="34" charset="0"/>
              </a:rPr>
              <a:pPr algn="r"/>
              <a:t>50</a:t>
            </a:fld>
            <a:endParaRPr lang="en-US" altLang="zh-CN" sz="1200">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23E2C152-B411-4282-8E68-389A35FF23D9}" type="slidenum">
              <a:rPr lang="en-US" altLang="en-US"/>
              <a:pPr/>
              <a:t>59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Compare the original text and the text we have in the tagging system. </a:t>
            </a:r>
          </a:p>
        </p:txBody>
      </p:sp>
      <p:sp>
        <p:nvSpPr>
          <p:cNvPr id="3072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9C7F1A4E-AD07-4909-8921-BEBFBA2B14C3}" type="slidenum">
              <a:rPr lang="en-US" altLang="en-US"/>
              <a:pPr/>
              <a:t>61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We use regular expressions to tag texts with patterns from the full text. We import text, tag them and export it into a table. Credit: CBDB&amp;Wai-Him Pang</a:t>
            </a:r>
          </a:p>
        </p:txBody>
      </p:sp>
      <p:sp>
        <p:nvSpPr>
          <p:cNvPr id="3174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C13F87C3-4ABA-45E0-B8B9-763BE4EEAD30}" type="slidenum">
              <a:rPr lang="en-US" altLang="en-US"/>
              <a:pPr/>
              <a:t>63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We will use the office data as an example. We start from separating the names into different rows since we want to obtain the biographical data of each individual. By clicking the “Tag word begin with surname” button, we will automatically tag all the names with a surname in </a:t>
            </a:r>
            <a:r>
              <a:rPr lang="zh-CN" altLang="en-US" smtClean="0">
                <a:ea typeface="宋体" pitchFamily="2" charset="-122"/>
              </a:rPr>
              <a:t>百家姓</a:t>
            </a:r>
            <a:r>
              <a:rPr lang="en-US" altLang="zh-CN" smtClean="0">
                <a:ea typeface="宋体" pitchFamily="2" charset="-122"/>
              </a:rPr>
              <a:t>, displaying in blue. </a:t>
            </a:r>
            <a:r>
              <a:rPr lang="en-US" altLang="ja-JP" smtClean="0"/>
              <a:t>This system also allows you to correct the things that is tagged incorrectly. For example, in this text, </a:t>
            </a:r>
            <a:r>
              <a:rPr lang="zh-CN" altLang="en-US" smtClean="0">
                <a:ea typeface="宋体" pitchFamily="2" charset="-122"/>
              </a:rPr>
              <a:t>洪熙 </a:t>
            </a:r>
            <a:r>
              <a:rPr lang="en-US" altLang="zh-CN" smtClean="0">
                <a:ea typeface="宋体" pitchFamily="2" charset="-122"/>
              </a:rPr>
              <a:t>should be a </a:t>
            </a:r>
            <a:r>
              <a:rPr lang="zh-CN" altLang="en-US" smtClean="0">
                <a:ea typeface="宋体" pitchFamily="2" charset="-122"/>
              </a:rPr>
              <a:t>年號</a:t>
            </a:r>
            <a:r>
              <a:rPr lang="en-US" altLang="zh-CN" smtClean="0">
                <a:ea typeface="宋体" pitchFamily="2" charset="-122"/>
              </a:rPr>
              <a:t> rather than a person’s name. We can click on it and choose “remove this”, and the tag will be removed.</a:t>
            </a:r>
            <a:r>
              <a:rPr lang="en-US" altLang="ja-JP" smtClean="0"/>
              <a:t> </a:t>
            </a:r>
            <a:endParaRPr lang="en-US" altLang="en-US" smtClean="0"/>
          </a:p>
        </p:txBody>
      </p:sp>
      <p:sp>
        <p:nvSpPr>
          <p:cNvPr id="3277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81A2B34C-DE38-4B79-8CD6-6661D217F5C8}" type="slidenum">
              <a:rPr lang="en-US" altLang="en-US"/>
              <a:pPr/>
              <a:t>64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We can see from the original text, that a number of people may share the same office or post time. We can tag these as titles by selecting the shared information, e.g., selecting “</a:t>
            </a:r>
            <a:r>
              <a:rPr lang="zh-CN" altLang="en-US" smtClean="0">
                <a:ea typeface="宋体" pitchFamily="2" charset="-122"/>
              </a:rPr>
              <a:t>知州</a:t>
            </a:r>
            <a:r>
              <a:rPr lang="en-US" altLang="en-US" smtClean="0"/>
              <a:t>”</a:t>
            </a:r>
            <a:r>
              <a:rPr lang="en-US" altLang="ja-JP" smtClean="0"/>
              <a:t> and tag it as </a:t>
            </a:r>
            <a:r>
              <a:rPr lang="zh-CN" altLang="en-US" smtClean="0">
                <a:ea typeface="宋体" pitchFamily="2" charset="-122"/>
              </a:rPr>
              <a:t>“官職”</a:t>
            </a:r>
            <a:r>
              <a:rPr lang="en-US" altLang="zh-CN" smtClean="0">
                <a:ea typeface="宋体" pitchFamily="2" charset="-122"/>
              </a:rPr>
              <a:t>. Then, we can select the rows in which the people all share this office, and add the office “</a:t>
            </a:r>
            <a:r>
              <a:rPr lang="zh-CN" altLang="en-US" smtClean="0">
                <a:ea typeface="宋体" pitchFamily="2" charset="-122"/>
              </a:rPr>
              <a:t>知州</a:t>
            </a:r>
            <a:r>
              <a:rPr lang="en-US" altLang="zh-CN" smtClean="0">
                <a:ea typeface="宋体" pitchFamily="2" charset="-122"/>
              </a:rPr>
              <a:t>” into each row. (Same with post time) When we export these rows, we can see that the office and post data now appears in each row.</a:t>
            </a:r>
            <a:endParaRPr lang="en-US" altLang="en-US" smtClean="0"/>
          </a:p>
        </p:txBody>
      </p:sp>
      <p:sp>
        <p:nvSpPr>
          <p:cNvPr id="3379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29971314-5507-4C1E-A080-595C01F2EA80}" type="slidenum">
              <a:rPr lang="en-US" altLang="en-US"/>
              <a:pPr/>
              <a:t>65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Even though we now have the </a:t>
            </a:r>
            <a:r>
              <a:rPr lang="zh-CN" altLang="en-US" smtClean="0">
                <a:ea typeface="宋体" pitchFamily="2" charset="-122"/>
              </a:rPr>
              <a:t>官職</a:t>
            </a:r>
            <a:r>
              <a:rPr lang="en-US" altLang="zh-CN" smtClean="0">
                <a:ea typeface="宋体" pitchFamily="2" charset="-122"/>
              </a:rPr>
              <a:t> and </a:t>
            </a:r>
            <a:r>
              <a:rPr lang="zh-CN" altLang="en-US" smtClean="0">
                <a:ea typeface="宋体" pitchFamily="2" charset="-122"/>
              </a:rPr>
              <a:t>任職時間</a:t>
            </a:r>
            <a:r>
              <a:rPr lang="en-US" altLang="zh-CN" smtClean="0">
                <a:ea typeface="宋体" pitchFamily="2" charset="-122"/>
              </a:rPr>
              <a:t>, we find that there is still information that we want in the rows, yet they have not been tagged. We can see that they follow a certain pattern, XX</a:t>
            </a:r>
            <a:r>
              <a:rPr lang="zh-CN" altLang="en-US" smtClean="0">
                <a:ea typeface="宋体" pitchFamily="2" charset="-122"/>
              </a:rPr>
              <a:t>人 </a:t>
            </a:r>
            <a:r>
              <a:rPr lang="en-US" altLang="zh-CN" smtClean="0">
                <a:ea typeface="宋体" pitchFamily="2" charset="-122"/>
              </a:rPr>
              <a:t>is the basic address of a person, followed by their entry method. We can use the regex machine, which is in the upper right corner of the system, to tag them.  We can load the predefined regular expressions, and run them. After we run them, the basic addresses and entry methods will be tagged. Now we can take another look at the export table – it has everything that we want. (We know that by looking at the column “</a:t>
            </a:r>
            <a:r>
              <a:rPr lang="zh-CN" altLang="en-US" smtClean="0">
                <a:ea typeface="宋体" pitchFamily="2" charset="-122"/>
              </a:rPr>
              <a:t>其他</a:t>
            </a:r>
            <a:r>
              <a:rPr lang="en-US" altLang="zh-CN" smtClean="0">
                <a:ea typeface="宋体" pitchFamily="2" charset="-122"/>
              </a:rPr>
              <a:t>” where anything that is untagged will show up.)</a:t>
            </a:r>
            <a:endParaRPr lang="en-US" altLang="en-US" smtClean="0"/>
          </a:p>
        </p:txBody>
      </p:sp>
      <p:sp>
        <p:nvSpPr>
          <p:cNvPr id="3481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B2BAB978-3CAF-4FA5-AEF7-91B8EB6FFCB7}" type="slidenum">
              <a:rPr lang="en-US" altLang="en-US"/>
              <a:pPr/>
              <a:t>66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Sometimes we find that the regular expressions we prepared may not suit the current text patterns. We can modify them by modifying the wordlist, or deleting, adding or changing the regex groups. For example, we can load the post time regex, and it consists of </a:t>
            </a:r>
            <a:r>
              <a:rPr lang="zh-CN" altLang="en-US" smtClean="0">
                <a:ea typeface="宋体" pitchFamily="2" charset="-122"/>
              </a:rPr>
              <a:t>年號 年份 年 </a:t>
            </a:r>
            <a:r>
              <a:rPr lang="en-US" altLang="zh-CN" smtClean="0">
                <a:ea typeface="宋体" pitchFamily="2" charset="-122"/>
              </a:rPr>
              <a:t>and </a:t>
            </a:r>
            <a:r>
              <a:rPr lang="zh-CN" altLang="en-US" smtClean="0">
                <a:ea typeface="宋体" pitchFamily="2" charset="-122"/>
              </a:rPr>
              <a:t>任</a:t>
            </a:r>
            <a:r>
              <a:rPr lang="en-US" altLang="zh-CN" smtClean="0">
                <a:ea typeface="宋体" pitchFamily="2" charset="-122"/>
              </a:rPr>
              <a:t>. If we click on </a:t>
            </a:r>
            <a:r>
              <a:rPr lang="zh-CN" altLang="en-US" smtClean="0">
                <a:ea typeface="宋体" pitchFamily="2" charset="-122"/>
              </a:rPr>
              <a:t>年號</a:t>
            </a:r>
            <a:r>
              <a:rPr lang="en-US" altLang="zh-CN" smtClean="0">
                <a:ea typeface="宋体" pitchFamily="2" charset="-122"/>
              </a:rPr>
              <a:t>, we can see that it consists of a word list with every </a:t>
            </a:r>
            <a:r>
              <a:rPr lang="zh-CN" altLang="en-US" smtClean="0">
                <a:ea typeface="宋体" pitchFamily="2" charset="-122"/>
              </a:rPr>
              <a:t>年號 </a:t>
            </a:r>
            <a:r>
              <a:rPr lang="en-US" altLang="zh-CN" smtClean="0">
                <a:ea typeface="宋体" pitchFamily="2" charset="-122"/>
              </a:rPr>
              <a:t>in CBDB. We can modify the list. We can also modify the regex groups. For instance, we can remove the regex group </a:t>
            </a:r>
            <a:r>
              <a:rPr lang="zh-CN" altLang="en-US" smtClean="0">
                <a:ea typeface="宋体" pitchFamily="2" charset="-122"/>
              </a:rPr>
              <a:t>年號 </a:t>
            </a:r>
            <a:r>
              <a:rPr lang="en-US" altLang="zh-CN" smtClean="0">
                <a:ea typeface="宋体" pitchFamily="2" charset="-122"/>
              </a:rPr>
              <a:t>by clicking the “delete” button. Now we have this new post time pattern </a:t>
            </a:r>
            <a:r>
              <a:rPr lang="zh-CN" altLang="en-US" smtClean="0">
                <a:ea typeface="宋体" pitchFamily="2" charset="-122"/>
              </a:rPr>
              <a:t>年份 年 任</a:t>
            </a:r>
            <a:r>
              <a:rPr lang="en-US" altLang="zh-CN" smtClean="0">
                <a:ea typeface="宋体" pitchFamily="2" charset="-122"/>
              </a:rPr>
              <a:t>. </a:t>
            </a:r>
            <a:r>
              <a:rPr lang="zh-CN" altLang="en-US" smtClean="0">
                <a:ea typeface="宋体" pitchFamily="2" charset="-122"/>
              </a:rPr>
              <a:t>年份</a:t>
            </a:r>
            <a:r>
              <a:rPr lang="en-US" altLang="zh-CN" smtClean="0">
                <a:ea typeface="宋体" pitchFamily="2" charset="-122"/>
              </a:rPr>
              <a:t>is the actual number, </a:t>
            </a:r>
            <a:r>
              <a:rPr lang="zh-CN" altLang="en-US" smtClean="0">
                <a:ea typeface="宋体" pitchFamily="2" charset="-122"/>
              </a:rPr>
              <a:t>年</a:t>
            </a:r>
            <a:r>
              <a:rPr lang="en-US" altLang="zh-CN" smtClean="0">
                <a:ea typeface="宋体" pitchFamily="2" charset="-122"/>
              </a:rPr>
              <a:t>is the character “</a:t>
            </a:r>
            <a:r>
              <a:rPr lang="zh-CN" altLang="en-US" smtClean="0">
                <a:ea typeface="宋体" pitchFamily="2" charset="-122"/>
              </a:rPr>
              <a:t>年</a:t>
            </a:r>
            <a:r>
              <a:rPr lang="en-US" altLang="zh-CN" smtClean="0">
                <a:ea typeface="宋体" pitchFamily="2" charset="-122"/>
              </a:rPr>
              <a:t>” and </a:t>
            </a:r>
            <a:r>
              <a:rPr lang="zh-CN" altLang="en-US" smtClean="0">
                <a:ea typeface="宋体" pitchFamily="2" charset="-122"/>
              </a:rPr>
              <a:t>任 </a:t>
            </a:r>
            <a:r>
              <a:rPr lang="en-US" altLang="zh-CN" smtClean="0">
                <a:ea typeface="宋体" pitchFamily="2" charset="-122"/>
              </a:rPr>
              <a:t>includes a list of words that are equivalent to</a:t>
            </a:r>
            <a:r>
              <a:rPr lang="zh-CN" altLang="en-US" smtClean="0">
                <a:ea typeface="宋体" pitchFamily="2" charset="-122"/>
              </a:rPr>
              <a:t>任</a:t>
            </a:r>
            <a:r>
              <a:rPr lang="en-US" altLang="zh-CN" smtClean="0">
                <a:ea typeface="宋体" pitchFamily="2" charset="-122"/>
              </a:rPr>
              <a:t>. Now when we run this regex, it will tag everything in this pattern [number]</a:t>
            </a:r>
            <a:r>
              <a:rPr lang="zh-CN" altLang="en-US" smtClean="0">
                <a:ea typeface="宋体" pitchFamily="2" charset="-122"/>
              </a:rPr>
              <a:t>年</a:t>
            </a:r>
            <a:r>
              <a:rPr lang="en-US" altLang="zh-CN" smtClean="0">
                <a:ea typeface="宋体" pitchFamily="2" charset="-122"/>
              </a:rPr>
              <a:t>[</a:t>
            </a:r>
            <a:r>
              <a:rPr lang="zh-CN" altLang="en-US" smtClean="0">
                <a:ea typeface="宋体" pitchFamily="2" charset="-122"/>
              </a:rPr>
              <a:t>任</a:t>
            </a:r>
            <a:r>
              <a:rPr lang="en-US" altLang="zh-CN" smtClean="0">
                <a:ea typeface="宋体" pitchFamily="2" charset="-122"/>
              </a:rPr>
              <a:t>]. </a:t>
            </a:r>
            <a:endParaRPr lang="en-US" altLang="en-US" smtClean="0"/>
          </a:p>
        </p:txBody>
      </p:sp>
      <p:sp>
        <p:nvSpPr>
          <p:cNvPr id="3584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A6D2B24D-8E71-4361-8478-832B183DE6DB}" type="slidenum">
              <a:rPr lang="en-US" altLang="en-US"/>
              <a:pPr/>
              <a:t>67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After we tagged all the things we want, we can export it into a table. The table can be easily copied and pasted into excel, where you can manage your data conveniently. Here are a few examples of the gazetteers that has been tagged. You can see that their patterns are all different, thus, we need humans to use this computer assisted system to complete the tagging process.</a:t>
            </a:r>
          </a:p>
        </p:txBody>
      </p:sp>
      <p:sp>
        <p:nvSpPr>
          <p:cNvPr id="3686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27E22577-1F76-4421-8415-4301DF779735}" type="slidenum">
              <a:rPr lang="en-US" altLang="en-US"/>
              <a:pPr/>
              <a:t>68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We hope that our system can be used as a platform where historians can import their own text, manage their own tag list, and create their own regular expressions in order to extract the data that they want.</a:t>
            </a:r>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096B79E7-3DBA-4CAC-B365-CACAD638BB55}" type="slidenum">
              <a:rPr lang="en-US" altLang="en-US"/>
              <a:pPr/>
              <a:t>69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B533EE-7C8C-40F5-843E-8E495A1131F5}" type="slidenum">
              <a:rPr lang="en-US" altLang="en-US"/>
              <a:pPr/>
              <a:t>6</a:t>
            </a:fld>
            <a:endParaRPr lang="en-US" altLang="en-US"/>
          </a:p>
        </p:txBody>
      </p:sp>
      <p:sp>
        <p:nvSpPr>
          <p:cNvPr id="198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DDF4BABA-40AD-4CC5-B4BC-F2F8E5BC1707}" type="slidenum">
              <a:rPr lang="zh-CN" altLang="en-US" sz="1200" b="0">
                <a:ea typeface="TSC UMing S TT" pitchFamily="49" charset="-120"/>
              </a:rPr>
              <a:pPr algn="r"/>
              <a:t>6</a:t>
            </a:fld>
            <a:endParaRPr lang="en-US" altLang="zh-CN" sz="1200" b="0">
              <a:ea typeface="TSC UMing S TT" pitchFamily="49" charset="-12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Full quote: “We live in an era in which knowledge is more vital than ever to nations, economies and societies. Knowledge is, I often say, the most important currency of the twenty-first century. And universities are the places that, more than any other, generate and disseminate that knowledge.”</a:t>
            </a:r>
          </a:p>
          <a:p>
            <a:endParaRPr lang="en-US" dirty="0" smtClean="0"/>
          </a:p>
          <a:p>
            <a:r>
              <a:rPr lang="en-US" dirty="0" smtClean="0"/>
              <a:t>President Faust often emphasizes this idea---for</a:t>
            </a:r>
            <a:r>
              <a:rPr lang="en-US" baseline="0" dirty="0" smtClean="0"/>
              <a:t> good reason. </a:t>
            </a:r>
          </a:p>
          <a:p>
            <a:endParaRPr lang="en-US" baseline="0" dirty="0" smtClean="0"/>
          </a:p>
          <a:p>
            <a:r>
              <a:rPr lang="en-US" baseline="0" dirty="0" smtClean="0"/>
              <a:t>It is understanding knowledge in the broader context of how technology is changing our world and higher education, the constant desire by our faculty to innovative and lead, and the global importance of knowledge, that Harvard decided to take a big step. A big step with a help from another institution near by.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5102CC-56B1-F846-8033-23DFFF82DF10}" type="slidenum">
              <a:rPr lang="en-US" smtClean="0"/>
              <a:t>75</a:t>
            </a:fld>
            <a:endParaRPr lang="en-US"/>
          </a:p>
        </p:txBody>
      </p:sp>
    </p:spTree>
    <p:extLst>
      <p:ext uri="{BB962C8B-B14F-4D97-AF65-F5344CB8AC3E}">
        <p14:creationId xmlns:p14="http://schemas.microsoft.com/office/powerpoint/2010/main" val="270470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3" indent="-285750">
              <a:buFont typeface="Arial"/>
              <a:buChar char="•"/>
            </a:pPr>
            <a:r>
              <a:rPr lang="en-US" sz="1600" dirty="0" smtClean="0">
                <a:solidFill>
                  <a:schemeClr val="bg1"/>
                </a:solidFill>
                <a:latin typeface="Arial"/>
                <a:cs typeface="Arial"/>
              </a:rPr>
              <a:t>1</a:t>
            </a:r>
            <a:r>
              <a:rPr lang="en-US" sz="1600" baseline="30000" dirty="0" smtClean="0">
                <a:solidFill>
                  <a:schemeClr val="bg1"/>
                </a:solidFill>
                <a:latin typeface="Arial"/>
                <a:cs typeface="Arial"/>
              </a:rPr>
              <a:t>st</a:t>
            </a:r>
            <a:r>
              <a:rPr lang="en-US" sz="1600" dirty="0" smtClean="0">
                <a:solidFill>
                  <a:schemeClr val="bg1"/>
                </a:solidFill>
                <a:latin typeface="Arial"/>
                <a:cs typeface="Arial"/>
              </a:rPr>
              <a:t> humanities</a:t>
            </a:r>
            <a:r>
              <a:rPr lang="en-US" sz="1600" baseline="0" dirty="0" smtClean="0">
                <a:solidFill>
                  <a:schemeClr val="bg1"/>
                </a:solidFill>
                <a:latin typeface="Arial"/>
                <a:cs typeface="Arial"/>
              </a:rPr>
              <a:t> course was “Ancient Greek Hero” – a resounding success (“best MOOC, period” --- Jonathan Haber, blogger.)</a:t>
            </a:r>
          </a:p>
          <a:p>
            <a:pPr marL="742950" lvl="3" indent="-285750">
              <a:buFont typeface="Arial"/>
              <a:buChar char="•"/>
            </a:pPr>
            <a:r>
              <a:rPr lang="en-US" sz="1600" baseline="0" dirty="0" smtClean="0">
                <a:solidFill>
                  <a:schemeClr val="bg1"/>
                </a:solidFill>
                <a:latin typeface="Arial"/>
                <a:cs typeface="Arial"/>
              </a:rPr>
              <a:t>Most number of courses and modules: HX courses comprise nearly 1/3 of the total </a:t>
            </a:r>
            <a:r>
              <a:rPr lang="en-US" sz="1600" baseline="0" dirty="0" err="1" smtClean="0">
                <a:solidFill>
                  <a:schemeClr val="bg1"/>
                </a:solidFill>
                <a:latin typeface="Arial"/>
                <a:cs typeface="Arial"/>
              </a:rPr>
              <a:t>edX</a:t>
            </a:r>
            <a:r>
              <a:rPr lang="en-US" sz="1600" baseline="0" dirty="0" smtClean="0">
                <a:solidFill>
                  <a:schemeClr val="bg1"/>
                </a:solidFill>
                <a:latin typeface="Arial"/>
                <a:cs typeface="Arial"/>
              </a:rPr>
              <a:t> user base</a:t>
            </a:r>
            <a:endParaRPr lang="en-US" sz="1600" dirty="0" smtClean="0">
              <a:solidFill>
                <a:schemeClr val="bg1"/>
              </a:solidFill>
              <a:latin typeface="Arial"/>
              <a:cs typeface="Arial"/>
            </a:endParaRPr>
          </a:p>
          <a:p>
            <a:pPr marL="742950" lvl="3" indent="-285750">
              <a:buFont typeface="Arial"/>
              <a:buChar char="•"/>
            </a:pPr>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CS50x</a:t>
            </a:r>
            <a:r>
              <a:rPr lang="en-US" sz="1600" baseline="0" dirty="0" smtClean="0">
                <a:solidFill>
                  <a:schemeClr val="bg1"/>
                </a:solidFill>
                <a:latin typeface="Arial"/>
                <a:cs typeface="Arial"/>
              </a:rPr>
              <a:t> is using automated tools to provide just-in-time feedback; </a:t>
            </a:r>
            <a:r>
              <a:rPr lang="en-US" sz="1600" baseline="0" dirty="0" err="1" smtClean="0">
                <a:solidFill>
                  <a:schemeClr val="bg1"/>
                </a:solidFill>
                <a:latin typeface="Arial"/>
                <a:cs typeface="Arial"/>
              </a:rPr>
              <a:t>HeroesX</a:t>
            </a:r>
            <a:r>
              <a:rPr lang="en-US" sz="1600" baseline="0" dirty="0" smtClean="0">
                <a:solidFill>
                  <a:schemeClr val="bg1"/>
                </a:solidFill>
                <a:latin typeface="Arial"/>
                <a:cs typeface="Arial"/>
              </a:rPr>
              <a:t> online videos being used as a supplemental textbook</a:t>
            </a:r>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HSPH is using </a:t>
            </a:r>
            <a:r>
              <a:rPr lang="en-US" sz="1600" dirty="0" err="1" smtClean="0">
                <a:solidFill>
                  <a:schemeClr val="bg1"/>
                </a:solidFill>
                <a:latin typeface="Arial"/>
                <a:cs typeface="Arial"/>
              </a:rPr>
              <a:t>HarvardX</a:t>
            </a:r>
            <a:r>
              <a:rPr lang="en-US" sz="1600" dirty="0" smtClean="0">
                <a:solidFill>
                  <a:schemeClr val="bg1"/>
                </a:solidFill>
                <a:latin typeface="Arial"/>
                <a:cs typeface="Arial"/>
              </a:rPr>
              <a:t> courses to redesign their core curriculum and deliver their first fully online academic program</a:t>
            </a:r>
          </a:p>
          <a:p>
            <a:pPr marL="742950" lvl="3" indent="-285750">
              <a:buFont typeface="Arial"/>
              <a:buChar char="•"/>
            </a:pPr>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HX is really a way for faculty to</a:t>
            </a:r>
            <a:r>
              <a:rPr lang="en-US" sz="1600" baseline="0" dirty="0" smtClean="0">
                <a:solidFill>
                  <a:schemeClr val="bg1"/>
                </a:solidFill>
                <a:latin typeface="Arial"/>
                <a:cs typeface="Arial"/>
              </a:rPr>
              <a:t> come together around innovative teaching and learning</a:t>
            </a:r>
          </a:p>
          <a:p>
            <a:pPr marL="1200150" lvl="4" indent="-285750">
              <a:buFont typeface="Arial"/>
              <a:buChar char="•"/>
            </a:pPr>
            <a:r>
              <a:rPr lang="en-US" sz="1600" baseline="0" dirty="0" smtClean="0">
                <a:solidFill>
                  <a:schemeClr val="bg1"/>
                </a:solidFill>
                <a:latin typeface="Arial"/>
                <a:cs typeface="Arial"/>
              </a:rPr>
              <a:t>Sharing ideas and best practices</a:t>
            </a:r>
          </a:p>
          <a:p>
            <a:pPr marL="1200150" lvl="4" indent="-285750">
              <a:buFont typeface="Arial"/>
              <a:buChar char="•"/>
            </a:pPr>
            <a:r>
              <a:rPr lang="en-US" sz="1600" baseline="0" dirty="0" smtClean="0">
                <a:solidFill>
                  <a:schemeClr val="bg1"/>
                </a:solidFill>
                <a:latin typeface="Arial"/>
                <a:cs typeface="Arial"/>
              </a:rPr>
              <a:t>Working with colleagues from across the country</a:t>
            </a:r>
          </a:p>
          <a:p>
            <a:pPr marL="1200150" lvl="4" indent="-285750">
              <a:buFont typeface="Arial"/>
              <a:buChar char="•"/>
            </a:pPr>
            <a:r>
              <a:rPr lang="en-US" sz="1600" baseline="0" dirty="0" smtClean="0">
                <a:solidFill>
                  <a:schemeClr val="bg1"/>
                </a:solidFill>
                <a:latin typeface="Arial"/>
                <a:cs typeface="Arial"/>
              </a:rPr>
              <a:t>It is led by and for faculty</a:t>
            </a:r>
          </a:p>
        </p:txBody>
      </p:sp>
      <p:sp>
        <p:nvSpPr>
          <p:cNvPr id="4" name="Slide Number Placeholder 3"/>
          <p:cNvSpPr>
            <a:spLocks noGrp="1"/>
          </p:cNvSpPr>
          <p:nvPr>
            <p:ph type="sldNum" sz="quarter" idx="10"/>
          </p:nvPr>
        </p:nvSpPr>
        <p:spPr/>
        <p:txBody>
          <a:bodyPr/>
          <a:lstStyle/>
          <a:p>
            <a:fld id="{B85102CC-56B1-F846-8033-23DFFF82DF10}" type="slidenum">
              <a:rPr lang="en-US" smtClean="0"/>
              <a:t>76</a:t>
            </a:fld>
            <a:endParaRPr lang="en-US"/>
          </a:p>
        </p:txBody>
      </p:sp>
    </p:spTree>
    <p:extLst>
      <p:ext uri="{BB962C8B-B14F-4D97-AF65-F5344CB8AC3E}">
        <p14:creationId xmlns:p14="http://schemas.microsoft.com/office/powerpoint/2010/main" val="399514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3" indent="-285750">
              <a:buFont typeface="Arial"/>
              <a:buChar char="•"/>
            </a:pPr>
            <a:r>
              <a:rPr lang="en-US" sz="1600" dirty="0" err="1" smtClean="0">
                <a:solidFill>
                  <a:schemeClr val="bg1"/>
                </a:solidFill>
                <a:latin typeface="Arial"/>
                <a:cs typeface="Arial"/>
              </a:rPr>
              <a:t>CopyrightX</a:t>
            </a:r>
            <a:r>
              <a:rPr lang="en-US" sz="1600" dirty="0" smtClean="0">
                <a:solidFill>
                  <a:schemeClr val="bg1"/>
                </a:solidFill>
                <a:latin typeface="Arial"/>
                <a:cs typeface="Arial"/>
              </a:rPr>
              <a:t> ran two version of the course to test traditional </a:t>
            </a:r>
            <a:br>
              <a:rPr lang="en-US" sz="1600" dirty="0" smtClean="0">
                <a:solidFill>
                  <a:schemeClr val="bg1"/>
                </a:solidFill>
                <a:latin typeface="Arial"/>
                <a:cs typeface="Arial"/>
              </a:rPr>
            </a:br>
            <a:r>
              <a:rPr lang="en-US" sz="1600" dirty="0" smtClean="0">
                <a:solidFill>
                  <a:schemeClr val="bg1"/>
                </a:solidFill>
                <a:latin typeface="Arial"/>
                <a:cs typeface="Arial"/>
              </a:rPr>
              <a:t>versus non-traditional methods of learning</a:t>
            </a:r>
          </a:p>
          <a:p>
            <a:pPr marL="742950" lvl="3" indent="-285750">
              <a:buFont typeface="Arial"/>
              <a:buChar char="•"/>
            </a:pPr>
            <a:r>
              <a:rPr lang="en-US" sz="1600" dirty="0" smtClean="0">
                <a:solidFill>
                  <a:schemeClr val="bg1"/>
                </a:solidFill>
                <a:latin typeface="Arial"/>
                <a:cs typeface="Arial"/>
              </a:rPr>
              <a:t>HSPH is using </a:t>
            </a:r>
            <a:r>
              <a:rPr lang="en-US" sz="1600" dirty="0" err="1" smtClean="0">
                <a:solidFill>
                  <a:schemeClr val="bg1"/>
                </a:solidFill>
                <a:latin typeface="Arial"/>
                <a:cs typeface="Arial"/>
              </a:rPr>
              <a:t>HarvardX</a:t>
            </a:r>
            <a:r>
              <a:rPr lang="en-US" sz="1600" dirty="0" smtClean="0">
                <a:solidFill>
                  <a:schemeClr val="bg1"/>
                </a:solidFill>
                <a:latin typeface="Arial"/>
                <a:cs typeface="Arial"/>
              </a:rPr>
              <a:t> courses to redesign their core curriculum </a:t>
            </a:r>
            <a:br>
              <a:rPr lang="en-US" sz="1600" dirty="0" smtClean="0">
                <a:solidFill>
                  <a:schemeClr val="bg1"/>
                </a:solidFill>
                <a:latin typeface="Arial"/>
                <a:cs typeface="Arial"/>
              </a:rPr>
            </a:br>
            <a:r>
              <a:rPr lang="en-US" sz="1600" dirty="0" smtClean="0">
                <a:solidFill>
                  <a:schemeClr val="bg1"/>
                </a:solidFill>
                <a:latin typeface="Arial"/>
                <a:cs typeface="Arial"/>
              </a:rPr>
              <a:t>and deliver their first fully online academic program</a:t>
            </a:r>
          </a:p>
          <a:p>
            <a:pPr marL="742950" lvl="3" indent="-285750">
              <a:buFont typeface="Arial"/>
              <a:buChar char="•"/>
            </a:pPr>
            <a:endParaRPr lang="en-US" sz="1600" dirty="0" smtClean="0">
              <a:solidFill>
                <a:schemeClr val="bg1"/>
              </a:solidFill>
              <a:latin typeface="Arial"/>
              <a:cs typeface="Arial"/>
            </a:endParaRPr>
          </a:p>
          <a:p>
            <a:pPr marL="742950" lvl="3" indent="-285750">
              <a:buFont typeface="Arial"/>
              <a:buChar char="•"/>
            </a:pPr>
            <a:endParaRPr lang="en-US" sz="1600" dirty="0" smtClean="0">
              <a:solidFill>
                <a:schemeClr val="bg1"/>
              </a:solidFill>
              <a:latin typeface="Arial"/>
              <a:cs typeface="Arial"/>
            </a:endParaRPr>
          </a:p>
          <a:p>
            <a:pPr marL="1200150" lvl="3" indent="-285750">
              <a:buFont typeface="Arial"/>
              <a:buChar char="•"/>
            </a:pPr>
            <a:r>
              <a:rPr lang="en-US" sz="1600" dirty="0" smtClean="0">
                <a:solidFill>
                  <a:schemeClr val="bg1"/>
                </a:solidFill>
                <a:latin typeface="Arial"/>
                <a:cs typeface="Arial"/>
              </a:rPr>
              <a:t>explores correlations of background and capabilities </a:t>
            </a:r>
            <a:br>
              <a:rPr lang="en-US" sz="1600" dirty="0" smtClean="0">
                <a:solidFill>
                  <a:schemeClr val="bg1"/>
                </a:solidFill>
                <a:latin typeface="Arial"/>
                <a:cs typeface="Arial"/>
              </a:rPr>
            </a:br>
            <a:r>
              <a:rPr lang="en-US" sz="1600" dirty="0" smtClean="0">
                <a:solidFill>
                  <a:schemeClr val="bg1"/>
                </a:solidFill>
                <a:latin typeface="Arial"/>
                <a:cs typeface="Arial"/>
              </a:rPr>
              <a:t>to achievement and persistence</a:t>
            </a:r>
          </a:p>
          <a:p>
            <a:pPr marL="1200150" lvl="3" indent="-285750">
              <a:buFont typeface="Arial"/>
              <a:buChar char="•"/>
            </a:pPr>
            <a:r>
              <a:rPr lang="en-US" sz="1600" dirty="0" smtClean="0">
                <a:solidFill>
                  <a:schemeClr val="bg1"/>
                </a:solidFill>
                <a:latin typeface="Arial"/>
                <a:cs typeface="Arial"/>
              </a:rPr>
              <a:t>examines relationships between student interactions </a:t>
            </a:r>
            <a:br>
              <a:rPr lang="en-US" sz="1600" dirty="0" smtClean="0">
                <a:solidFill>
                  <a:schemeClr val="bg1"/>
                </a:solidFill>
                <a:latin typeface="Arial"/>
                <a:cs typeface="Arial"/>
              </a:rPr>
            </a:br>
            <a:r>
              <a:rPr lang="en-US" sz="1600" dirty="0" smtClean="0">
                <a:solidFill>
                  <a:schemeClr val="bg1"/>
                </a:solidFill>
                <a:latin typeface="Arial"/>
                <a:cs typeface="Arial"/>
              </a:rPr>
              <a:t>with content and level of success</a:t>
            </a:r>
            <a:endParaRPr lang="en-US" sz="1600" dirty="0">
              <a:solidFill>
                <a:schemeClr val="bg1"/>
              </a:solidFill>
              <a:latin typeface="Arial"/>
              <a:cs typeface="Arial"/>
            </a:endParaRPr>
          </a:p>
          <a:p>
            <a:pPr marL="1200150" lvl="3" indent="-285750">
              <a:buFont typeface="Arial"/>
              <a:buChar char="•"/>
            </a:pPr>
            <a:endParaRPr lang="en-US" sz="1600" dirty="0">
              <a:solidFill>
                <a:schemeClr val="bg1"/>
              </a:solidFill>
              <a:latin typeface="Arial"/>
              <a:cs typeface="Arial"/>
            </a:endParaRPr>
          </a:p>
          <a:p>
            <a:pPr marL="0" lvl="1" indent="0">
              <a:buFont typeface="Arial"/>
              <a:buNone/>
            </a:pPr>
            <a:r>
              <a:rPr lang="en-US" sz="1600" dirty="0" smtClean="0">
                <a:solidFill>
                  <a:schemeClr val="bg1"/>
                </a:solidFill>
                <a:latin typeface="Arial"/>
                <a:cs typeface="Arial"/>
              </a:rPr>
              <a:t>We</a:t>
            </a:r>
            <a:r>
              <a:rPr lang="en-US" sz="1600" baseline="0" dirty="0" smtClean="0">
                <a:solidFill>
                  <a:schemeClr val="bg1"/>
                </a:solidFill>
                <a:latin typeface="Arial"/>
                <a:cs typeface="Arial"/>
              </a:rPr>
              <a:t> have learned a great deal over the past academic year and made great progress over the summer.</a:t>
            </a:r>
          </a:p>
          <a:p>
            <a:pPr marL="0" lvl="1" indent="0">
              <a:buFont typeface="Arial"/>
              <a:buNone/>
            </a:pPr>
            <a:endParaRPr lang="en-US" sz="1600" baseline="0" dirty="0" smtClean="0">
              <a:solidFill>
                <a:schemeClr val="bg1"/>
              </a:solidFill>
              <a:latin typeface="Arial"/>
              <a:cs typeface="Arial"/>
            </a:endParaRPr>
          </a:p>
          <a:p>
            <a:pPr marL="0" lvl="1" indent="0">
              <a:buFont typeface="Arial"/>
              <a:buNone/>
            </a:pPr>
            <a:r>
              <a:rPr lang="en-US" sz="1600" baseline="0" dirty="0" smtClean="0">
                <a:solidFill>
                  <a:schemeClr val="bg1"/>
                </a:solidFill>
                <a:latin typeface="Arial"/>
                <a:cs typeface="Arial"/>
              </a:rPr>
              <a:t>As we look ahead, we have a solid plan in place as well as some initial ideas about how to ensure that our endeavor is sustainable.</a:t>
            </a:r>
            <a:endParaRPr lang="en-US" sz="1600" dirty="0" smtClean="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85102CC-56B1-F846-8033-23DFFF82DF10}" type="slidenum">
              <a:rPr lang="en-US" smtClean="0"/>
              <a:t>77</a:t>
            </a:fld>
            <a:endParaRPr lang="en-US"/>
          </a:p>
        </p:txBody>
      </p:sp>
    </p:spTree>
    <p:extLst>
      <p:ext uri="{BB962C8B-B14F-4D97-AF65-F5344CB8AC3E}">
        <p14:creationId xmlns:p14="http://schemas.microsoft.com/office/powerpoint/2010/main" val="399514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solidFill>
                  <a:schemeClr val="bg1"/>
                </a:solidFill>
                <a:latin typeface="Arial"/>
                <a:cs typeface="Arial"/>
              </a:rPr>
              <a:t>Delivered 6 open courses + 15 complete (the most on </a:t>
            </a:r>
            <a:r>
              <a:rPr lang="en-US" sz="2400" dirty="0" err="1" smtClean="0">
                <a:solidFill>
                  <a:schemeClr val="bg1"/>
                </a:solidFill>
                <a:latin typeface="Arial"/>
                <a:cs typeface="Arial"/>
              </a:rPr>
              <a:t>edX</a:t>
            </a:r>
            <a:r>
              <a:rPr lang="en-US" sz="2400" dirty="0" smtClean="0">
                <a:solidFill>
                  <a:schemeClr val="bg1"/>
                </a:solidFill>
                <a:latin typeface="Arial"/>
                <a:cs typeface="Arial"/>
              </a:rPr>
              <a:t>)</a:t>
            </a:r>
          </a:p>
          <a:p>
            <a:r>
              <a:rPr lang="en-US" sz="2400" dirty="0" smtClean="0">
                <a:solidFill>
                  <a:schemeClr val="bg1"/>
                </a:solidFill>
                <a:latin typeface="Arial"/>
                <a:cs typeface="Arial"/>
              </a:rPr>
              <a:t>500,000 + students</a:t>
            </a:r>
          </a:p>
          <a:p>
            <a:pPr marL="742950" lvl="3" indent="-285750">
              <a:buFont typeface="Arial"/>
              <a:buChar char="•"/>
            </a:pPr>
            <a:r>
              <a:rPr lang="en-US" sz="1600" dirty="0" smtClean="0">
                <a:solidFill>
                  <a:schemeClr val="bg1"/>
                </a:solidFill>
                <a:latin typeface="Arial"/>
                <a:cs typeface="Arial"/>
              </a:rPr>
              <a:t>CS50x, “Intro to Computer Science”</a:t>
            </a:r>
          </a:p>
          <a:p>
            <a:pPr marL="742950" lvl="3" indent="-285750">
              <a:buFont typeface="Arial"/>
              <a:buChar char="•"/>
            </a:pPr>
            <a:r>
              <a:rPr lang="en-US" sz="1600" dirty="0" smtClean="0">
                <a:solidFill>
                  <a:schemeClr val="bg1"/>
                </a:solidFill>
                <a:latin typeface="Arial"/>
                <a:cs typeface="Arial"/>
              </a:rPr>
              <a:t>PH207x, “Health in Numbers”</a:t>
            </a:r>
          </a:p>
          <a:p>
            <a:pPr marL="742950" lvl="3" indent="-285750">
              <a:buFont typeface="Arial"/>
              <a:buChar char="•"/>
            </a:pPr>
            <a:r>
              <a:rPr lang="en-US" sz="1600" dirty="0" smtClean="0">
                <a:solidFill>
                  <a:schemeClr val="bg1"/>
                </a:solidFill>
                <a:latin typeface="Arial"/>
                <a:cs typeface="Arial"/>
              </a:rPr>
              <a:t>PH278x, “Health and Environment”</a:t>
            </a:r>
          </a:p>
          <a:p>
            <a:pPr marL="742950" lvl="3" indent="-285750">
              <a:buFont typeface="Arial"/>
              <a:buChar char="•"/>
            </a:pPr>
            <a:r>
              <a:rPr lang="en-US" sz="1600" dirty="0" smtClean="0">
                <a:solidFill>
                  <a:schemeClr val="bg1"/>
                </a:solidFill>
                <a:latin typeface="Arial"/>
                <a:cs typeface="Arial"/>
              </a:rPr>
              <a:t>CB22x, “Ancient Greek Hero”</a:t>
            </a:r>
          </a:p>
          <a:p>
            <a:pPr marL="742950" lvl="3" indent="-285750">
              <a:buFont typeface="Arial"/>
              <a:buChar char="•"/>
            </a:pPr>
            <a:r>
              <a:rPr lang="en-US" sz="1600" dirty="0" smtClean="0">
                <a:solidFill>
                  <a:schemeClr val="bg1"/>
                </a:solidFill>
                <a:latin typeface="Arial"/>
                <a:cs typeface="Arial"/>
              </a:rPr>
              <a:t>ER22x, “Justice”</a:t>
            </a:r>
          </a:p>
          <a:p>
            <a:pPr marL="742950" lvl="3" indent="-285750">
              <a:buFont typeface="Arial"/>
              <a:buChar char="•"/>
            </a:pPr>
            <a:r>
              <a:rPr lang="en-US" sz="1600" dirty="0" smtClean="0">
                <a:solidFill>
                  <a:schemeClr val="bg1"/>
                </a:solidFill>
                <a:latin typeface="Arial"/>
                <a:cs typeface="Arial"/>
              </a:rPr>
              <a:t>HLS1x, “Copyright”</a:t>
            </a:r>
          </a:p>
          <a:p>
            <a:endParaRPr lang="en-US" sz="2400" dirty="0" smtClean="0">
              <a:solidFill>
                <a:schemeClr val="bg1"/>
              </a:solidFill>
              <a:latin typeface="Arial"/>
              <a:cs typeface="Arial"/>
            </a:endParaRPr>
          </a:p>
          <a:p>
            <a:r>
              <a:rPr lang="en-US" sz="2400" dirty="0" smtClean="0">
                <a:solidFill>
                  <a:schemeClr val="bg1"/>
                </a:solidFill>
                <a:latin typeface="Arial"/>
                <a:cs typeface="Arial"/>
              </a:rPr>
              <a:t>Offered</a:t>
            </a:r>
            <a:r>
              <a:rPr lang="en-US" sz="2400" baseline="0" dirty="0" smtClean="0">
                <a:solidFill>
                  <a:schemeClr val="bg1"/>
                </a:solidFill>
                <a:latin typeface="Arial"/>
                <a:cs typeface="Arial"/>
              </a:rPr>
              <a:t> breadth and depth</a:t>
            </a:r>
            <a:endParaRPr lang="en-US" sz="24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10 Harvard schools</a:t>
            </a:r>
          </a:p>
          <a:p>
            <a:pPr marL="742950" lvl="3" indent="-285750">
              <a:buFont typeface="Arial"/>
              <a:buChar char="•"/>
            </a:pPr>
            <a:r>
              <a:rPr lang="en-US" sz="1600" dirty="0" smtClean="0">
                <a:solidFill>
                  <a:schemeClr val="bg1"/>
                </a:solidFill>
                <a:latin typeface="Arial"/>
                <a:cs typeface="Arial"/>
              </a:rPr>
              <a:t>Topics ranging from the humanities, health, science, education, </a:t>
            </a:r>
            <a:br>
              <a:rPr lang="en-US" sz="1600" dirty="0" smtClean="0">
                <a:solidFill>
                  <a:schemeClr val="bg1"/>
                </a:solidFill>
                <a:latin typeface="Arial"/>
                <a:cs typeface="Arial"/>
              </a:rPr>
            </a:br>
            <a:r>
              <a:rPr lang="en-US" sz="1600" dirty="0" smtClean="0">
                <a:solidFill>
                  <a:schemeClr val="bg1"/>
                </a:solidFill>
                <a:latin typeface="Arial"/>
                <a:cs typeface="Arial"/>
              </a:rPr>
              <a:t>physics, poetry, government, medicine</a:t>
            </a:r>
          </a:p>
          <a:p>
            <a:endParaRPr lang="en-US" dirty="0"/>
          </a:p>
        </p:txBody>
      </p:sp>
      <p:sp>
        <p:nvSpPr>
          <p:cNvPr id="4" name="Slide Number Placeholder 3"/>
          <p:cNvSpPr>
            <a:spLocks noGrp="1"/>
          </p:cNvSpPr>
          <p:nvPr>
            <p:ph type="sldNum" sz="quarter" idx="10"/>
          </p:nvPr>
        </p:nvSpPr>
        <p:spPr/>
        <p:txBody>
          <a:bodyPr/>
          <a:lstStyle/>
          <a:p>
            <a:fld id="{B85102CC-56B1-F846-8033-23DFFF82DF10}" type="slidenum">
              <a:rPr lang="en-US" smtClean="0"/>
              <a:t>78</a:t>
            </a:fld>
            <a:endParaRPr lang="en-US"/>
          </a:p>
        </p:txBody>
      </p:sp>
    </p:spTree>
    <p:extLst>
      <p:ext uri="{BB962C8B-B14F-4D97-AF65-F5344CB8AC3E}">
        <p14:creationId xmlns:p14="http://schemas.microsoft.com/office/powerpoint/2010/main" val="1590460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DDBFC-1DFA-4318-B04D-DD1B1DABD224}" type="slidenum">
              <a:rPr lang="en-US" smtClean="0"/>
              <a:pPr/>
              <a:t>87</a:t>
            </a:fld>
            <a:endParaRPr lang="en-US"/>
          </a:p>
        </p:txBody>
      </p:sp>
    </p:spTree>
    <p:extLst>
      <p:ext uri="{BB962C8B-B14F-4D97-AF65-F5344CB8AC3E}">
        <p14:creationId xmlns:p14="http://schemas.microsoft.com/office/powerpoint/2010/main" val="229260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72812A-A6AD-49F2-8949-913CE3F95F8A}" type="slidenum">
              <a:rPr lang="en-US" altLang="en-US"/>
              <a:pPr/>
              <a:t>17</a:t>
            </a:fld>
            <a:endParaRPr lang="en-US" altLang="en-US"/>
          </a:p>
        </p:txBody>
      </p:sp>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25AF1A56-3844-4857-9312-E5C6711AF8D7}" type="slidenum">
              <a:rPr lang="zh-CN" altLang="en-US" sz="1200" b="0">
                <a:ea typeface="TSC UMing S TT" pitchFamily="49" charset="-120"/>
              </a:rPr>
              <a:pPr algn="r"/>
              <a:t>17</a:t>
            </a:fld>
            <a:endParaRPr lang="en-US" altLang="zh-CN" sz="1200" b="0">
              <a:ea typeface="TSC UMing S TT" pitchFamily="49" charset="-12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3CD75B-9FEC-4DED-A476-5F5845093CA9}" type="slidenum">
              <a:rPr lang="en-US" altLang="en-US"/>
              <a:pPr/>
              <a:t>18</a:t>
            </a:fld>
            <a:endParaRPr lang="en-US" altLang="en-US"/>
          </a:p>
        </p:txBody>
      </p:sp>
      <p:sp>
        <p:nvSpPr>
          <p:cNvPr id="175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9EB4173A-AD64-4C2D-8DE0-EFD86A878605}" type="slidenum">
              <a:rPr lang="zh-CN" altLang="en-US" sz="1200" b="0">
                <a:ea typeface="TSC UMing S TT" pitchFamily="49" charset="-120"/>
              </a:rPr>
              <a:pPr algn="r"/>
              <a:t>18</a:t>
            </a:fld>
            <a:endParaRPr lang="en-US" altLang="zh-CN" sz="1200" b="0">
              <a:ea typeface="TSC UMing S TT" pitchFamily="49" charset="-12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6FD74DC-C049-427E-8561-71217C83C74E}" type="slidenum">
              <a:rPr lang="en-US" altLang="en-US"/>
              <a:pPr/>
              <a:t>19</a:t>
            </a:fld>
            <a:endParaRPr lang="en-US" altLang="en-US"/>
          </a:p>
        </p:txBody>
      </p:sp>
      <p:sp>
        <p:nvSpPr>
          <p:cNvPr id="171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CDAFDE84-458B-43D2-9731-E03904AD285B}" type="slidenum">
              <a:rPr lang="zh-CN" altLang="en-US" sz="1200" b="0">
                <a:ea typeface="TSC UMing S TT" pitchFamily="49" charset="-120"/>
              </a:rPr>
              <a:pPr algn="r"/>
              <a:t>19</a:t>
            </a:fld>
            <a:endParaRPr lang="en-US" altLang="zh-CN" sz="1200" b="0">
              <a:ea typeface="TSC UMing S TT" pitchFamily="49" charset="-12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4606D09-F26A-421B-94D2-87742E0B7E9C}" type="slidenum">
              <a:rPr lang="en-US" altLang="en-US"/>
              <a:pPr/>
              <a:t>21</a:t>
            </a:fld>
            <a:endParaRPr lang="en-US" altLang="en-US"/>
          </a:p>
        </p:txBody>
      </p:sp>
      <p:sp>
        <p:nvSpPr>
          <p:cNvPr id="191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8E25A661-BAC6-4109-B3EA-CDEE740E7970}" type="slidenum">
              <a:rPr lang="zh-CN" altLang="en-US" sz="1200" b="0">
                <a:ea typeface="TSC UMing S TT" pitchFamily="49" charset="-120"/>
              </a:rPr>
              <a:pPr algn="r"/>
              <a:t>21</a:t>
            </a:fld>
            <a:endParaRPr lang="en-US" altLang="zh-CN" sz="1200" b="0">
              <a:ea typeface="TSC UMing S TT" pitchFamily="49" charset="-12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A35A2E-E0B5-42BA-9547-3CA0526A7905}" type="slidenum">
              <a:rPr lang="en-US" altLang="zh-CN" smtClean="0"/>
              <a:pPr eaLnBrk="1" hangingPunct="1"/>
              <a:t>23</a:t>
            </a:fld>
            <a:endParaRPr lang="en-US" altLang="zh-CN"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A35A2E-E0B5-42BA-9547-3CA0526A7905}" type="slidenum">
              <a:rPr lang="en-US" altLang="zh-CN" smtClean="0"/>
              <a:pPr eaLnBrk="1" hangingPunct="1"/>
              <a:t>24</a:t>
            </a:fld>
            <a:endParaRPr lang="en-US" altLang="zh-CN"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DDBFC-1DFA-4318-B04D-DD1B1DABD224}" type="slidenum">
              <a:rPr lang="en-US" smtClean="0"/>
              <a:t>45</a:t>
            </a:fld>
            <a:endParaRPr lang="en-US"/>
          </a:p>
        </p:txBody>
      </p:sp>
    </p:spTree>
    <p:extLst>
      <p:ext uri="{BB962C8B-B14F-4D97-AF65-F5344CB8AC3E}">
        <p14:creationId xmlns:p14="http://schemas.microsoft.com/office/powerpoint/2010/main" val="103703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7251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03624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35881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E4BE2D4-A406-4036-B76E-B60EF5FA12B7}" type="slidenum">
              <a:rPr lang="en-US" altLang="zh-CN"/>
              <a:pPr>
                <a:defRPr/>
              </a:pPr>
              <a:t>‹#›</a:t>
            </a:fld>
            <a:endParaRPr lang="en-US" altLang="zh-CN"/>
          </a:p>
        </p:txBody>
      </p:sp>
    </p:spTree>
    <p:extLst>
      <p:ext uri="{BB962C8B-B14F-4D97-AF65-F5344CB8AC3E}">
        <p14:creationId xmlns:p14="http://schemas.microsoft.com/office/powerpoint/2010/main" val="395611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7365FF8-1734-4C7C-9ABF-2513CF520942}" type="slidenum">
              <a:rPr lang="en-US" altLang="en-US"/>
              <a:pPr/>
              <a:t>‹#›</a:t>
            </a:fld>
            <a:endParaRPr lang="en-US" altLang="en-US"/>
          </a:p>
        </p:txBody>
      </p:sp>
    </p:spTree>
    <p:extLst>
      <p:ext uri="{BB962C8B-B14F-4D97-AF65-F5344CB8AC3E}">
        <p14:creationId xmlns:p14="http://schemas.microsoft.com/office/powerpoint/2010/main" val="3960102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2" name="Picture 1" descr="HX BACKGROUND-0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9850"/>
            <a:ext cx="9237133" cy="6927850"/>
          </a:xfrm>
          <a:prstGeom prst="rect">
            <a:avLst/>
          </a:prstGeom>
        </p:spPr>
      </p:pic>
    </p:spTree>
    <p:extLst>
      <p:ext uri="{BB962C8B-B14F-4D97-AF65-F5344CB8AC3E}">
        <p14:creationId xmlns:p14="http://schemas.microsoft.com/office/powerpoint/2010/main" val="2983304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5" name="Picture 4" descr="HX BACKGROUND-0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65101"/>
            <a:ext cx="9364134" cy="7023101"/>
          </a:xfrm>
          <a:prstGeom prst="rect">
            <a:avLst/>
          </a:prstGeom>
        </p:spPr>
      </p:pic>
      <p:sp>
        <p:nvSpPr>
          <p:cNvPr id="8" name="Rectangle 7"/>
          <p:cNvSpPr/>
          <p:nvPr userDrawn="1"/>
        </p:nvSpPr>
        <p:spPr>
          <a:xfrm>
            <a:off x="-1" y="6682626"/>
            <a:ext cx="9364133" cy="175374"/>
          </a:xfrm>
          <a:prstGeom prst="rect">
            <a:avLst/>
          </a:prstGeom>
          <a:gradFill flip="none" rotWithShape="1">
            <a:gsLst>
              <a:gs pos="0">
                <a:schemeClr val="accent6">
                  <a:lumMod val="75000"/>
                </a:schemeClr>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72568" y="1395598"/>
            <a:ext cx="81444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HarvardX_PMS_rev.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595" y="5842000"/>
            <a:ext cx="1117600" cy="1117600"/>
          </a:xfrm>
          <a:prstGeom prst="rect">
            <a:avLst/>
          </a:prstGeom>
        </p:spPr>
      </p:pic>
    </p:spTree>
    <p:extLst>
      <p:ext uri="{BB962C8B-B14F-4D97-AF65-F5344CB8AC3E}">
        <p14:creationId xmlns:p14="http://schemas.microsoft.com/office/powerpoint/2010/main" val="1278785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pic>
        <p:nvPicPr>
          <p:cNvPr id="5" name="Picture 4" descr="HX BACKGROUND-0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65101"/>
            <a:ext cx="9364134" cy="7023101"/>
          </a:xfrm>
          <a:prstGeom prst="rect">
            <a:avLst/>
          </a:prstGeom>
        </p:spPr>
      </p:pic>
      <p:sp>
        <p:nvSpPr>
          <p:cNvPr id="8" name="Rectangle 7"/>
          <p:cNvSpPr/>
          <p:nvPr userDrawn="1"/>
        </p:nvSpPr>
        <p:spPr>
          <a:xfrm>
            <a:off x="-1" y="6682626"/>
            <a:ext cx="9364133" cy="175374"/>
          </a:xfrm>
          <a:prstGeom prst="rect">
            <a:avLst/>
          </a:prstGeom>
          <a:gradFill flip="none" rotWithShape="1">
            <a:gsLst>
              <a:gs pos="0">
                <a:schemeClr val="accent6">
                  <a:lumMod val="75000"/>
                </a:schemeClr>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72568" y="1395598"/>
            <a:ext cx="81444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HarvardX_PMS_rev.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595" y="5842000"/>
            <a:ext cx="1117600" cy="1117600"/>
          </a:xfrm>
          <a:prstGeom prst="rect">
            <a:avLst/>
          </a:prstGeom>
        </p:spPr>
      </p:pic>
    </p:spTree>
    <p:extLst>
      <p:ext uri="{BB962C8B-B14F-4D97-AF65-F5344CB8AC3E}">
        <p14:creationId xmlns:p14="http://schemas.microsoft.com/office/powerpoint/2010/main" val="127878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pic>
        <p:nvPicPr>
          <p:cNvPr id="5" name="Picture 4" descr="HX BACKGROUND-0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65101"/>
            <a:ext cx="9364134" cy="7023101"/>
          </a:xfrm>
          <a:prstGeom prst="rect">
            <a:avLst/>
          </a:prstGeom>
        </p:spPr>
      </p:pic>
      <p:sp>
        <p:nvSpPr>
          <p:cNvPr id="8" name="Rectangle 7"/>
          <p:cNvSpPr/>
          <p:nvPr userDrawn="1"/>
        </p:nvSpPr>
        <p:spPr>
          <a:xfrm>
            <a:off x="-1" y="6682626"/>
            <a:ext cx="9364133" cy="175374"/>
          </a:xfrm>
          <a:prstGeom prst="rect">
            <a:avLst/>
          </a:prstGeom>
          <a:gradFill flip="none" rotWithShape="1">
            <a:gsLst>
              <a:gs pos="0">
                <a:schemeClr val="accent6">
                  <a:lumMod val="75000"/>
                </a:schemeClr>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72568" y="1395598"/>
            <a:ext cx="81444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HarvardX_PMS_rev.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595" y="5842000"/>
            <a:ext cx="1117600" cy="1117600"/>
          </a:xfrm>
          <a:prstGeom prst="rect">
            <a:avLst/>
          </a:prstGeom>
        </p:spPr>
      </p:pic>
    </p:spTree>
    <p:extLst>
      <p:ext uri="{BB962C8B-B14F-4D97-AF65-F5344CB8AC3E}">
        <p14:creationId xmlns:p14="http://schemas.microsoft.com/office/powerpoint/2010/main" val="127878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58839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D5722C-6C63-4747-B701-A60F09C34D5A}"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23821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D5722C-6C63-4747-B701-A60F09C34D5A}"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1921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D5722C-6C63-4747-B701-A60F09C34D5A}" type="datetimeFigureOut">
              <a:rPr lang="en-US" smtClean="0"/>
              <a:t>3/13/2014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198714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D5722C-6C63-4747-B701-A60F09C34D5A}" type="datetimeFigureOut">
              <a:rPr lang="en-US" smtClean="0"/>
              <a:t>3/13/2014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194477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5722C-6C63-4747-B701-A60F09C34D5A}" type="datetimeFigureOut">
              <a:rPr lang="en-US" smtClean="0"/>
              <a:t>3/13/2014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85270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5722C-6C63-4747-B701-A60F09C34D5A}"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46233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5722C-6C63-4747-B701-A60F09C34D5A}"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9918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722C-6C63-4747-B701-A60F09C34D5A}" type="datetimeFigureOut">
              <a:rPr lang="en-US" smtClean="0"/>
              <a:t>3/13/2014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2BDE2-780E-49F4-9C4E-A7FB837BBA56}" type="slidenum">
              <a:rPr lang="en-US" smtClean="0"/>
              <a:t>‹#›</a:t>
            </a:fld>
            <a:endParaRPr lang="en-US"/>
          </a:p>
        </p:txBody>
      </p:sp>
    </p:spTree>
    <p:extLst>
      <p:ext uri="{BB962C8B-B14F-4D97-AF65-F5344CB8AC3E}">
        <p14:creationId xmlns:p14="http://schemas.microsoft.com/office/powerpoint/2010/main" val="2838883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Specification_(technical_standard)" TargetMode="External"/><Relationship Id="rId3" Type="http://schemas.openxmlformats.org/officeDocument/2006/relationships/hyperlink" Target="http://en.wikipedia.org/wiki/Unix" TargetMode="External"/><Relationship Id="rId7" Type="http://schemas.openxmlformats.org/officeDocument/2006/relationships/hyperlink" Target="http://en.wikipedia.org/wiki/Compiler-compiler" TargetMode="External"/><Relationship Id="rId2" Type="http://schemas.openxmlformats.org/officeDocument/2006/relationships/hyperlink" Target="http://en.wikipedia.org/wiki/String_(computer_science)" TargetMode="External"/><Relationship Id="rId1" Type="http://schemas.openxmlformats.org/officeDocument/2006/relationships/slideLayout" Target="../slideLayouts/slideLayout2.xml"/><Relationship Id="rId6" Type="http://schemas.openxmlformats.org/officeDocument/2006/relationships/hyperlink" Target="http://en.wikipedia.org/wiki/Formal_language#Programming_languages" TargetMode="External"/><Relationship Id="rId5" Type="http://schemas.openxmlformats.org/officeDocument/2006/relationships/hyperlink" Target="http://en.wikipedia.org/wiki/Grep" TargetMode="External"/><Relationship Id="rId4" Type="http://schemas.openxmlformats.org/officeDocument/2006/relationships/hyperlink" Target="http://en.wikipedia.org/wiki/Ed_(text_editor)"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zh.wikipedia.org/wiki/Unix" TargetMode="External"/><Relationship Id="rId3" Type="http://schemas.openxmlformats.org/officeDocument/2006/relationships/hyperlink" Target="http://zh.wikipedia.org/wiki/%E8%AE%A1%E7%AE%97%E6%9C%BA%E7%A7%91%E5%AD%A6" TargetMode="External"/><Relationship Id="rId7" Type="http://schemas.openxmlformats.org/officeDocument/2006/relationships/hyperlink" Target="http://zh.wikipedia.org/wiki/Perl" TargetMode="External"/><Relationship Id="rId2" Type="http://schemas.openxmlformats.org/officeDocument/2006/relationships/hyperlink" Target="http://zh.wikipedia.org/wiki/%E8%8B%B1%E8%AF%AD" TargetMode="External"/><Relationship Id="rId1" Type="http://schemas.openxmlformats.org/officeDocument/2006/relationships/slideLayout" Target="../slideLayouts/slideLayout2.xml"/><Relationship Id="rId6" Type="http://schemas.openxmlformats.org/officeDocument/2006/relationships/hyperlink" Target="http://zh.wikipedia.org/wiki/%E7%A8%8B%E5%BA%8F%E8%AE%BE%E8%AE%A1%E8%AF%AD%E8%A8%80" TargetMode="External"/><Relationship Id="rId5" Type="http://schemas.openxmlformats.org/officeDocument/2006/relationships/hyperlink" Target="http://zh.wikipedia.org/wiki/%E6%96%87%E6%9C%AC%E7%BC%96%E8%BE%91%E5%99%A8" TargetMode="External"/><Relationship Id="rId10" Type="http://schemas.openxmlformats.org/officeDocument/2006/relationships/hyperlink" Target="http://zh.wikipedia.org/wiki/Grep" TargetMode="External"/><Relationship Id="rId4" Type="http://schemas.openxmlformats.org/officeDocument/2006/relationships/hyperlink" Target="http://zh.wikipedia.org/wiki/%E5%AD%97%E7%AC%A6%E4%B8%B2" TargetMode="External"/><Relationship Id="rId9" Type="http://schemas.openxmlformats.org/officeDocument/2006/relationships/hyperlink" Target="http://zh.wikipedia.org/wiki/S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edx.org/course/harvardx/harvardx-sw12x-china-920"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153400" cy="2971800"/>
          </a:xfrm>
        </p:spPr>
        <p:txBody>
          <a:bodyPr>
            <a:normAutofit fontScale="90000"/>
          </a:bodyPr>
          <a:lstStyle/>
          <a:p>
            <a:r>
              <a:rPr lang="zh-CN" altLang="en-US" dirty="0"/>
              <a:t>人文學、數位資源、與數位工具的跨界整合：</a:t>
            </a:r>
            <a:r>
              <a:rPr lang="en-US" dirty="0"/>
              <a:t/>
            </a:r>
            <a:br>
              <a:rPr lang="en-US" dirty="0"/>
            </a:br>
            <a:r>
              <a:rPr lang="zh-CN" altLang="en-US" dirty="0"/>
              <a:t>來自中國史研究和教學的兩個範例 － 中國</a:t>
            </a:r>
            <a:r>
              <a:rPr lang="zh-CN" altLang="en-US" dirty="0" smtClean="0"/>
              <a:t>歷代人</a:t>
            </a:r>
            <a:r>
              <a:rPr lang="zh-CN" altLang="en-US" dirty="0"/>
              <a:t>物傳記資料庫</a:t>
            </a:r>
            <a:r>
              <a:rPr lang="en-US" dirty="0"/>
              <a:t>(CBDB)</a:t>
            </a:r>
            <a:r>
              <a:rPr lang="zh-CN" altLang="en-US" dirty="0"/>
              <a:t>和哈佛中國課</a:t>
            </a:r>
            <a:r>
              <a:rPr lang="en-US" dirty="0"/>
              <a:t>(</a:t>
            </a:r>
            <a:r>
              <a:rPr lang="en-US" dirty="0" err="1"/>
              <a:t>ChinaX</a:t>
            </a:r>
            <a:r>
              <a:rPr lang="en-US" dirty="0"/>
              <a:t>)</a:t>
            </a:r>
          </a:p>
        </p:txBody>
      </p:sp>
      <p:sp>
        <p:nvSpPr>
          <p:cNvPr id="3" name="Subtitle 2"/>
          <p:cNvSpPr>
            <a:spLocks noGrp="1"/>
          </p:cNvSpPr>
          <p:nvPr>
            <p:ph type="subTitle" idx="1"/>
          </p:nvPr>
        </p:nvSpPr>
        <p:spPr>
          <a:xfrm>
            <a:off x="152400" y="3581400"/>
            <a:ext cx="8839200" cy="3276600"/>
          </a:xfrm>
        </p:spPr>
        <p:txBody>
          <a:bodyPr>
            <a:normAutofit/>
          </a:bodyPr>
          <a:lstStyle/>
          <a:p>
            <a:pPr indent="-457200" algn="l"/>
            <a:r>
              <a:rPr lang="zh-CN" altLang="en-US" dirty="0"/>
              <a:t>哈佛大</a:t>
            </a:r>
            <a:r>
              <a:rPr lang="zh-CN" altLang="en-US" dirty="0" smtClean="0"/>
              <a:t>學包弼德 </a:t>
            </a:r>
            <a:r>
              <a:rPr lang="en-US" altLang="zh-CN" dirty="0" smtClean="0"/>
              <a:t>Prof. Peter K. Bol, Vice Provost for Advances in Learning</a:t>
            </a:r>
          </a:p>
          <a:p>
            <a:pPr indent="-457200" algn="l"/>
            <a:r>
              <a:rPr lang="en-US" altLang="zh-CN" dirty="0" smtClean="0"/>
              <a:t>Max Planck Institute</a:t>
            </a:r>
            <a:r>
              <a:rPr lang="zh-CN" altLang="en-US" dirty="0"/>
              <a:t> </a:t>
            </a:r>
            <a:r>
              <a:rPr lang="zh-CN" altLang="en-US" dirty="0" smtClean="0"/>
              <a:t>陳詩沛</a:t>
            </a:r>
            <a:r>
              <a:rPr lang="en-US" altLang="zh-CN" dirty="0" smtClean="0"/>
              <a:t>Dr. Chen </a:t>
            </a:r>
            <a:r>
              <a:rPr lang="en-US" altLang="zh-CN" dirty="0" err="1" smtClean="0"/>
              <a:t>Shih-pei</a:t>
            </a:r>
            <a:r>
              <a:rPr lang="en-US" altLang="zh-CN" dirty="0" smtClean="0"/>
              <a:t>, Researcher, Max Planck Institute, Berlin</a:t>
            </a:r>
          </a:p>
          <a:p>
            <a:pPr indent="-457200" algn="l"/>
            <a:r>
              <a:rPr lang="zh-CN" altLang="en-US" dirty="0"/>
              <a:t>哈佛大</a:t>
            </a:r>
            <a:r>
              <a:rPr lang="zh-CN" altLang="en-US" dirty="0" smtClean="0"/>
              <a:t>學于文 </a:t>
            </a:r>
            <a:r>
              <a:rPr lang="en-US" altLang="zh-CN" dirty="0" smtClean="0"/>
              <a:t>Yu Wen, Ph.D. candidate, Department of History, Harvard University</a:t>
            </a:r>
            <a:endParaRPr lang="en-US" dirty="0"/>
          </a:p>
        </p:txBody>
      </p:sp>
    </p:spTree>
    <p:extLst>
      <p:ext uri="{BB962C8B-B14F-4D97-AF65-F5344CB8AC3E}">
        <p14:creationId xmlns:p14="http://schemas.microsoft.com/office/powerpoint/2010/main" val="3300350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Text Box 3"/>
          <p:cNvSpPr txBox="1">
            <a:spLocks noChangeArrowheads="1"/>
          </p:cNvSpPr>
          <p:nvPr/>
        </p:nvSpPr>
        <p:spPr bwMode="auto">
          <a:xfrm>
            <a:off x="533400" y="6172200"/>
            <a:ext cx="7848600" cy="5794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dirty="0"/>
              <a:t>傳記文文本中</a:t>
            </a:r>
            <a:r>
              <a:rPr lang="zh-CN" altLang="en-US" sz="3200" dirty="0" smtClean="0"/>
              <a:t>的 </a:t>
            </a:r>
            <a:r>
              <a:rPr lang="en-US" altLang="en-US" sz="3200" b="0" dirty="0" smtClean="0"/>
              <a:t>“</a:t>
            </a:r>
            <a:r>
              <a:rPr lang="en-US" altLang="en-US" sz="3200" b="0" dirty="0"/>
              <a:t>Factoids</a:t>
            </a:r>
            <a:r>
              <a:rPr lang="en-US" altLang="en-US" sz="3200" b="0" dirty="0" smtClean="0"/>
              <a:t>”</a:t>
            </a:r>
            <a:endParaRPr lang="en-US" altLang="en-US" sz="3200" b="0" dirty="0"/>
          </a:p>
        </p:txBody>
      </p:sp>
      <p:graphicFrame>
        <p:nvGraphicFramePr>
          <p:cNvPr id="3" name="Content Placeholder 2"/>
          <p:cNvGraphicFramePr>
            <a:graphicFrameLocks noGrp="1"/>
          </p:cNvGraphicFramePr>
          <p:nvPr>
            <p:ph/>
            <p:extLst>
              <p:ext uri="{D42A27DB-BD31-4B8C-83A1-F6EECF244321}">
                <p14:modId xmlns:p14="http://schemas.microsoft.com/office/powerpoint/2010/main" val="3669670294"/>
              </p:ext>
            </p:extLst>
          </p:nvPr>
        </p:nvGraphicFramePr>
        <p:xfrm>
          <a:off x="76200" y="152401"/>
          <a:ext cx="8991600" cy="6019800"/>
        </p:xfrm>
        <a:graphic>
          <a:graphicData uri="http://schemas.openxmlformats.org/drawingml/2006/table">
            <a:tbl>
              <a:tblPr firstRow="1" firstCol="1" bandRow="1">
                <a:tableStyleId>{5C22544A-7EE6-4342-B048-85BDC9FD1C3A}</a:tableStyleId>
              </a:tblPr>
              <a:tblGrid>
                <a:gridCol w="6439472"/>
                <a:gridCol w="2552128"/>
              </a:tblGrid>
              <a:tr h="6019800">
                <a:tc>
                  <a:txBody>
                    <a:bodyPr/>
                    <a:lstStyle/>
                    <a:p>
                      <a:pPr marL="0" marR="0">
                        <a:lnSpc>
                          <a:spcPct val="115000"/>
                        </a:lnSpc>
                        <a:spcBef>
                          <a:spcPts val="0"/>
                        </a:spcBef>
                        <a:spcAft>
                          <a:spcPts val="0"/>
                        </a:spcAft>
                      </a:pPr>
                      <a:r>
                        <a:rPr lang="en-US" sz="1800" dirty="0" err="1">
                          <a:solidFill>
                            <a:schemeClr val="tx1"/>
                          </a:solidFill>
                          <a:effectLst/>
                          <a:highlight>
                            <a:srgbClr val="FFFF00"/>
                          </a:highlight>
                        </a:rPr>
                        <a:t>Lü</a:t>
                      </a:r>
                      <a:r>
                        <a:rPr lang="en-US" sz="1800" dirty="0">
                          <a:solidFill>
                            <a:schemeClr val="tx1"/>
                          </a:solidFill>
                          <a:effectLst/>
                          <a:highlight>
                            <a:srgbClr val="FFFF00"/>
                          </a:highlight>
                        </a:rPr>
                        <a:t> </a:t>
                      </a:r>
                      <a:r>
                        <a:rPr lang="en-US" sz="1800" dirty="0" err="1">
                          <a:solidFill>
                            <a:schemeClr val="tx1"/>
                          </a:solidFill>
                          <a:effectLst/>
                          <a:highlight>
                            <a:srgbClr val="FFFF00"/>
                          </a:highlight>
                        </a:rPr>
                        <a:t>Zuqian</a:t>
                      </a:r>
                      <a:r>
                        <a:rPr lang="en-US" sz="1800" dirty="0">
                          <a:solidFill>
                            <a:schemeClr val="tx1"/>
                          </a:solidFill>
                          <a:effectLst/>
                        </a:rPr>
                        <a:t>, whose style name was </a:t>
                      </a:r>
                      <a:r>
                        <a:rPr lang="en-US" sz="1800" dirty="0" err="1">
                          <a:solidFill>
                            <a:schemeClr val="tx1"/>
                          </a:solidFill>
                          <a:effectLst/>
                          <a:highlight>
                            <a:srgbClr val="FFFF00"/>
                          </a:highlight>
                        </a:rPr>
                        <a:t>Bogong</a:t>
                      </a:r>
                      <a:r>
                        <a:rPr lang="en-US" sz="1800" dirty="0">
                          <a:solidFill>
                            <a:schemeClr val="tx1"/>
                          </a:solidFill>
                          <a:effectLst/>
                        </a:rPr>
                        <a:t>, was a grandson of the </a:t>
                      </a:r>
                      <a:r>
                        <a:rPr lang="en-US" sz="1800" dirty="0">
                          <a:solidFill>
                            <a:schemeClr val="tx1"/>
                          </a:solidFill>
                          <a:effectLst/>
                          <a:highlight>
                            <a:srgbClr val="00FF00"/>
                          </a:highlight>
                        </a:rPr>
                        <a:t>Right Assistant Director to the Imperial Secretary</a:t>
                      </a:r>
                      <a:r>
                        <a:rPr lang="en-US" sz="1800" dirty="0">
                          <a:solidFill>
                            <a:schemeClr val="tx1"/>
                          </a:solidFill>
                          <a:effectLst/>
                        </a:rPr>
                        <a:t> </a:t>
                      </a:r>
                      <a:r>
                        <a:rPr lang="en-US" sz="1800" dirty="0" err="1">
                          <a:solidFill>
                            <a:schemeClr val="tx1"/>
                          </a:solidFill>
                          <a:effectLst/>
                          <a:highlight>
                            <a:srgbClr val="FFFF00"/>
                          </a:highlight>
                        </a:rPr>
                        <a:t>Haowen</a:t>
                      </a:r>
                      <a:r>
                        <a:rPr lang="en-US" sz="1800" dirty="0">
                          <a:solidFill>
                            <a:schemeClr val="tx1"/>
                          </a:solidFill>
                          <a:effectLst/>
                        </a:rPr>
                        <a:t>. His family had lived in </a:t>
                      </a:r>
                      <a:r>
                        <a:rPr lang="en-US" sz="1800" dirty="0">
                          <a:solidFill>
                            <a:schemeClr val="tx1"/>
                          </a:solidFill>
                          <a:effectLst/>
                          <a:highlight>
                            <a:srgbClr val="00FFFF"/>
                          </a:highlight>
                        </a:rPr>
                        <a:t>Wuzhou</a:t>
                      </a:r>
                      <a:r>
                        <a:rPr lang="en-US" sz="1800" dirty="0">
                          <a:solidFill>
                            <a:schemeClr val="tx1"/>
                          </a:solidFill>
                          <a:effectLst/>
                        </a:rPr>
                        <a:t> since his grandfather's generation. The learning of </a:t>
                      </a:r>
                      <a:r>
                        <a:rPr lang="en-US" sz="1800" dirty="0" err="1">
                          <a:solidFill>
                            <a:schemeClr val="tx1"/>
                          </a:solidFill>
                          <a:effectLst/>
                        </a:rPr>
                        <a:t>Zuqian</a:t>
                      </a:r>
                      <a:r>
                        <a:rPr lang="en-US" sz="1800" dirty="0">
                          <a:solidFill>
                            <a:schemeClr val="tx1"/>
                          </a:solidFill>
                          <a:effectLst/>
                        </a:rPr>
                        <a:t> was based on family [tradition], and embodied the textual transmission from the Central Plain. When he grew up, </a:t>
                      </a:r>
                      <a:r>
                        <a:rPr lang="en-US" sz="1800" dirty="0" err="1">
                          <a:solidFill>
                            <a:schemeClr val="tx1"/>
                          </a:solidFill>
                          <a:effectLst/>
                        </a:rPr>
                        <a:t>Zuqian</a:t>
                      </a:r>
                      <a:r>
                        <a:rPr lang="en-US" sz="1800" dirty="0">
                          <a:solidFill>
                            <a:schemeClr val="tx1"/>
                          </a:solidFill>
                          <a:effectLst/>
                        </a:rPr>
                        <a:t> </a:t>
                      </a:r>
                      <a:r>
                        <a:rPr lang="en-US" sz="1800" dirty="0">
                          <a:solidFill>
                            <a:schemeClr val="tx1"/>
                          </a:solidFill>
                          <a:effectLst/>
                          <a:highlight>
                            <a:srgbClr val="800080"/>
                          </a:highlight>
                        </a:rPr>
                        <a:t>studied with</a:t>
                      </a:r>
                      <a:r>
                        <a:rPr lang="en-US" sz="1800" dirty="0">
                          <a:solidFill>
                            <a:schemeClr val="tx1"/>
                          </a:solidFill>
                          <a:effectLst/>
                        </a:rPr>
                        <a:t> </a:t>
                      </a:r>
                      <a:r>
                        <a:rPr lang="en-US" sz="1800" dirty="0">
                          <a:solidFill>
                            <a:schemeClr val="tx1"/>
                          </a:solidFill>
                          <a:effectLst/>
                          <a:highlight>
                            <a:srgbClr val="FFFF00"/>
                          </a:highlight>
                        </a:rPr>
                        <a:t>Lin </a:t>
                      </a:r>
                      <a:r>
                        <a:rPr lang="en-US" sz="1800" dirty="0" err="1">
                          <a:solidFill>
                            <a:schemeClr val="tx1"/>
                          </a:solidFill>
                          <a:effectLst/>
                          <a:highlight>
                            <a:srgbClr val="FFFF00"/>
                          </a:highlight>
                        </a:rPr>
                        <a:t>Zhiqi</a:t>
                      </a:r>
                      <a:r>
                        <a:rPr lang="en-US" sz="1800" dirty="0">
                          <a:solidFill>
                            <a:schemeClr val="tx1"/>
                          </a:solidFill>
                          <a:effectLst/>
                        </a:rPr>
                        <a:t>, </a:t>
                      </a:r>
                      <a:r>
                        <a:rPr lang="en-US" sz="1800" dirty="0">
                          <a:solidFill>
                            <a:schemeClr val="tx1"/>
                          </a:solidFill>
                          <a:effectLst/>
                          <a:highlight>
                            <a:srgbClr val="FFFF00"/>
                          </a:highlight>
                        </a:rPr>
                        <a:t>Wang </a:t>
                      </a:r>
                      <a:r>
                        <a:rPr lang="en-US" sz="1800" dirty="0" err="1">
                          <a:solidFill>
                            <a:schemeClr val="tx1"/>
                          </a:solidFill>
                          <a:effectLst/>
                          <a:highlight>
                            <a:srgbClr val="FFFF00"/>
                          </a:highlight>
                        </a:rPr>
                        <a:t>Yingchen</a:t>
                      </a:r>
                      <a:r>
                        <a:rPr lang="en-US" sz="1800" dirty="0">
                          <a:solidFill>
                            <a:schemeClr val="tx1"/>
                          </a:solidFill>
                          <a:effectLst/>
                        </a:rPr>
                        <a:t>, and </a:t>
                      </a:r>
                      <a:r>
                        <a:rPr lang="en-US" sz="1800" dirty="0">
                          <a:solidFill>
                            <a:schemeClr val="tx1"/>
                          </a:solidFill>
                          <a:effectLst/>
                          <a:highlight>
                            <a:srgbClr val="FFFF00"/>
                          </a:highlight>
                        </a:rPr>
                        <a:t>Hu Xian</a:t>
                      </a:r>
                      <a:r>
                        <a:rPr lang="en-US" sz="1800" dirty="0">
                          <a:solidFill>
                            <a:schemeClr val="tx1"/>
                          </a:solidFill>
                          <a:effectLst/>
                        </a:rPr>
                        <a:t> respectively. Then he also </a:t>
                      </a:r>
                      <a:r>
                        <a:rPr lang="en-US" sz="1800" dirty="0">
                          <a:solidFill>
                            <a:schemeClr val="tx1"/>
                          </a:solidFill>
                          <a:effectLst/>
                          <a:highlight>
                            <a:srgbClr val="800080"/>
                          </a:highlight>
                        </a:rPr>
                        <a:t>befriended</a:t>
                      </a:r>
                      <a:r>
                        <a:rPr lang="en-US" sz="1800" dirty="0">
                          <a:solidFill>
                            <a:schemeClr val="tx1"/>
                          </a:solidFill>
                          <a:effectLst/>
                        </a:rPr>
                        <a:t> </a:t>
                      </a:r>
                      <a:r>
                        <a:rPr lang="en-US" sz="1800" dirty="0">
                          <a:solidFill>
                            <a:schemeClr val="tx1"/>
                          </a:solidFill>
                          <a:effectLst/>
                          <a:highlight>
                            <a:srgbClr val="FFFF00"/>
                          </a:highlight>
                        </a:rPr>
                        <a:t>Zhang Shi</a:t>
                      </a:r>
                      <a:r>
                        <a:rPr lang="en-US" sz="1800" dirty="0">
                          <a:solidFill>
                            <a:schemeClr val="tx1"/>
                          </a:solidFill>
                          <a:effectLst/>
                        </a:rPr>
                        <a:t> and </a:t>
                      </a:r>
                      <a:r>
                        <a:rPr lang="en-US" sz="1800" dirty="0">
                          <a:solidFill>
                            <a:schemeClr val="tx1"/>
                          </a:solidFill>
                          <a:effectLst/>
                          <a:highlight>
                            <a:srgbClr val="FFFF00"/>
                          </a:highlight>
                        </a:rPr>
                        <a:t>Zhu Xi</a:t>
                      </a:r>
                      <a:r>
                        <a:rPr lang="en-US" sz="1800" dirty="0">
                          <a:solidFill>
                            <a:schemeClr val="tx1"/>
                          </a:solidFill>
                          <a:effectLst/>
                        </a:rPr>
                        <a:t>, and his explication and inquiry became more sophisticated.</a:t>
                      </a:r>
                    </a:p>
                    <a:p>
                      <a:pPr marL="0" marR="0">
                        <a:lnSpc>
                          <a:spcPct val="115000"/>
                        </a:lnSpc>
                        <a:spcBef>
                          <a:spcPts val="0"/>
                        </a:spcBef>
                        <a:spcAft>
                          <a:spcPts val="0"/>
                        </a:spcAft>
                      </a:pPr>
                      <a:r>
                        <a:rPr lang="en-US" sz="1800" dirty="0">
                          <a:solidFill>
                            <a:schemeClr val="tx1"/>
                          </a:solidFill>
                          <a:effectLst/>
                        </a:rPr>
                        <a:t> </a:t>
                      </a:r>
                    </a:p>
                    <a:p>
                      <a:pPr marL="0" marR="0">
                        <a:lnSpc>
                          <a:spcPct val="115000"/>
                        </a:lnSpc>
                        <a:spcBef>
                          <a:spcPts val="0"/>
                        </a:spcBef>
                        <a:spcAft>
                          <a:spcPts val="0"/>
                        </a:spcAft>
                      </a:pPr>
                      <a:r>
                        <a:rPr lang="en-US" sz="1800" dirty="0">
                          <a:solidFill>
                            <a:schemeClr val="tx1"/>
                          </a:solidFill>
                          <a:effectLst/>
                        </a:rPr>
                        <a:t>First he </a:t>
                      </a:r>
                      <a:r>
                        <a:rPr lang="en-US" sz="1800" dirty="0">
                          <a:solidFill>
                            <a:schemeClr val="tx1"/>
                          </a:solidFill>
                          <a:effectLst/>
                          <a:highlight>
                            <a:srgbClr val="FF0000"/>
                          </a:highlight>
                        </a:rPr>
                        <a:t>obtained official rank by way of the protection</a:t>
                      </a:r>
                      <a:r>
                        <a:rPr lang="en-US" sz="1800" dirty="0">
                          <a:solidFill>
                            <a:schemeClr val="tx1"/>
                          </a:solidFill>
                          <a:effectLst/>
                        </a:rPr>
                        <a:t> privilege. But later he obtained his </a:t>
                      </a:r>
                      <a:r>
                        <a:rPr lang="en-US" sz="1800" dirty="0" err="1">
                          <a:solidFill>
                            <a:schemeClr val="tx1"/>
                          </a:solidFill>
                          <a:effectLst/>
                          <a:highlight>
                            <a:srgbClr val="FF0000"/>
                          </a:highlight>
                        </a:rPr>
                        <a:t>Jinshi</a:t>
                      </a:r>
                      <a:r>
                        <a:rPr lang="en-US" sz="1800" dirty="0">
                          <a:solidFill>
                            <a:schemeClr val="tx1"/>
                          </a:solidFill>
                          <a:effectLst/>
                          <a:highlight>
                            <a:srgbClr val="FF0000"/>
                          </a:highlight>
                        </a:rPr>
                        <a:t> degree</a:t>
                      </a:r>
                      <a:r>
                        <a:rPr lang="en-US" sz="1800" dirty="0">
                          <a:solidFill>
                            <a:schemeClr val="tx1"/>
                          </a:solidFill>
                          <a:effectLst/>
                        </a:rPr>
                        <a:t> and also passed the </a:t>
                      </a:r>
                      <a:r>
                        <a:rPr lang="en-US" sz="1800" dirty="0">
                          <a:solidFill>
                            <a:schemeClr val="tx1"/>
                          </a:solidFill>
                          <a:effectLst/>
                          <a:highlight>
                            <a:srgbClr val="FF0000"/>
                          </a:highlight>
                        </a:rPr>
                        <a:t>special decree examination for "Erudite Learning and Exceptional Literary Composition</a:t>
                      </a:r>
                      <a:r>
                        <a:rPr lang="en-US" sz="1800" dirty="0">
                          <a:solidFill>
                            <a:schemeClr val="tx1"/>
                          </a:solidFill>
                          <a:effectLst/>
                        </a:rPr>
                        <a:t>." Then he was appointed to the </a:t>
                      </a:r>
                      <a:r>
                        <a:rPr lang="en-US" sz="1800" dirty="0">
                          <a:solidFill>
                            <a:schemeClr val="tx1"/>
                          </a:solidFill>
                          <a:effectLst/>
                          <a:highlight>
                            <a:srgbClr val="00FF00"/>
                          </a:highlight>
                        </a:rPr>
                        <a:t>School for the Imperial Clan in the Southern Outer Office</a:t>
                      </a:r>
                      <a:r>
                        <a:rPr lang="en-US" sz="1800" dirty="0">
                          <a:solidFill>
                            <a:schemeClr val="tx1"/>
                          </a:solidFill>
                          <a:effectLst/>
                        </a:rPr>
                        <a:t>. During </a:t>
                      </a:r>
                      <a:r>
                        <a:rPr lang="en-US" sz="1800" dirty="0">
                          <a:solidFill>
                            <a:schemeClr val="tx1"/>
                          </a:solidFill>
                          <a:effectLst/>
                          <a:highlight>
                            <a:srgbClr val="00FF00"/>
                          </a:highlight>
                        </a:rPr>
                        <a:t>the mourning period for his mother</a:t>
                      </a:r>
                      <a:r>
                        <a:rPr lang="en-US" sz="1800" dirty="0">
                          <a:solidFill>
                            <a:schemeClr val="tx1"/>
                          </a:solidFill>
                          <a:effectLst/>
                        </a:rPr>
                        <a:t>, when he stayed in </a:t>
                      </a:r>
                      <a:r>
                        <a:rPr lang="en-US" sz="1800" dirty="0">
                          <a:solidFill>
                            <a:schemeClr val="tx1"/>
                          </a:solidFill>
                          <a:effectLst/>
                          <a:highlight>
                            <a:srgbClr val="00FFFF"/>
                          </a:highlight>
                        </a:rPr>
                        <a:t>Mt. </a:t>
                      </a:r>
                      <a:r>
                        <a:rPr lang="en-US" sz="1800" dirty="0" err="1">
                          <a:solidFill>
                            <a:schemeClr val="tx1"/>
                          </a:solidFill>
                          <a:effectLst/>
                          <a:highlight>
                            <a:srgbClr val="00FFFF"/>
                          </a:highlight>
                        </a:rPr>
                        <a:t>Mingzhao</a:t>
                      </a:r>
                      <a:r>
                        <a:rPr lang="en-US" sz="1800" dirty="0">
                          <a:solidFill>
                            <a:schemeClr val="tx1"/>
                          </a:solidFill>
                          <a:effectLst/>
                        </a:rPr>
                        <a:t> (in </a:t>
                      </a:r>
                      <a:r>
                        <a:rPr lang="en-US" sz="1800" dirty="0" err="1">
                          <a:solidFill>
                            <a:schemeClr val="tx1"/>
                          </a:solidFill>
                          <a:effectLst/>
                        </a:rPr>
                        <a:t>Wuyi</a:t>
                      </a:r>
                      <a:r>
                        <a:rPr lang="en-US" sz="1800" dirty="0">
                          <a:solidFill>
                            <a:schemeClr val="tx1"/>
                          </a:solidFill>
                          <a:effectLst/>
                        </a:rPr>
                        <a:t>), literati from all directions raced there. He was appointed </a:t>
                      </a:r>
                      <a:r>
                        <a:rPr lang="en-US" sz="1800" dirty="0">
                          <a:solidFill>
                            <a:schemeClr val="tx1"/>
                          </a:solidFill>
                          <a:effectLst/>
                          <a:highlight>
                            <a:srgbClr val="00FF00"/>
                          </a:highlight>
                        </a:rPr>
                        <a:t>Erudite in the National University</a:t>
                      </a:r>
                      <a:r>
                        <a:rPr lang="en-US" sz="1800" dirty="0">
                          <a:solidFill>
                            <a:schemeClr val="tx1"/>
                          </a:solidFill>
                          <a:effectLst/>
                        </a:rPr>
                        <a:t>.</a:t>
                      </a:r>
                      <a:endParaRPr lang="en-US" sz="1800" dirty="0">
                        <a:solidFill>
                          <a:schemeClr val="tx1"/>
                        </a:solidFill>
                        <a:effectLst/>
                        <a:latin typeface="Calibri"/>
                        <a:ea typeface="SimSun"/>
                        <a:cs typeface="Times New Roman"/>
                      </a:endParaRPr>
                    </a:p>
                  </a:txBody>
                  <a:tcPr marL="68580" marR="68580" marT="0" marB="0">
                    <a:solidFill>
                      <a:schemeClr val="accent1">
                        <a:lumMod val="20000"/>
                        <a:lumOff val="80000"/>
                      </a:schemeClr>
                    </a:solidFill>
                  </a:tcPr>
                </a:tc>
                <a:tc>
                  <a:txBody>
                    <a:bodyPr/>
                    <a:lstStyle/>
                    <a:p>
                      <a:pPr marL="0" marR="0">
                        <a:lnSpc>
                          <a:spcPct val="120000"/>
                        </a:lnSpc>
                      </a:pPr>
                      <a:r>
                        <a:rPr lang="zh-TW" sz="2000" dirty="0">
                          <a:solidFill>
                            <a:schemeClr val="tx1"/>
                          </a:solidFill>
                          <a:effectLst/>
                          <a:highlight>
                            <a:srgbClr val="FFFF00"/>
                          </a:highlight>
                        </a:rPr>
                        <a:t>呂祖謙</a:t>
                      </a:r>
                      <a:r>
                        <a:rPr lang="zh-TW" sz="2000" dirty="0">
                          <a:solidFill>
                            <a:schemeClr val="tx1"/>
                          </a:solidFill>
                          <a:effectLst/>
                        </a:rPr>
                        <a:t>字</a:t>
                      </a:r>
                      <a:r>
                        <a:rPr lang="zh-TW" sz="2000" dirty="0">
                          <a:solidFill>
                            <a:schemeClr val="tx1"/>
                          </a:solidFill>
                          <a:effectLst/>
                          <a:highlight>
                            <a:srgbClr val="FFFF00"/>
                          </a:highlight>
                        </a:rPr>
                        <a:t>伯恭</a:t>
                      </a:r>
                      <a:r>
                        <a:rPr lang="zh-TW" sz="2000" dirty="0">
                          <a:solidFill>
                            <a:schemeClr val="tx1"/>
                          </a:solidFill>
                          <a:effectLst/>
                        </a:rPr>
                        <a:t>，</a:t>
                      </a:r>
                      <a:r>
                        <a:rPr lang="zh-TW" sz="2000" dirty="0">
                          <a:solidFill>
                            <a:schemeClr val="tx1"/>
                          </a:solidFill>
                          <a:effectLst/>
                          <a:highlight>
                            <a:srgbClr val="00FF00"/>
                          </a:highlight>
                        </a:rPr>
                        <a:t>尚書右丞</a:t>
                      </a:r>
                      <a:r>
                        <a:rPr lang="zh-TW" sz="2000" dirty="0">
                          <a:solidFill>
                            <a:schemeClr val="tx1"/>
                          </a:solidFill>
                          <a:effectLst/>
                          <a:highlight>
                            <a:srgbClr val="FFFF00"/>
                          </a:highlight>
                        </a:rPr>
                        <a:t>好問</a:t>
                      </a:r>
                      <a:r>
                        <a:rPr lang="zh-TW" sz="2000" dirty="0">
                          <a:solidFill>
                            <a:schemeClr val="tx1"/>
                          </a:solidFill>
                          <a:effectLst/>
                        </a:rPr>
                        <a:t>之孫也．自其祖始居</a:t>
                      </a:r>
                      <a:r>
                        <a:rPr lang="zh-TW" sz="2000" dirty="0">
                          <a:solidFill>
                            <a:schemeClr val="tx1"/>
                          </a:solidFill>
                          <a:effectLst/>
                          <a:highlight>
                            <a:srgbClr val="00FFFF"/>
                          </a:highlight>
                        </a:rPr>
                        <a:t>婺州</a:t>
                      </a:r>
                      <a:r>
                        <a:rPr lang="zh-TW" sz="2000" dirty="0">
                          <a:solidFill>
                            <a:schemeClr val="tx1"/>
                          </a:solidFill>
                          <a:effectLst/>
                        </a:rPr>
                        <a:t>．祖謙之學本之家庭，有中原文獻之傳．長</a:t>
                      </a:r>
                      <a:r>
                        <a:rPr lang="zh-TW" sz="2000" dirty="0">
                          <a:solidFill>
                            <a:schemeClr val="tx1"/>
                          </a:solidFill>
                          <a:effectLst/>
                          <a:highlight>
                            <a:srgbClr val="800080"/>
                          </a:highlight>
                        </a:rPr>
                        <a:t>從</a:t>
                      </a:r>
                      <a:r>
                        <a:rPr lang="zh-TW" sz="2000" dirty="0">
                          <a:solidFill>
                            <a:schemeClr val="tx1"/>
                          </a:solidFill>
                          <a:effectLst/>
                          <a:highlight>
                            <a:srgbClr val="FFFF00"/>
                          </a:highlight>
                        </a:rPr>
                        <a:t>林之奇</a:t>
                      </a:r>
                      <a:r>
                        <a:rPr lang="zh-TW" sz="2000" dirty="0">
                          <a:solidFill>
                            <a:schemeClr val="tx1"/>
                          </a:solidFill>
                          <a:effectLst/>
                        </a:rPr>
                        <a:t>、</a:t>
                      </a:r>
                      <a:r>
                        <a:rPr lang="zh-TW" sz="2000" dirty="0">
                          <a:solidFill>
                            <a:schemeClr val="tx1"/>
                          </a:solidFill>
                          <a:effectLst/>
                          <a:highlight>
                            <a:srgbClr val="FFFF00"/>
                          </a:highlight>
                        </a:rPr>
                        <a:t>汪應辰</a:t>
                      </a:r>
                      <a:r>
                        <a:rPr lang="zh-TW" sz="2000" dirty="0">
                          <a:solidFill>
                            <a:schemeClr val="tx1"/>
                          </a:solidFill>
                          <a:effectLst/>
                        </a:rPr>
                        <a:t>、</a:t>
                      </a:r>
                      <a:r>
                        <a:rPr lang="zh-TW" sz="2000" dirty="0">
                          <a:solidFill>
                            <a:schemeClr val="tx1"/>
                          </a:solidFill>
                          <a:effectLst/>
                          <a:highlight>
                            <a:srgbClr val="FFFF00"/>
                          </a:highlight>
                        </a:rPr>
                        <a:t>胡憲</a:t>
                      </a:r>
                      <a:r>
                        <a:rPr lang="zh-TW" sz="2000" dirty="0">
                          <a:solidFill>
                            <a:schemeClr val="tx1"/>
                          </a:solidFill>
                          <a:effectLst/>
                          <a:highlight>
                            <a:srgbClr val="800080"/>
                          </a:highlight>
                        </a:rPr>
                        <a:t>游</a:t>
                      </a:r>
                      <a:r>
                        <a:rPr lang="zh-TW" sz="2000" dirty="0">
                          <a:solidFill>
                            <a:schemeClr val="tx1"/>
                          </a:solidFill>
                          <a:effectLst/>
                        </a:rPr>
                        <a:t>，既又</a:t>
                      </a:r>
                      <a:r>
                        <a:rPr lang="zh-TW" sz="2000" dirty="0">
                          <a:solidFill>
                            <a:schemeClr val="tx1"/>
                          </a:solidFill>
                          <a:effectLst/>
                          <a:highlight>
                            <a:srgbClr val="800080"/>
                          </a:highlight>
                        </a:rPr>
                        <a:t>友</a:t>
                      </a:r>
                      <a:r>
                        <a:rPr lang="zh-TW" sz="2000" dirty="0">
                          <a:solidFill>
                            <a:schemeClr val="tx1"/>
                          </a:solidFill>
                          <a:effectLst/>
                          <a:highlight>
                            <a:srgbClr val="FFFF00"/>
                          </a:highlight>
                        </a:rPr>
                        <a:t>張栻</a:t>
                      </a:r>
                      <a:r>
                        <a:rPr lang="zh-TW" sz="2000" dirty="0">
                          <a:solidFill>
                            <a:schemeClr val="tx1"/>
                          </a:solidFill>
                          <a:effectLst/>
                        </a:rPr>
                        <a:t>、</a:t>
                      </a:r>
                      <a:r>
                        <a:rPr lang="zh-TW" sz="2000" dirty="0">
                          <a:solidFill>
                            <a:schemeClr val="tx1"/>
                          </a:solidFill>
                          <a:effectLst/>
                          <a:highlight>
                            <a:srgbClr val="FFFF00"/>
                          </a:highlight>
                        </a:rPr>
                        <a:t>朱熹</a:t>
                      </a:r>
                      <a:r>
                        <a:rPr lang="zh-TW" sz="2000" dirty="0">
                          <a:solidFill>
                            <a:schemeClr val="tx1"/>
                          </a:solidFill>
                          <a:effectLst/>
                        </a:rPr>
                        <a:t>，講索益精． </a:t>
                      </a:r>
                      <a:endParaRPr lang="en-US" sz="2000" dirty="0">
                        <a:solidFill>
                          <a:schemeClr val="tx1"/>
                        </a:solidFill>
                        <a:effectLst/>
                      </a:endParaRPr>
                    </a:p>
                    <a:p>
                      <a:pPr marL="0" marR="0">
                        <a:lnSpc>
                          <a:spcPct val="115000"/>
                        </a:lnSpc>
                        <a:spcBef>
                          <a:spcPts val="0"/>
                        </a:spcBef>
                        <a:spcAft>
                          <a:spcPts val="0"/>
                        </a:spcAft>
                      </a:pPr>
                      <a:r>
                        <a:rPr lang="zh-TW" sz="2000" dirty="0">
                          <a:solidFill>
                            <a:schemeClr val="tx1"/>
                          </a:solidFill>
                          <a:effectLst/>
                        </a:rPr>
                        <a:t>　　初，</a:t>
                      </a:r>
                      <a:r>
                        <a:rPr lang="zh-TW" sz="2000" dirty="0">
                          <a:solidFill>
                            <a:schemeClr val="tx1"/>
                          </a:solidFill>
                          <a:effectLst/>
                          <a:highlight>
                            <a:srgbClr val="FF0000"/>
                          </a:highlight>
                        </a:rPr>
                        <a:t>蔭補入官</a:t>
                      </a:r>
                      <a:r>
                        <a:rPr lang="zh-TW" sz="2000" dirty="0">
                          <a:solidFill>
                            <a:schemeClr val="tx1"/>
                          </a:solidFill>
                          <a:effectLst/>
                        </a:rPr>
                        <a:t>，後舉</a:t>
                      </a:r>
                      <a:r>
                        <a:rPr lang="zh-TW" sz="2000" dirty="0">
                          <a:solidFill>
                            <a:schemeClr val="tx1"/>
                          </a:solidFill>
                          <a:effectLst/>
                          <a:highlight>
                            <a:srgbClr val="FF0000"/>
                          </a:highlight>
                        </a:rPr>
                        <a:t>進士</a:t>
                      </a:r>
                      <a:r>
                        <a:rPr lang="zh-TW" sz="2000" dirty="0">
                          <a:solidFill>
                            <a:schemeClr val="tx1"/>
                          </a:solidFill>
                          <a:effectLst/>
                        </a:rPr>
                        <a:t>，復中</a:t>
                      </a:r>
                      <a:r>
                        <a:rPr lang="zh-TW" sz="2000" dirty="0">
                          <a:solidFill>
                            <a:schemeClr val="tx1"/>
                          </a:solidFill>
                          <a:effectLst/>
                          <a:highlight>
                            <a:srgbClr val="FF0000"/>
                          </a:highlight>
                        </a:rPr>
                        <a:t>博學宏詞</a:t>
                      </a:r>
                      <a:r>
                        <a:rPr lang="zh-TW" sz="2000" dirty="0">
                          <a:solidFill>
                            <a:schemeClr val="tx1"/>
                          </a:solidFill>
                          <a:effectLst/>
                        </a:rPr>
                        <a:t>科，調</a:t>
                      </a:r>
                      <a:r>
                        <a:rPr lang="zh-TW" sz="2000" dirty="0">
                          <a:solidFill>
                            <a:schemeClr val="tx1"/>
                          </a:solidFill>
                          <a:effectLst/>
                          <a:highlight>
                            <a:srgbClr val="00FF00"/>
                          </a:highlight>
                        </a:rPr>
                        <a:t>南外宗教</a:t>
                      </a:r>
                      <a:r>
                        <a:rPr lang="zh-TW" sz="2000" dirty="0">
                          <a:solidFill>
                            <a:schemeClr val="tx1"/>
                          </a:solidFill>
                          <a:effectLst/>
                        </a:rPr>
                        <a:t>．丁</a:t>
                      </a:r>
                      <a:r>
                        <a:rPr lang="zh-TW" sz="2000" dirty="0">
                          <a:solidFill>
                            <a:schemeClr val="tx1"/>
                          </a:solidFill>
                          <a:effectLst/>
                          <a:highlight>
                            <a:srgbClr val="00FF00"/>
                          </a:highlight>
                        </a:rPr>
                        <a:t>內艱</a:t>
                      </a:r>
                      <a:r>
                        <a:rPr lang="zh-TW" sz="2000" dirty="0">
                          <a:solidFill>
                            <a:schemeClr val="tx1"/>
                          </a:solidFill>
                          <a:effectLst/>
                        </a:rPr>
                        <a:t>，居</a:t>
                      </a:r>
                      <a:r>
                        <a:rPr lang="zh-TW" sz="2000" dirty="0">
                          <a:solidFill>
                            <a:schemeClr val="tx1"/>
                          </a:solidFill>
                          <a:effectLst/>
                          <a:highlight>
                            <a:srgbClr val="00FFFF"/>
                          </a:highlight>
                        </a:rPr>
                        <a:t>明招山</a:t>
                      </a:r>
                      <a:r>
                        <a:rPr lang="zh-TW" sz="2000" dirty="0">
                          <a:solidFill>
                            <a:schemeClr val="tx1"/>
                          </a:solidFill>
                          <a:effectLst/>
                        </a:rPr>
                        <a:t>，四方之士爭趨之．除</a:t>
                      </a:r>
                      <a:r>
                        <a:rPr lang="zh-TW" sz="2000" dirty="0">
                          <a:solidFill>
                            <a:schemeClr val="tx1"/>
                          </a:solidFill>
                          <a:effectLst/>
                          <a:highlight>
                            <a:srgbClr val="00FF00"/>
                          </a:highlight>
                        </a:rPr>
                        <a:t>太學博士</a:t>
                      </a:r>
                      <a:endParaRPr lang="en-US" sz="2000" dirty="0">
                        <a:solidFill>
                          <a:schemeClr val="tx1"/>
                        </a:solidFill>
                        <a:effectLst/>
                        <a:latin typeface="Calibri"/>
                        <a:ea typeface="SimSun"/>
                        <a:cs typeface="Times New Roman"/>
                      </a:endParaRPr>
                    </a:p>
                  </a:txBody>
                  <a:tcPr marL="68580" marR="68580" marT="0" marB="0">
                    <a:solidFill>
                      <a:schemeClr val="accent1">
                        <a:lumMod val="20000"/>
                        <a:lumOff val="80000"/>
                      </a:schemeClr>
                    </a:solidFill>
                  </a:tcPr>
                </a:tc>
              </a:tr>
            </a:tbl>
          </a:graphicData>
        </a:graphic>
      </p:graphicFrame>
    </p:spTree>
    <p:extLst>
      <p:ext uri="{BB962C8B-B14F-4D97-AF65-F5344CB8AC3E}">
        <p14:creationId xmlns:p14="http://schemas.microsoft.com/office/powerpoint/2010/main" val="37171718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34.10 AM.png"/>
          <p:cNvPicPr>
            <a:picLocks noChangeAspect="1"/>
          </p:cNvPicPr>
          <p:nvPr/>
        </p:nvPicPr>
        <p:blipFill>
          <a:blip r:embed="rId2"/>
          <a:stretch>
            <a:fillRect/>
          </a:stretch>
        </p:blipFill>
        <p:spPr>
          <a:xfrm>
            <a:off x="-1391075" y="533400"/>
            <a:ext cx="10535075" cy="5410200"/>
          </a:xfrm>
          <a:prstGeom prst="rect">
            <a:avLst/>
          </a:prstGeom>
        </p:spPr>
      </p:pic>
    </p:spTree>
    <p:extLst>
      <p:ext uri="{BB962C8B-B14F-4D97-AF65-F5344CB8AC3E}">
        <p14:creationId xmlns:p14="http://schemas.microsoft.com/office/powerpoint/2010/main" val="34829391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Screen Shot 2014-03-11 at 11.39.30 AM.png"/>
          <p:cNvPicPr>
            <a:picLocks noChangeAspect="1"/>
          </p:cNvPicPr>
          <p:nvPr/>
        </p:nvPicPr>
        <p:blipFill>
          <a:blip r:embed="rId2"/>
          <a:stretch>
            <a:fillRect/>
          </a:stretch>
        </p:blipFill>
        <p:spPr>
          <a:xfrm>
            <a:off x="-762000" y="457200"/>
            <a:ext cx="10092906" cy="2971800"/>
          </a:xfrm>
          <a:prstGeom prst="rect">
            <a:avLst/>
          </a:prstGeom>
        </p:spPr>
      </p:pic>
      <p:pic>
        <p:nvPicPr>
          <p:cNvPr id="6" name="Picture 5" descr="Screen Shot 2014-03-11 at 11.40.01 AM.png"/>
          <p:cNvPicPr>
            <a:picLocks noChangeAspect="1"/>
          </p:cNvPicPr>
          <p:nvPr/>
        </p:nvPicPr>
        <p:blipFill>
          <a:blip r:embed="rId3"/>
          <a:stretch>
            <a:fillRect/>
          </a:stretch>
        </p:blipFill>
        <p:spPr>
          <a:xfrm>
            <a:off x="-784116" y="3429000"/>
            <a:ext cx="10712232" cy="2819400"/>
          </a:xfrm>
          <a:prstGeom prst="rect">
            <a:avLst/>
          </a:prstGeom>
        </p:spPr>
      </p:pic>
    </p:spTree>
    <p:extLst>
      <p:ext uri="{BB962C8B-B14F-4D97-AF65-F5344CB8AC3E}">
        <p14:creationId xmlns:p14="http://schemas.microsoft.com/office/powerpoint/2010/main" val="40589087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1476092_642452235817913_1053301698_n.jpg"/>
          <p:cNvPicPr>
            <a:picLocks noChangeAspect="1"/>
          </p:cNvPicPr>
          <p:nvPr/>
        </p:nvPicPr>
        <p:blipFill>
          <a:blip r:embed="rId2"/>
          <a:stretch>
            <a:fillRect/>
          </a:stretch>
        </p:blipFill>
        <p:spPr>
          <a:xfrm>
            <a:off x="310219" y="365125"/>
            <a:ext cx="8523562" cy="6127750"/>
          </a:xfrm>
          <a:prstGeom prst="rect">
            <a:avLst/>
          </a:prstGeom>
        </p:spPr>
      </p:pic>
    </p:spTree>
    <p:extLst>
      <p:ext uri="{BB962C8B-B14F-4D97-AF65-F5344CB8AC3E}">
        <p14:creationId xmlns:p14="http://schemas.microsoft.com/office/powerpoint/2010/main" val="33941185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1476234_642452179151252_889760319_n.jpg"/>
          <p:cNvPicPr>
            <a:picLocks noChangeAspect="1"/>
          </p:cNvPicPr>
          <p:nvPr/>
        </p:nvPicPr>
        <p:blipFill>
          <a:blip r:embed="rId2"/>
          <a:stretch>
            <a:fillRect/>
          </a:stretch>
        </p:blipFill>
        <p:spPr>
          <a:xfrm>
            <a:off x="228600" y="27087"/>
            <a:ext cx="8686800" cy="6830913"/>
          </a:xfrm>
          <a:prstGeom prst="rect">
            <a:avLst/>
          </a:prstGeom>
        </p:spPr>
      </p:pic>
    </p:spTree>
    <p:extLst>
      <p:ext uri="{BB962C8B-B14F-4D97-AF65-F5344CB8AC3E}">
        <p14:creationId xmlns:p14="http://schemas.microsoft.com/office/powerpoint/2010/main" val="14438085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4.27.41 AM.png"/>
          <p:cNvPicPr>
            <a:picLocks noChangeAspect="1"/>
          </p:cNvPicPr>
          <p:nvPr/>
        </p:nvPicPr>
        <p:blipFill>
          <a:blip r:embed="rId2"/>
          <a:stretch>
            <a:fillRect/>
          </a:stretch>
        </p:blipFill>
        <p:spPr>
          <a:xfrm>
            <a:off x="-1981200" y="-990600"/>
            <a:ext cx="17830800" cy="9515951"/>
          </a:xfrm>
          <a:prstGeom prst="rect">
            <a:avLst/>
          </a:prstGeom>
        </p:spPr>
      </p:pic>
    </p:spTree>
    <p:extLst>
      <p:ext uri="{BB962C8B-B14F-4D97-AF65-F5344CB8AC3E}">
        <p14:creationId xmlns:p14="http://schemas.microsoft.com/office/powerpoint/2010/main" val="611891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11.44.21 AM.png"/>
          <p:cNvPicPr>
            <a:picLocks noChangeAspect="1"/>
          </p:cNvPicPr>
          <p:nvPr/>
        </p:nvPicPr>
        <p:blipFill>
          <a:blip r:embed="rId2"/>
          <a:stretch>
            <a:fillRect/>
          </a:stretch>
        </p:blipFill>
        <p:spPr>
          <a:xfrm>
            <a:off x="555625" y="152400"/>
            <a:ext cx="8032750" cy="6858000"/>
          </a:xfrm>
          <a:prstGeom prst="rect">
            <a:avLst/>
          </a:prstGeom>
        </p:spPr>
      </p:pic>
    </p:spTree>
    <p:extLst>
      <p:ext uri="{BB962C8B-B14F-4D97-AF65-F5344CB8AC3E}">
        <p14:creationId xmlns:p14="http://schemas.microsoft.com/office/powerpoint/2010/main" val="37790441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1 at 4.04.43 AM.png"/>
          <p:cNvPicPr>
            <a:picLocks noChangeAspect="1"/>
          </p:cNvPicPr>
          <p:nvPr/>
        </p:nvPicPr>
        <p:blipFill>
          <a:blip r:embed="rId2"/>
          <a:stretch>
            <a:fillRect/>
          </a:stretch>
        </p:blipFill>
        <p:spPr>
          <a:xfrm>
            <a:off x="-304800" y="896620"/>
            <a:ext cx="10950832" cy="5064760"/>
          </a:xfrm>
          <a:prstGeom prst="rect">
            <a:avLst/>
          </a:prstGeom>
        </p:spPr>
      </p:pic>
    </p:spTree>
    <p:extLst>
      <p:ext uri="{BB962C8B-B14F-4D97-AF65-F5344CB8AC3E}">
        <p14:creationId xmlns:p14="http://schemas.microsoft.com/office/powerpoint/2010/main" val="2292122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29.33 AM.png"/>
          <p:cNvPicPr>
            <a:picLocks noChangeAspect="1"/>
          </p:cNvPicPr>
          <p:nvPr/>
        </p:nvPicPr>
        <p:blipFill>
          <a:blip r:embed="rId2"/>
          <a:stretch>
            <a:fillRect/>
          </a:stretch>
        </p:blipFill>
        <p:spPr>
          <a:xfrm>
            <a:off x="-1905000" y="446087"/>
            <a:ext cx="11318561" cy="5965825"/>
          </a:xfrm>
          <a:prstGeom prst="rect">
            <a:avLst/>
          </a:prstGeom>
        </p:spPr>
      </p:pic>
    </p:spTree>
    <p:extLst>
      <p:ext uri="{BB962C8B-B14F-4D97-AF65-F5344CB8AC3E}">
        <p14:creationId xmlns:p14="http://schemas.microsoft.com/office/powerpoint/2010/main" val="42058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solidFill>
            <a:srgbClr val="FDDEA1"/>
          </a:solidFill>
        </p:spPr>
        <p:txBody>
          <a:bodyPr>
            <a:normAutofit fontScale="90000"/>
          </a:bodyPr>
          <a:lstStyle/>
          <a:p>
            <a:r>
              <a:rPr lang="en-US" altLang="zh-CN" sz="4000" dirty="0" smtClean="0">
                <a:ea typeface="宋体" pitchFamily="2" charset="-122"/>
              </a:rPr>
              <a:t>[</a:t>
            </a:r>
            <a:r>
              <a:rPr lang="en-US" altLang="zh-CN" sz="4000" dirty="0">
                <a:ea typeface="宋体" pitchFamily="2" charset="-122"/>
              </a:rPr>
              <a:t>English] Using “Regular Expressions”</a:t>
            </a:r>
            <a:r>
              <a:rPr lang="zh-TW" altLang="en-US" sz="4000" dirty="0">
                <a:ea typeface="PMingLiU" pitchFamily="18" charset="-120"/>
              </a:rPr>
              <a:t>正則表達式 </a:t>
            </a:r>
            <a:r>
              <a:rPr lang="en-US" altLang="zh-CN" sz="4000" dirty="0">
                <a:ea typeface="宋体" pitchFamily="2" charset="-122"/>
              </a:rPr>
              <a:t>to find data in digital texts</a:t>
            </a:r>
            <a:endParaRPr lang="en-US" altLang="en-US" sz="4000" dirty="0"/>
          </a:p>
        </p:txBody>
      </p:sp>
      <p:sp>
        <p:nvSpPr>
          <p:cNvPr id="194563" name="Rectangle 3"/>
          <p:cNvSpPr>
            <a:spLocks noGrp="1" noChangeArrowheads="1"/>
          </p:cNvSpPr>
          <p:nvPr>
            <p:ph type="body" idx="1"/>
          </p:nvPr>
        </p:nvSpPr>
        <p:spPr>
          <a:xfrm>
            <a:off x="0" y="1600200"/>
            <a:ext cx="9144000" cy="4924425"/>
          </a:xfrm>
        </p:spPr>
        <p:txBody>
          <a:bodyPr/>
          <a:lstStyle/>
          <a:p>
            <a:pPr>
              <a:lnSpc>
                <a:spcPct val="80000"/>
              </a:lnSpc>
            </a:pPr>
            <a:r>
              <a:rPr lang="en-US" altLang="en-US" sz="2400" dirty="0"/>
              <a:t>In computing, a </a:t>
            </a:r>
            <a:r>
              <a:rPr lang="en-US" altLang="en-US" sz="2400" b="1" dirty="0"/>
              <a:t>regular expression</a:t>
            </a:r>
            <a:r>
              <a:rPr lang="en-US" altLang="en-US" sz="2400" dirty="0"/>
              <a:t> provides a concise and flexible means for "matching" (specifying and recognizing) </a:t>
            </a:r>
            <a:r>
              <a:rPr lang="en-US" altLang="en-US" sz="2400" dirty="0">
                <a:hlinkClick r:id="rId2" tooltip="String (computer science)"/>
              </a:rPr>
              <a:t>strings</a:t>
            </a:r>
            <a:r>
              <a:rPr lang="en-US" altLang="en-US" sz="2400" dirty="0"/>
              <a:t> of text, such as particular characters, words, or patterns of characters. Abbreviations for "regular expression" include "regex" and "</a:t>
            </a:r>
            <a:r>
              <a:rPr lang="en-US" altLang="en-US" sz="2400" dirty="0" err="1"/>
              <a:t>regexp</a:t>
            </a:r>
            <a:r>
              <a:rPr lang="en-US" altLang="en-US" sz="2400" dirty="0"/>
              <a:t>". The concept of regular expressions was first popularized by utilities provided by </a:t>
            </a:r>
            <a:r>
              <a:rPr lang="en-US" altLang="en-US" sz="2400" dirty="0">
                <a:hlinkClick r:id="rId3" tooltip="Unix"/>
              </a:rPr>
              <a:t>Unix</a:t>
            </a:r>
            <a:r>
              <a:rPr lang="en-US" altLang="en-US" sz="2400" dirty="0"/>
              <a:t> distributions, in particular the editor </a:t>
            </a:r>
            <a:r>
              <a:rPr lang="en-US" altLang="en-US" sz="2400" dirty="0" err="1">
                <a:hlinkClick r:id="rId4" tooltip="Ed (text editor)"/>
              </a:rPr>
              <a:t>ed</a:t>
            </a:r>
            <a:r>
              <a:rPr lang="en-US" altLang="en-US" sz="2400" dirty="0"/>
              <a:t> and the filter </a:t>
            </a:r>
            <a:r>
              <a:rPr lang="en-US" altLang="en-US" sz="2400" dirty="0" err="1">
                <a:hlinkClick r:id="rId5" tooltip="Grep"/>
              </a:rPr>
              <a:t>grep</a:t>
            </a:r>
            <a:r>
              <a:rPr lang="en-US" altLang="en-US" sz="2400" dirty="0"/>
              <a:t>. A regular expression is written in a </a:t>
            </a:r>
            <a:r>
              <a:rPr lang="en-US" altLang="en-US" sz="2400" dirty="0">
                <a:hlinkClick r:id="rId6" tooltip="Formal language"/>
              </a:rPr>
              <a:t>formal language</a:t>
            </a:r>
            <a:r>
              <a:rPr lang="en-US" altLang="en-US" sz="2400" dirty="0"/>
              <a:t> that can be interpreted by a regular expression processor, which is a program that either serves as a </a:t>
            </a:r>
            <a:r>
              <a:rPr lang="en-US" altLang="en-US" sz="2400" dirty="0">
                <a:hlinkClick r:id="rId7" tooltip="Compiler-compiler"/>
              </a:rPr>
              <a:t>parser generator</a:t>
            </a:r>
            <a:r>
              <a:rPr lang="en-US" altLang="en-US" sz="2400" dirty="0"/>
              <a:t> or examines text and identifies parts that match the provided </a:t>
            </a:r>
            <a:r>
              <a:rPr lang="en-US" altLang="en-US" sz="2400" dirty="0">
                <a:hlinkClick r:id="rId8" tooltip="Specification (technical standard)"/>
              </a:rPr>
              <a:t>specification</a:t>
            </a:r>
            <a:r>
              <a:rPr lang="en-US" altLang="en-US" sz="2400" dirty="0"/>
              <a:t>. Historically, the concept of regular expressions is associated with </a:t>
            </a:r>
            <a:r>
              <a:rPr lang="en-US" altLang="en-US" sz="2400" dirty="0" err="1"/>
              <a:t>Kleene's</a:t>
            </a:r>
            <a:r>
              <a:rPr lang="en-US" altLang="en-US" sz="2400" dirty="0"/>
              <a:t> formalism of regular sets, introduced in the 1950s. </a:t>
            </a:r>
            <a:r>
              <a:rPr lang="en-US" altLang="zh-CN" sz="2800" dirty="0">
                <a:ea typeface="宋体" pitchFamily="2" charset="-122"/>
              </a:rPr>
              <a:t>	</a:t>
            </a:r>
          </a:p>
          <a:p>
            <a:pPr>
              <a:lnSpc>
                <a:spcPct val="80000"/>
              </a:lnSpc>
            </a:pPr>
            <a:r>
              <a:rPr lang="en-US" altLang="zh-CN" sz="2800" dirty="0">
                <a:ea typeface="宋体" pitchFamily="2" charset="-122"/>
              </a:rPr>
              <a:t>		</a:t>
            </a:r>
            <a:r>
              <a:rPr lang="en-US" altLang="en-US" sz="2800" dirty="0"/>
              <a:t>http://en.wikipedia.org/wiki/Regular_expression</a:t>
            </a:r>
          </a:p>
        </p:txBody>
      </p:sp>
    </p:spTree>
    <p:extLst>
      <p:ext uri="{BB962C8B-B14F-4D97-AF65-F5344CB8AC3E}">
        <p14:creationId xmlns:p14="http://schemas.microsoft.com/office/powerpoint/2010/main" val="1799012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solidFill>
            <a:srgbClr val="FDDEA1"/>
          </a:solidFill>
        </p:spPr>
        <p:txBody>
          <a:bodyPr>
            <a:normAutofit fontScale="90000"/>
          </a:bodyPr>
          <a:lstStyle/>
          <a:p>
            <a:r>
              <a:rPr lang="en-US" altLang="zh-CN" sz="4000" dirty="0" smtClean="0">
                <a:ea typeface="宋体" pitchFamily="2" charset="-122"/>
              </a:rPr>
              <a:t>[</a:t>
            </a:r>
            <a:r>
              <a:rPr lang="zh-CN" altLang="en-US" sz="4000" dirty="0" smtClean="0">
                <a:ea typeface="宋体" pitchFamily="2" charset="-122"/>
              </a:rPr>
              <a:t>中文</a:t>
            </a:r>
            <a:r>
              <a:rPr lang="en-US" altLang="zh-CN" sz="4000" dirty="0" smtClean="0">
                <a:ea typeface="宋体" pitchFamily="2" charset="-122"/>
              </a:rPr>
              <a:t>]</a:t>
            </a:r>
            <a:r>
              <a:rPr lang="zh-CN" altLang="en-US" sz="4000" dirty="0" smtClean="0">
                <a:ea typeface="宋体" pitchFamily="2" charset="-122"/>
              </a:rPr>
              <a:t>使用“</a:t>
            </a:r>
            <a:r>
              <a:rPr lang="zh-TW" altLang="en-US" sz="4000" dirty="0" smtClean="0">
                <a:ea typeface="PMingLiU" pitchFamily="18" charset="-120"/>
              </a:rPr>
              <a:t>正</a:t>
            </a:r>
            <a:r>
              <a:rPr lang="zh-TW" altLang="en-US" sz="4000" dirty="0">
                <a:ea typeface="PMingLiU" pitchFamily="18" charset="-120"/>
              </a:rPr>
              <a:t>則表達</a:t>
            </a:r>
            <a:r>
              <a:rPr lang="zh-TW" altLang="en-US" sz="4000" dirty="0" smtClean="0">
                <a:ea typeface="PMingLiU" pitchFamily="18" charset="-120"/>
              </a:rPr>
              <a:t>式</a:t>
            </a:r>
            <a:r>
              <a:rPr lang="zh-CN" altLang="en-US" sz="4000" dirty="0" smtClean="0">
                <a:ea typeface="PMingLiU" pitchFamily="18" charset="-120"/>
              </a:rPr>
              <a:t>”在數位文本中發掘資料</a:t>
            </a:r>
            <a:endParaRPr lang="en-US" altLang="en-US" sz="4000" dirty="0"/>
          </a:p>
        </p:txBody>
      </p:sp>
      <p:sp>
        <p:nvSpPr>
          <p:cNvPr id="194563" name="Rectangle 3"/>
          <p:cNvSpPr>
            <a:spLocks noGrp="1" noChangeArrowheads="1"/>
          </p:cNvSpPr>
          <p:nvPr>
            <p:ph type="body" idx="1"/>
          </p:nvPr>
        </p:nvSpPr>
        <p:spPr>
          <a:xfrm>
            <a:off x="0" y="1600200"/>
            <a:ext cx="9144000" cy="4924425"/>
          </a:xfrm>
        </p:spPr>
        <p:txBody>
          <a:bodyPr>
            <a:normAutofit lnSpcReduction="10000"/>
          </a:bodyPr>
          <a:lstStyle/>
          <a:p>
            <a:r>
              <a:rPr lang="zh-TW" altLang="en-US" sz="2800" b="1" dirty="0" smtClean="0"/>
              <a:t>正規表示式</a:t>
            </a:r>
            <a:r>
              <a:rPr lang="zh-TW" altLang="en-US" sz="2800" dirty="0" smtClean="0"/>
              <a:t>，又稱</a:t>
            </a:r>
            <a:r>
              <a:rPr lang="zh-TW" altLang="en-US" sz="2800" b="1" dirty="0" smtClean="0"/>
              <a:t>正則表達式</a:t>
            </a:r>
            <a:r>
              <a:rPr lang="zh-TW" altLang="en-US" sz="2800" dirty="0" smtClean="0"/>
              <a:t>、</a:t>
            </a:r>
            <a:r>
              <a:rPr lang="zh-TW" altLang="en-US" sz="2800" b="1" dirty="0" smtClean="0"/>
              <a:t>正規表示法、常規表示法</a:t>
            </a:r>
            <a:r>
              <a:rPr lang="zh-TW" altLang="en-US" sz="2800" dirty="0" smtClean="0"/>
              <a:t>（</a:t>
            </a:r>
            <a:r>
              <a:rPr lang="zh-TW" altLang="en-US" sz="2800" dirty="0" smtClean="0">
                <a:hlinkClick r:id="rId2" tooltip="英語"/>
              </a:rPr>
              <a:t>英語</a:t>
            </a:r>
            <a:r>
              <a:rPr lang="zh-TW" altLang="en-US" sz="2800" dirty="0" smtClean="0"/>
              <a:t>：</a:t>
            </a:r>
            <a:r>
              <a:rPr lang="en-US" altLang="zh-TW" sz="2800" dirty="0" smtClean="0"/>
              <a:t>Regular Expression</a:t>
            </a:r>
            <a:r>
              <a:rPr lang="zh-TW" altLang="en-US" sz="2800" dirty="0" smtClean="0"/>
              <a:t>，在代碼中常簡寫為</a:t>
            </a:r>
            <a:r>
              <a:rPr lang="en-US" altLang="zh-TW" sz="2800" dirty="0" err="1" smtClean="0"/>
              <a:t>regex</a:t>
            </a:r>
            <a:r>
              <a:rPr lang="zh-TW" altLang="en-US" sz="2800" dirty="0" smtClean="0"/>
              <a:t>、</a:t>
            </a:r>
            <a:r>
              <a:rPr lang="en-US" altLang="zh-TW" sz="2800" dirty="0" err="1" smtClean="0"/>
              <a:t>regexp</a:t>
            </a:r>
            <a:r>
              <a:rPr lang="zh-TW" altLang="en-US" sz="2800" dirty="0" smtClean="0"/>
              <a:t>或</a:t>
            </a:r>
            <a:r>
              <a:rPr lang="en-US" altLang="zh-TW" sz="2800" dirty="0" smtClean="0"/>
              <a:t>RE</a:t>
            </a:r>
            <a:r>
              <a:rPr lang="zh-TW" altLang="en-US" sz="2800" dirty="0" smtClean="0"/>
              <a:t>），</a:t>
            </a:r>
            <a:r>
              <a:rPr lang="zh-TW" altLang="en-US" sz="2800" dirty="0" smtClean="0">
                <a:hlinkClick r:id="rId3" tooltip="電腦科學"/>
              </a:rPr>
              <a:t>電腦科學</a:t>
            </a:r>
            <a:r>
              <a:rPr lang="zh-TW" altLang="en-US" sz="2800" dirty="0" smtClean="0"/>
              <a:t>的一個概念。正規表示式使用單個字串來描述、匹配一系列符合某個句法規則的</a:t>
            </a:r>
            <a:r>
              <a:rPr lang="zh-TW" altLang="en-US" sz="2800" dirty="0" smtClean="0">
                <a:hlinkClick r:id="rId4" tooltip="字串"/>
              </a:rPr>
              <a:t>字串</a:t>
            </a:r>
            <a:r>
              <a:rPr lang="zh-TW" altLang="en-US" sz="2800" dirty="0" smtClean="0"/>
              <a:t>。在很多</a:t>
            </a:r>
            <a:r>
              <a:rPr lang="zh-TW" altLang="en-US" sz="2800" dirty="0" smtClean="0">
                <a:hlinkClick r:id="rId5" tooltip="文字編輯器"/>
              </a:rPr>
              <a:t>文字編輯器</a:t>
            </a:r>
            <a:r>
              <a:rPr lang="zh-TW" altLang="en-US" sz="2800" dirty="0" smtClean="0"/>
              <a:t>裡，正則運算式通常被用來檢索、替換那些符合某個模式的文字。</a:t>
            </a:r>
          </a:p>
          <a:p>
            <a:r>
              <a:rPr lang="zh-TW" altLang="en-US" sz="2800" dirty="0" smtClean="0"/>
              <a:t>許多</a:t>
            </a:r>
            <a:r>
              <a:rPr lang="zh-TW" altLang="en-US" sz="2800" dirty="0" smtClean="0">
                <a:hlinkClick r:id="rId6" tooltip="程式語言"/>
              </a:rPr>
              <a:t>程式語言</a:t>
            </a:r>
            <a:r>
              <a:rPr lang="zh-TW" altLang="en-US" sz="2800" dirty="0" smtClean="0"/>
              <a:t>都支援利用正則運算式進行字串操作。例如，在</a:t>
            </a:r>
            <a:r>
              <a:rPr lang="en-US" altLang="zh-TW" sz="2800" dirty="0" smtClean="0">
                <a:hlinkClick r:id="rId7" tooltip="Perl"/>
              </a:rPr>
              <a:t>Perl</a:t>
            </a:r>
            <a:r>
              <a:rPr lang="zh-TW" altLang="en-US" sz="2800" dirty="0" smtClean="0"/>
              <a:t>中就內建了一個功能強大的正則運算式引擎。正則運算式這個概念最初是由</a:t>
            </a:r>
            <a:r>
              <a:rPr lang="en-US" altLang="zh-TW" sz="2800" dirty="0" smtClean="0">
                <a:hlinkClick r:id="rId8" tooltip="Unix"/>
              </a:rPr>
              <a:t>Unix</a:t>
            </a:r>
            <a:r>
              <a:rPr lang="zh-TW" altLang="en-US" sz="2800" dirty="0" smtClean="0"/>
              <a:t>中的工具軟體（例如</a:t>
            </a:r>
            <a:r>
              <a:rPr lang="en-US" altLang="zh-TW" sz="2800" dirty="0" err="1" smtClean="0">
                <a:hlinkClick r:id="rId9" tooltip="Sed"/>
              </a:rPr>
              <a:t>sed</a:t>
            </a:r>
            <a:r>
              <a:rPr lang="zh-TW" altLang="en-US" sz="2800" dirty="0" smtClean="0"/>
              <a:t>和</a:t>
            </a:r>
            <a:r>
              <a:rPr lang="en-US" altLang="zh-TW" sz="2800" dirty="0" err="1" smtClean="0">
                <a:hlinkClick r:id="rId10" tooltip="Grep"/>
              </a:rPr>
              <a:t>grep</a:t>
            </a:r>
            <a:r>
              <a:rPr lang="zh-TW" altLang="en-US" sz="2800" dirty="0" smtClean="0"/>
              <a:t>）普及開的。</a:t>
            </a:r>
            <a:endParaRPr lang="en-US" altLang="zh-TW" sz="2800" dirty="0" smtClean="0"/>
          </a:p>
          <a:p>
            <a:r>
              <a:rPr lang="en-US" altLang="zh-CN" sz="2800" dirty="0" smtClean="0"/>
              <a:t>                             http://zh.wikipedia.org/zh-tw</a:t>
            </a:r>
            <a:r>
              <a:rPr lang="zh-CN" altLang="en-US" sz="2800" dirty="0" smtClean="0"/>
              <a:t>正则表达式</a:t>
            </a:r>
            <a:endParaRPr lang="zh-TW" altLang="en-US" sz="2800" dirty="0" smtClean="0"/>
          </a:p>
          <a:p>
            <a:pPr>
              <a:lnSpc>
                <a:spcPct val="80000"/>
              </a:lnSpc>
            </a:pPr>
            <a:endParaRPr lang="en-US" altLang="en-US" sz="2800" dirty="0"/>
          </a:p>
        </p:txBody>
      </p:sp>
    </p:spTree>
    <p:extLst>
      <p:ext uri="{BB962C8B-B14F-4D97-AF65-F5344CB8AC3E}">
        <p14:creationId xmlns:p14="http://schemas.microsoft.com/office/powerpoint/2010/main" val="1052668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r>
              <a:rPr lang="zh-CN" altLang="en-US" dirty="0" smtClean="0"/>
              <a:t>正則表達式</a:t>
            </a:r>
            <a:endParaRPr lang="en-US" altLang="en-US" dirty="0"/>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9916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0"/>
            <a:ext cx="78470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90800"/>
            <a:ext cx="556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Slide Number Placeholder 1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21AFD028-6B32-4472-B076-2653BB32CB03}" type="slidenum">
              <a:rPr lang="en-US" altLang="en-US" sz="1400" b="0"/>
              <a:pPr algn="r"/>
              <a:t>13</a:t>
            </a:fld>
            <a:endParaRPr lang="en-US" altLang="en-US" sz="1400" b="0"/>
          </a:p>
        </p:txBody>
      </p:sp>
    </p:spTree>
    <p:extLst>
      <p:ext uri="{BB962C8B-B14F-4D97-AF65-F5344CB8AC3E}">
        <p14:creationId xmlns:p14="http://schemas.microsoft.com/office/powerpoint/2010/main" val="1046030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411413" y="1412875"/>
            <a:ext cx="4392612" cy="57943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3200"/>
              <a:t>至元十八年</a:t>
            </a:r>
            <a:r>
              <a:rPr lang="en-US" altLang="en-US" sz="3200">
                <a:solidFill>
                  <a:srgbClr val="FF00FF"/>
                </a:solidFill>
              </a:rPr>
              <a:t>為</a:t>
            </a:r>
            <a:r>
              <a:rPr lang="en-US" altLang="en-US" sz="3200"/>
              <a:t>東陽縣丞</a:t>
            </a:r>
            <a:r>
              <a:rPr lang="en-US" altLang="en-US" sz="3200" b="0"/>
              <a:t> </a:t>
            </a:r>
          </a:p>
        </p:txBody>
      </p:sp>
      <p:graphicFrame>
        <p:nvGraphicFramePr>
          <p:cNvPr id="108547" name="Group 3"/>
          <p:cNvGraphicFramePr>
            <a:graphicFrameLocks noGrp="1"/>
          </p:cNvGraphicFramePr>
          <p:nvPr/>
        </p:nvGraphicFramePr>
        <p:xfrm>
          <a:off x="0" y="2205038"/>
          <a:ext cx="9036050" cy="2843213"/>
        </p:xfrm>
        <a:graphic>
          <a:graphicData uri="http://schemas.openxmlformats.org/drawingml/2006/table">
            <a:tbl>
              <a:tblPr/>
              <a:tblGrid>
                <a:gridCol w="827088"/>
                <a:gridCol w="1008062"/>
                <a:gridCol w="865188"/>
                <a:gridCol w="1008062"/>
                <a:gridCol w="935038"/>
                <a:gridCol w="1223962"/>
                <a:gridCol w="1873250"/>
                <a:gridCol w="1295400"/>
              </a:tblGrid>
              <a:tr h="11525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年號</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年號代碼</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年</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year</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地名</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地名</a:t>
                      </a: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代碼</a:t>
                      </a:r>
                      <a:endPar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官名</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官名</a:t>
                      </a: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代碼</a:t>
                      </a:r>
                      <a:endParaRPr kumimoji="0" lang="en-US"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r>
              <a:tr h="16906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至元</a:t>
                      </a:r>
                      <a:endParaRPr kumimoji="0" lang="en-US" altLang="en-US" sz="4400" b="0" i="0" u="none" strike="noStrike" cap="none" normalizeH="0" baseline="0" smtClean="0">
                        <a:ln>
                          <a:noFill/>
                        </a:ln>
                        <a:solidFill>
                          <a:schemeClr val="tx1"/>
                        </a:solidFill>
                        <a:effectLst/>
                        <a:latin typeface="Arial" pitchFamily="34" charset="0"/>
                        <a:ea typeface="ヒラギノ明朝 ProN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623</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18</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1281</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東陽</a:t>
                      </a:r>
                      <a:endParaRPr kumimoji="0" lang="en-US" altLang="en-US" sz="4400" b="0" i="0" u="none" strike="noStrike" cap="none" normalizeH="0" baseline="0" smtClean="0">
                        <a:ln>
                          <a:noFill/>
                        </a:ln>
                        <a:solidFill>
                          <a:schemeClr val="tx1"/>
                        </a:solidFill>
                        <a:effectLst/>
                        <a:latin typeface="Arial" pitchFamily="34" charset="0"/>
                        <a:ea typeface="ヒラギノ明朝 ProN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18340</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縣丞</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841</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108576" name="Rectangle 32"/>
          <p:cNvSpPr>
            <a:spLocks noChangeArrowheads="1"/>
          </p:cNvSpPr>
          <p:nvPr/>
        </p:nvSpPr>
        <p:spPr bwMode="auto">
          <a:xfrm>
            <a:off x="0" y="3960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b="0"/>
          </a:p>
        </p:txBody>
      </p:sp>
      <p:sp>
        <p:nvSpPr>
          <p:cNvPr id="108577" name="Text Box 33"/>
          <p:cNvSpPr txBox="1">
            <a:spLocks noChangeArrowheads="1"/>
          </p:cNvSpPr>
          <p:nvPr/>
        </p:nvSpPr>
        <p:spPr bwMode="auto">
          <a:xfrm>
            <a:off x="1835150" y="188913"/>
            <a:ext cx="56165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dirty="0" smtClean="0">
                <a:ea typeface="宋体" pitchFamily="2" charset="-122"/>
              </a:rPr>
              <a:t>正則表達式和專名辨識</a:t>
            </a:r>
            <a:r>
              <a:rPr lang="en-US" altLang="zh-CN" sz="2800" dirty="0" smtClean="0">
                <a:ea typeface="宋体" pitchFamily="2" charset="-122"/>
              </a:rPr>
              <a:t>(Named </a:t>
            </a:r>
            <a:r>
              <a:rPr lang="en-US" altLang="zh-CN" sz="2800" dirty="0">
                <a:ea typeface="宋体" pitchFamily="2" charset="-122"/>
              </a:rPr>
              <a:t>Entity </a:t>
            </a:r>
            <a:r>
              <a:rPr lang="en-US" altLang="zh-CN" sz="2800" dirty="0" smtClean="0">
                <a:ea typeface="宋体" pitchFamily="2" charset="-122"/>
              </a:rPr>
              <a:t>Recognition-NER)</a:t>
            </a:r>
            <a:endParaRPr lang="en-US" altLang="zh-CN" sz="2800" dirty="0">
              <a:ea typeface="宋体" pitchFamily="2" charset="-122"/>
            </a:endParaRPr>
          </a:p>
        </p:txBody>
      </p:sp>
    </p:spTree>
    <p:extLst>
      <p:ext uri="{BB962C8B-B14F-4D97-AF65-F5344CB8AC3E}">
        <p14:creationId xmlns:p14="http://schemas.microsoft.com/office/powerpoint/2010/main" val="1431843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76200" y="2819400"/>
            <a:ext cx="99060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zh-CN" altLang="en-US" sz="3600" dirty="0" smtClean="0">
                <a:ea typeface="宋体" charset="-122"/>
              </a:rPr>
              <a:t>概念飛躍</a:t>
            </a:r>
            <a:r>
              <a:rPr lang="en-US" altLang="zh-CN" sz="3600" dirty="0" smtClean="0">
                <a:ea typeface="宋体" charset="-122"/>
              </a:rPr>
              <a:t>:</a:t>
            </a:r>
            <a:endParaRPr lang="en-US" altLang="zh-CN" sz="3600" dirty="0">
              <a:ea typeface="宋体" charset="-122"/>
            </a:endParaRPr>
          </a:p>
          <a:p>
            <a:pPr lvl="2" eaLnBrk="1" hangingPunct="1"/>
            <a:r>
              <a:rPr lang="en-US" altLang="zh-CN" sz="3600" b="1" dirty="0">
                <a:ea typeface="宋体" charset="-122"/>
              </a:rPr>
              <a:t>	</a:t>
            </a:r>
            <a:r>
              <a:rPr lang="zh-CN" altLang="en-US" sz="3600" dirty="0">
                <a:solidFill>
                  <a:schemeClr val="bg1">
                    <a:lumMod val="75000"/>
                  </a:schemeClr>
                </a:solidFill>
                <a:ea typeface="宋体" charset="-122"/>
              </a:rPr>
              <a:t>文本挖掘</a:t>
            </a:r>
            <a:r>
              <a:rPr lang="en-US" altLang="zh-CN" sz="3600" dirty="0">
                <a:solidFill>
                  <a:schemeClr val="bg1">
                    <a:lumMod val="75000"/>
                  </a:schemeClr>
                </a:solidFill>
                <a:ea typeface="宋体" charset="-122"/>
              </a:rPr>
              <a:t>/</a:t>
            </a:r>
            <a:r>
              <a:rPr lang="zh-CN" altLang="en-US" sz="3600" dirty="0">
                <a:solidFill>
                  <a:schemeClr val="bg1">
                    <a:lumMod val="75000"/>
                  </a:schemeClr>
                </a:solidFill>
                <a:ea typeface="宋体" charset="-122"/>
              </a:rPr>
              <a:t>文本建模</a:t>
            </a:r>
            <a:r>
              <a:rPr lang="en-US" altLang="zh-CN" sz="3600" dirty="0">
                <a:solidFill>
                  <a:schemeClr val="bg1">
                    <a:lumMod val="75000"/>
                  </a:schemeClr>
                </a:solidFill>
                <a:ea typeface="宋体" charset="-122"/>
              </a:rPr>
              <a:t> </a:t>
            </a:r>
            <a:r>
              <a:rPr lang="en-US" altLang="zh-CN" sz="2400" dirty="0">
                <a:solidFill>
                  <a:schemeClr val="bg1">
                    <a:lumMod val="75000"/>
                  </a:schemeClr>
                </a:solidFill>
                <a:ea typeface="宋体" charset="-122"/>
              </a:rPr>
              <a:t>Text-mining/text-mod</a:t>
            </a:r>
            <a:r>
              <a:rPr lang="en-US" altLang="zh-CN" sz="3600" dirty="0">
                <a:solidFill>
                  <a:schemeClr val="bg1">
                    <a:lumMod val="75000"/>
                  </a:schemeClr>
                </a:solidFill>
                <a:ea typeface="宋体" charset="-122"/>
              </a:rPr>
              <a:t>eling</a:t>
            </a:r>
          </a:p>
          <a:p>
            <a:pPr lvl="2" eaLnBrk="1" hangingPunct="1"/>
            <a:r>
              <a:rPr lang="en-US" altLang="zh-CN" sz="3600" dirty="0" smtClean="0">
                <a:solidFill>
                  <a:schemeClr val="bg1">
                    <a:lumMod val="75000"/>
                  </a:schemeClr>
                </a:solidFill>
                <a:ea typeface="宋体" charset="-122"/>
              </a:rPr>
              <a:t>	</a:t>
            </a:r>
            <a:r>
              <a:rPr lang="zh-CN" altLang="en-US" sz="3600" b="1" dirty="0" smtClean="0">
                <a:ea typeface="宋体" charset="-122"/>
              </a:rPr>
              <a:t>基</a:t>
            </a:r>
            <a:r>
              <a:rPr lang="zh-CN" altLang="en-US" sz="3600" b="1" dirty="0">
                <a:ea typeface="宋体" charset="-122"/>
              </a:rPr>
              <a:t>於關係型資料的建</a:t>
            </a:r>
            <a:r>
              <a:rPr lang="zh-CN" altLang="en-US" sz="3600" b="1" dirty="0" smtClean="0">
                <a:ea typeface="宋体" charset="-122"/>
              </a:rPr>
              <a:t>模</a:t>
            </a:r>
            <a:r>
              <a:rPr lang="en-US" altLang="zh-CN" sz="2400" b="1" dirty="0" smtClean="0">
                <a:ea typeface="宋体" charset="-122"/>
              </a:rPr>
              <a:t>Modeling </a:t>
            </a:r>
            <a:r>
              <a:rPr lang="en-US" altLang="zh-CN" sz="2400" b="1" dirty="0">
                <a:ea typeface="宋体" charset="-122"/>
              </a:rPr>
              <a:t>lives with relational databases</a:t>
            </a:r>
          </a:p>
          <a:p>
            <a:pPr lvl="2" eaLnBrk="1" hangingPunct="1"/>
            <a:r>
              <a:rPr lang="en-US" altLang="zh-CN" sz="3600" dirty="0">
                <a:solidFill>
                  <a:schemeClr val="bg1">
                    <a:lumMod val="75000"/>
                  </a:schemeClr>
                </a:solidFill>
                <a:ea typeface="宋体" charset="-122"/>
              </a:rPr>
              <a:t>	</a:t>
            </a:r>
            <a:r>
              <a:rPr lang="zh-CN" altLang="en-US" sz="3600" dirty="0" smtClean="0">
                <a:solidFill>
                  <a:schemeClr val="bg1">
                    <a:lumMod val="75000"/>
                  </a:schemeClr>
                </a:solidFill>
                <a:ea typeface="宋体" charset="-122"/>
              </a:rPr>
              <a:t>群體傳記學 </a:t>
            </a:r>
            <a:r>
              <a:rPr lang="en-US" altLang="zh-CN" sz="2400" dirty="0">
                <a:solidFill>
                  <a:schemeClr val="bg1">
                    <a:lumMod val="75000"/>
                  </a:schemeClr>
                </a:solidFill>
                <a:ea typeface="宋体" charset="-122"/>
              </a:rPr>
              <a:t>Prosopography</a:t>
            </a:r>
          </a:p>
          <a:p>
            <a:pPr lvl="2" eaLnBrk="1" hangingPunct="1"/>
            <a:r>
              <a:rPr lang="en-US" altLang="zh-CN" sz="3600" dirty="0">
                <a:solidFill>
                  <a:schemeClr val="bg1">
                    <a:lumMod val="75000"/>
                  </a:schemeClr>
                </a:solidFill>
                <a:ea typeface="宋体" charset="-122"/>
              </a:rPr>
              <a:t>	</a:t>
            </a:r>
            <a:r>
              <a:rPr lang="zh-CN" altLang="en-US" sz="3600" dirty="0" smtClean="0">
                <a:solidFill>
                  <a:schemeClr val="bg1">
                    <a:lumMod val="75000"/>
                  </a:schemeClr>
                </a:solidFill>
                <a:ea typeface="宋体" charset="-122"/>
              </a:rPr>
              <a:t>空間分析 </a:t>
            </a:r>
            <a:r>
              <a:rPr lang="en-US" altLang="zh-CN" sz="2400" dirty="0">
                <a:solidFill>
                  <a:schemeClr val="bg1">
                    <a:lumMod val="75000"/>
                  </a:schemeClr>
                </a:solidFill>
                <a:ea typeface="宋体" charset="-122"/>
              </a:rPr>
              <a:t>Spatial analysis</a:t>
            </a:r>
          </a:p>
          <a:p>
            <a:pPr lvl="2" eaLnBrk="1" hangingPunct="1"/>
            <a:r>
              <a:rPr lang="en-US" altLang="zh-CN" sz="3600" dirty="0">
                <a:solidFill>
                  <a:schemeClr val="bg1">
                    <a:lumMod val="75000"/>
                  </a:schemeClr>
                </a:solidFill>
                <a:ea typeface="宋体" charset="-122"/>
              </a:rPr>
              <a:t>	</a:t>
            </a:r>
            <a:r>
              <a:rPr lang="zh-CN" altLang="en-US" sz="3600" dirty="0" smtClean="0">
                <a:solidFill>
                  <a:schemeClr val="bg1">
                    <a:lumMod val="75000"/>
                  </a:schemeClr>
                </a:solidFill>
                <a:ea typeface="宋体" charset="-122"/>
              </a:rPr>
              <a:t>社會網絡分析 </a:t>
            </a:r>
            <a:r>
              <a:rPr lang="en-US" altLang="zh-CN" sz="2400" dirty="0">
                <a:solidFill>
                  <a:schemeClr val="bg1">
                    <a:lumMod val="75000"/>
                  </a:schemeClr>
                </a:solidFill>
                <a:ea typeface="宋体" charset="-122"/>
              </a:rPr>
              <a:t>Social network Analysis</a:t>
            </a:r>
            <a:endParaRPr lang="en-US" altLang="zh-CN" dirty="0">
              <a:solidFill>
                <a:schemeClr val="bg1">
                  <a:lumMod val="75000"/>
                </a:schemeClr>
              </a:solidFill>
              <a:ea typeface="宋体" charset="-122"/>
            </a:endParaRPr>
          </a:p>
          <a:p>
            <a:pPr lvl="2" eaLnBrk="1" hangingPunct="1"/>
            <a:r>
              <a:rPr lang="en-US" altLang="zh-CN" sz="2800" dirty="0">
                <a:ea typeface="宋体" charset="-122"/>
              </a:rPr>
              <a:t>		</a:t>
            </a:r>
          </a:p>
        </p:txBody>
      </p:sp>
    </p:spTree>
    <p:extLst>
      <p:ext uri="{BB962C8B-B14F-4D97-AF65-F5344CB8AC3E}">
        <p14:creationId xmlns:p14="http://schemas.microsoft.com/office/powerpoint/2010/main" val="3640772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85800"/>
            <a:ext cx="8305800" cy="5791200"/>
          </a:xfrm>
        </p:spPr>
        <p:txBody>
          <a:bodyPr>
            <a:normAutofit fontScale="25000" lnSpcReduction="20000"/>
          </a:bodyPr>
          <a:lstStyle/>
          <a:p>
            <a:pPr lvl="0"/>
            <a:r>
              <a:rPr lang="en-US" sz="12800" dirty="0"/>
              <a:t> </a:t>
            </a:r>
            <a:r>
              <a:rPr lang="zh-CN" altLang="en-US" sz="12800" dirty="0" smtClean="0"/>
              <a:t>基本資訊</a:t>
            </a:r>
            <a:r>
              <a:rPr lang="en-US" sz="12800" dirty="0" smtClean="0"/>
              <a:t>: </a:t>
            </a:r>
            <a:r>
              <a:rPr lang="zh-CN" altLang="en-US" sz="12800" dirty="0" smtClean="0"/>
              <a:t>姓名</a:t>
            </a:r>
            <a:r>
              <a:rPr lang="en-US" sz="12800" dirty="0" smtClean="0"/>
              <a:t>, </a:t>
            </a:r>
            <a:r>
              <a:rPr lang="zh-CN" altLang="en-US" sz="12800" dirty="0" smtClean="0"/>
              <a:t>性別</a:t>
            </a:r>
            <a:r>
              <a:rPr lang="en-US" sz="12800" dirty="0" smtClean="0"/>
              <a:t>, </a:t>
            </a:r>
            <a:r>
              <a:rPr lang="zh-CN" altLang="en-US" sz="12800" dirty="0" smtClean="0"/>
              <a:t>日期</a:t>
            </a:r>
            <a:r>
              <a:rPr lang="en-US" sz="12800" dirty="0" smtClean="0"/>
              <a:t>(</a:t>
            </a:r>
            <a:r>
              <a:rPr lang="zh-CN" altLang="en-US" sz="12800" dirty="0" smtClean="0"/>
              <a:t>與時間的關係</a:t>
            </a:r>
            <a:r>
              <a:rPr lang="en-US" sz="12800" dirty="0" smtClean="0"/>
              <a:t>)</a:t>
            </a:r>
            <a:endParaRPr lang="en-US" sz="12800" dirty="0"/>
          </a:p>
          <a:p>
            <a:pPr lvl="0"/>
            <a:r>
              <a:rPr lang="en-US" sz="12800" dirty="0"/>
              <a:t> </a:t>
            </a:r>
            <a:r>
              <a:rPr lang="zh-CN" altLang="en-US" sz="12800" dirty="0" smtClean="0"/>
              <a:t>地址</a:t>
            </a:r>
            <a:r>
              <a:rPr lang="en-US" sz="12800" dirty="0" smtClean="0"/>
              <a:t>(</a:t>
            </a:r>
            <a:r>
              <a:rPr lang="zh-CN" altLang="en-US" sz="12800" dirty="0" smtClean="0"/>
              <a:t>與空間的關係</a:t>
            </a:r>
            <a:r>
              <a:rPr lang="en-US" sz="12800" dirty="0" smtClean="0"/>
              <a:t>)</a:t>
            </a:r>
            <a:endParaRPr lang="en-US" sz="12800" dirty="0"/>
          </a:p>
          <a:p>
            <a:pPr lvl="0"/>
            <a:r>
              <a:rPr lang="en-US" sz="12800" dirty="0"/>
              <a:t> </a:t>
            </a:r>
            <a:r>
              <a:rPr lang="zh-CN" altLang="en-US" sz="12800" dirty="0" smtClean="0"/>
              <a:t>別名</a:t>
            </a:r>
            <a:r>
              <a:rPr lang="en-US" sz="12800" dirty="0" smtClean="0"/>
              <a:t>(</a:t>
            </a:r>
            <a:r>
              <a:rPr lang="zh-CN" altLang="en-US" sz="12800" dirty="0" smtClean="0"/>
              <a:t>與不同種類稱呼的關係</a:t>
            </a:r>
            <a:r>
              <a:rPr lang="en-US" sz="12800" dirty="0" smtClean="0"/>
              <a:t>)</a:t>
            </a:r>
            <a:endParaRPr lang="en-US" sz="12800" dirty="0"/>
          </a:p>
          <a:p>
            <a:pPr lvl="0"/>
            <a:r>
              <a:rPr lang="zh-CN" altLang="en-US" sz="12800" dirty="0" smtClean="0"/>
              <a:t>著作</a:t>
            </a:r>
            <a:r>
              <a:rPr lang="en-US" sz="12800" dirty="0" smtClean="0"/>
              <a:t>(</a:t>
            </a:r>
            <a:r>
              <a:rPr lang="zh-CN" altLang="en-US" sz="12800" dirty="0" smtClean="0"/>
              <a:t>學術關係</a:t>
            </a:r>
            <a:r>
              <a:rPr lang="en-US" sz="12800" dirty="0" smtClean="0"/>
              <a:t>)</a:t>
            </a:r>
            <a:endParaRPr lang="en-US" sz="12800" dirty="0"/>
          </a:p>
          <a:p>
            <a:pPr lvl="0"/>
            <a:r>
              <a:rPr lang="en-US" sz="12800" dirty="0"/>
              <a:t> </a:t>
            </a:r>
            <a:r>
              <a:rPr lang="zh-CN" altLang="en-US" sz="12800" dirty="0" smtClean="0"/>
              <a:t>任職</a:t>
            </a:r>
            <a:r>
              <a:rPr lang="en-US" sz="12800" dirty="0" smtClean="0"/>
              <a:t>(</a:t>
            </a:r>
            <a:r>
              <a:rPr lang="zh-CN" altLang="en-US" sz="12800" dirty="0" smtClean="0"/>
              <a:t>與政府的關係</a:t>
            </a:r>
            <a:r>
              <a:rPr lang="en-US" sz="12800" dirty="0" smtClean="0"/>
              <a:t>)</a:t>
            </a:r>
            <a:endParaRPr lang="en-US" sz="12800" dirty="0"/>
          </a:p>
          <a:p>
            <a:pPr lvl="0"/>
            <a:r>
              <a:rPr lang="en-US" sz="12800" dirty="0"/>
              <a:t> </a:t>
            </a:r>
            <a:r>
              <a:rPr lang="zh-CN" altLang="en-US" sz="12800" dirty="0" smtClean="0"/>
              <a:t>入仕方式</a:t>
            </a:r>
            <a:endParaRPr lang="en-US" sz="12800" dirty="0"/>
          </a:p>
          <a:p>
            <a:pPr lvl="0"/>
            <a:r>
              <a:rPr lang="en-US" sz="12800" dirty="0"/>
              <a:t> </a:t>
            </a:r>
            <a:r>
              <a:rPr lang="zh-CN" altLang="en-US" sz="12800" dirty="0" smtClean="0"/>
              <a:t>親屬</a:t>
            </a:r>
            <a:r>
              <a:rPr lang="en-US" sz="12800" dirty="0" smtClean="0"/>
              <a:t>(</a:t>
            </a:r>
            <a:r>
              <a:rPr lang="zh-CN" altLang="en-US" sz="12800" dirty="0" smtClean="0"/>
              <a:t>與別人的親屬關係</a:t>
            </a:r>
            <a:r>
              <a:rPr lang="en-US" sz="12800" dirty="0" smtClean="0"/>
              <a:t>)</a:t>
            </a:r>
            <a:endParaRPr lang="en-US" sz="12800" dirty="0"/>
          </a:p>
          <a:p>
            <a:pPr lvl="0"/>
            <a:r>
              <a:rPr lang="en-US" sz="12800" dirty="0"/>
              <a:t> </a:t>
            </a:r>
            <a:r>
              <a:rPr lang="zh-CN" altLang="en-US" sz="12800" dirty="0" smtClean="0"/>
              <a:t>社會關係</a:t>
            </a:r>
            <a:r>
              <a:rPr lang="en-US" sz="12800" dirty="0" smtClean="0"/>
              <a:t>(</a:t>
            </a:r>
            <a:r>
              <a:rPr lang="zh-CN" altLang="en-US" sz="12800" dirty="0" smtClean="0"/>
              <a:t>與別人的非親屬關係</a:t>
            </a:r>
            <a:r>
              <a:rPr lang="en-US" sz="12800" dirty="0" smtClean="0"/>
              <a:t>)</a:t>
            </a:r>
            <a:endParaRPr lang="en-US" sz="12800" dirty="0"/>
          </a:p>
          <a:p>
            <a:pPr lvl="0"/>
            <a:r>
              <a:rPr lang="en-US" sz="12800" dirty="0"/>
              <a:t> </a:t>
            </a:r>
            <a:r>
              <a:rPr lang="zh-CN" altLang="en-US" sz="12800" dirty="0" smtClean="0"/>
              <a:t>社會區分</a:t>
            </a:r>
            <a:r>
              <a:rPr lang="en-US" sz="12800" dirty="0" smtClean="0"/>
              <a:t>(</a:t>
            </a:r>
            <a:r>
              <a:rPr lang="zh-CN" altLang="en-US" sz="12800" dirty="0" smtClean="0"/>
              <a:t>與社會區分模式的關係</a:t>
            </a:r>
            <a:r>
              <a:rPr lang="en-US" sz="12800" dirty="0" smtClean="0"/>
              <a:t>)</a:t>
            </a:r>
            <a:endParaRPr lang="en-US" sz="12800" dirty="0"/>
          </a:p>
          <a:p>
            <a:pPr lvl="0"/>
            <a:r>
              <a:rPr lang="en-US" sz="12800" dirty="0"/>
              <a:t> </a:t>
            </a:r>
            <a:r>
              <a:rPr lang="zh-CN" altLang="en-US" sz="12800" dirty="0" smtClean="0"/>
              <a:t>財產</a:t>
            </a:r>
            <a:r>
              <a:rPr lang="en-US" sz="12800" dirty="0" smtClean="0"/>
              <a:t>(</a:t>
            </a:r>
            <a:r>
              <a:rPr lang="zh-CN" altLang="en-US" sz="12800" dirty="0" smtClean="0"/>
              <a:t>贈與和接受財產的關係</a:t>
            </a:r>
            <a:r>
              <a:rPr lang="en-US" sz="12800" dirty="0" smtClean="0"/>
              <a:t>)</a:t>
            </a:r>
            <a:endParaRPr lang="en-US" sz="12800" dirty="0"/>
          </a:p>
          <a:p>
            <a:pPr lvl="0"/>
            <a:r>
              <a:rPr lang="en-US" sz="12800" dirty="0"/>
              <a:t> </a:t>
            </a:r>
            <a:r>
              <a:rPr lang="zh-CN" altLang="en-US" sz="12800" dirty="0"/>
              <a:t>事件</a:t>
            </a:r>
            <a:r>
              <a:rPr lang="en-US" sz="12800" dirty="0" smtClean="0"/>
              <a:t>(</a:t>
            </a:r>
            <a:r>
              <a:rPr lang="zh-CN" altLang="en-US" sz="12800" dirty="0" smtClean="0"/>
              <a:t>參加的事件</a:t>
            </a:r>
            <a:r>
              <a:rPr lang="en-US" sz="12800" dirty="0" smtClean="0"/>
              <a:t>)</a:t>
            </a:r>
            <a:endParaRPr lang="en-US" sz="12800" dirty="0"/>
          </a:p>
          <a:p>
            <a:pPr marL="0" indent="0">
              <a:buNone/>
            </a:pPr>
            <a:endParaRPr lang="en-US" dirty="0"/>
          </a:p>
        </p:txBody>
      </p:sp>
    </p:spTree>
    <p:extLst>
      <p:ext uri="{BB962C8B-B14F-4D97-AF65-F5344CB8AC3E}">
        <p14:creationId xmlns:p14="http://schemas.microsoft.com/office/powerpoint/2010/main" val="949611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Group 2"/>
          <p:cNvGraphicFramePr>
            <a:graphicFrameLocks noGrp="1"/>
          </p:cNvGraphicFramePr>
          <p:nvPr>
            <p:ph idx="4294967295"/>
          </p:nvPr>
        </p:nvGraphicFramePr>
        <p:xfrm>
          <a:off x="357188" y="2193925"/>
          <a:ext cx="8531225" cy="4365626"/>
        </p:xfrm>
        <a:graphic>
          <a:graphicData uri="http://schemas.openxmlformats.org/drawingml/2006/table">
            <a:tbl>
              <a:tblPr/>
              <a:tblGrid>
                <a:gridCol w="1700212"/>
                <a:gridCol w="935038"/>
                <a:gridCol w="2035175"/>
                <a:gridCol w="3860800"/>
              </a:tblGrid>
              <a:tr h="7286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Name</a:t>
                      </a:r>
                      <a:br>
                        <a:rPr kumimoji="0" lang="en-US" altLang="zh-CN" sz="2000" b="0" i="0" u="none" strike="noStrike" cap="none" normalizeH="0" baseline="0" dirty="0" smtClean="0">
                          <a:ln>
                            <a:noFill/>
                          </a:ln>
                          <a:solidFill>
                            <a:schemeClr val="tx1"/>
                          </a:solidFill>
                          <a:effectLst/>
                          <a:latin typeface="Arial" pitchFamily="34" charset="0"/>
                          <a:ea typeface="宋体" pitchFamily="2" charset="-122"/>
                        </a:rPr>
                      </a:br>
                      <a:r>
                        <a:rPr kumimoji="0" lang="zh-CN" altLang="en-US" sz="2000" b="0" i="0" u="none" strike="noStrike" cap="none" normalizeH="0" baseline="0" dirty="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Dates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Offices</a:t>
                      </a:r>
                      <a:br>
                        <a:rPr kumimoji="0" lang="en-US" altLang="zh-CN" sz="2000" b="0" i="0" u="none" strike="noStrike" cap="none" normalizeH="0" baseline="0" smtClean="0">
                          <a:ln>
                            <a:noFill/>
                          </a:ln>
                          <a:solidFill>
                            <a:schemeClr val="tx1"/>
                          </a:solidFill>
                          <a:effectLst/>
                          <a:latin typeface="Arial" pitchFamily="34" charset="0"/>
                          <a:ea typeface="宋体" pitchFamily="2" charset="-122"/>
                        </a:rPr>
                      </a:br>
                      <a:r>
                        <a:rPr kumimoji="0" lang="zh-CN" altLang="en-US" sz="2000" b="0" i="0" u="none" strike="noStrike" cap="none" normalizeH="0" baseline="0" smtClean="0">
                          <a:ln>
                            <a:noFill/>
                          </a:ln>
                          <a:solidFill>
                            <a:schemeClr val="tx1"/>
                          </a:solidFill>
                          <a:effectLst/>
                          <a:latin typeface="Arial" pitchFamily="34" charset="0"/>
                          <a:ea typeface="宋体" pitchFamily="2" charset="-122"/>
                        </a:rPr>
                        <a:t>任官</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Associations</a:t>
                      </a:r>
                      <a:br>
                        <a:rPr kumimoji="0" lang="en-US" altLang="zh-CN" sz="2000" b="0" i="0" u="none" strike="noStrike" cap="none" normalizeH="0" baseline="0" smtClean="0">
                          <a:ln>
                            <a:noFill/>
                          </a:ln>
                          <a:solidFill>
                            <a:schemeClr val="tx1"/>
                          </a:solidFill>
                          <a:effectLst/>
                          <a:latin typeface="Arial" pitchFamily="34" charset="0"/>
                          <a:ea typeface="宋体" pitchFamily="2" charset="-122"/>
                        </a:rPr>
                      </a:br>
                      <a:r>
                        <a:rPr kumimoji="0" lang="zh-CN" altLang="en-US" sz="2000" b="0"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69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dirty="0" err="1" smtClean="0">
                          <a:ln>
                            <a:noFill/>
                          </a:ln>
                          <a:solidFill>
                            <a:schemeClr val="tx1"/>
                          </a:solidFill>
                          <a:effectLst/>
                          <a:latin typeface="Arial" pitchFamily="34" charset="0"/>
                          <a:ea typeface="宋体" pitchFamily="2" charset="-122"/>
                        </a:rPr>
                        <a:t>Sima</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 </a:t>
                      </a:r>
                      <a:r>
                        <a:rPr kumimoji="0" lang="en-US" altLang="zh-CN" sz="2000" b="0" i="0" u="none" strike="noStrike" cap="none" normalizeH="0" baseline="0" dirty="0" err="1" smtClean="0">
                          <a:ln>
                            <a:noFill/>
                          </a:ln>
                          <a:solidFill>
                            <a:schemeClr val="tx1"/>
                          </a:solidFill>
                          <a:effectLst/>
                          <a:latin typeface="Arial" pitchFamily="34" charset="0"/>
                          <a:ea typeface="宋体" pitchFamily="2" charset="-122"/>
                        </a:rPr>
                        <a:t>Guang</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 </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rPr>
                        <a:t>司馬光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(1) 1059 </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rPr>
                        <a:t>度支勾院 </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Budget Auditor; (2) 1085 </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rPr>
                        <a:t>門下侍郎 </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Executive of the Chancellery; (3) 1086 </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rPr>
                        <a:t>左僕射兼門下侍郎 </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Left Executive, </a:t>
                      </a:r>
                      <a:r>
                        <a:rPr kumimoji="0" lang="en-US" altLang="zh-CN" sz="2000" b="0" i="0" u="none" strike="noStrike" cap="none" normalizeH="0" baseline="0" dirty="0" err="1" smtClean="0">
                          <a:ln>
                            <a:noFill/>
                          </a:ln>
                          <a:solidFill>
                            <a:schemeClr val="tx1"/>
                          </a:solidFill>
                          <a:effectLst/>
                          <a:latin typeface="Arial" pitchFamily="34" charset="0"/>
                          <a:ea typeface="宋体" pitchFamily="2" charset="-122"/>
                        </a:rPr>
                        <a:t>Dept</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 of Ministries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 Yuanyou coalition member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 (2) An Dun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安惇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Desires opposed by; (3) Chao Buzhi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晁補之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by; (4) Chen Jian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陳薦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for; (5) Chen Min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陳敏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Honored by; (6) Cheng Yi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程頤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Recommended; (7) Ding Du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丁度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for; (8) Fan Chunli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范純禮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Patron of;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859" name="Text Box 64"/>
          <p:cNvSpPr txBox="1">
            <a:spLocks noChangeArrowheads="1"/>
          </p:cNvSpPr>
          <p:nvPr/>
        </p:nvSpPr>
        <p:spPr bwMode="auto">
          <a:xfrm>
            <a:off x="485775" y="1176338"/>
            <a:ext cx="543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b="0">
                <a:ea typeface="TSC UMing S TT" pitchFamily="49" charset="-120"/>
              </a:rPr>
              <a:t>A Subset of the Data on Sima Guang:</a:t>
            </a:r>
          </a:p>
          <a:p>
            <a:r>
              <a:rPr lang="zh-CN" altLang="en-US" sz="2400" b="0">
                <a:ea typeface="TSC UMing S TT" pitchFamily="49" charset="-120"/>
              </a:rPr>
              <a:t>有關司馬光的部分數據：</a:t>
            </a:r>
          </a:p>
        </p:txBody>
      </p:sp>
      <p:pic>
        <p:nvPicPr>
          <p:cNvPr id="163860" name="Picture 65"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266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Group 2"/>
          <p:cNvGraphicFramePr>
            <a:graphicFrameLocks noGrp="1"/>
          </p:cNvGraphicFramePr>
          <p:nvPr>
            <p:ph sz="quarter" idx="4294967295"/>
          </p:nvPr>
        </p:nvGraphicFramePr>
        <p:xfrm>
          <a:off x="415925" y="1831975"/>
          <a:ext cx="3798888" cy="701040"/>
        </p:xfrm>
        <a:graphic>
          <a:graphicData uri="http://schemas.openxmlformats.org/drawingml/2006/table">
            <a:tbl>
              <a:tblPr/>
              <a:tblGrid>
                <a:gridCol w="2379663"/>
                <a:gridCol w="1419225"/>
              </a:tblGrid>
              <a:tr h="242888">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Arial" pitchFamily="34" charset="0"/>
                          <a:ea typeface="宋体" pitchFamily="2" charset="-122"/>
                        </a:rPr>
                        <a:t>Name </a:t>
                      </a:r>
                      <a:r>
                        <a:rPr kumimoji="0" lang="zh-CN" altLang="en-US" sz="1800" b="1" i="0" u="none" strike="noStrike" cap="none" normalizeH="0" baseline="0" dirty="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Dates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33375">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Arial" pitchFamily="34" charset="0"/>
                          <a:ea typeface="宋体" pitchFamily="2" charset="-122"/>
                        </a:rPr>
                        <a:t>Sima</a:t>
                      </a:r>
                      <a:r>
                        <a:rPr kumimoji="0" lang="en-US" altLang="zh-CN" sz="1600" b="0" i="0" u="none" strike="noStrike" cap="none" normalizeH="0" baseline="0" dirty="0" smtClean="0">
                          <a:ln>
                            <a:noFill/>
                          </a:ln>
                          <a:solidFill>
                            <a:schemeClr val="tx1"/>
                          </a:solidFill>
                          <a:effectLst/>
                          <a:latin typeface="Arial" pitchFamily="34" charset="0"/>
                          <a:ea typeface="宋体" pitchFamily="2" charset="-122"/>
                        </a:rPr>
                        <a:t> </a:t>
                      </a:r>
                      <a:r>
                        <a:rPr kumimoji="0" lang="en-US" altLang="zh-CN" sz="1600" b="0" i="0" u="none" strike="noStrike" cap="none" normalizeH="0" baseline="0" dirty="0" err="1" smtClean="0">
                          <a:ln>
                            <a:noFill/>
                          </a:ln>
                          <a:solidFill>
                            <a:schemeClr val="tx1"/>
                          </a:solidFill>
                          <a:effectLst/>
                          <a:latin typeface="Arial" pitchFamily="34" charset="0"/>
                          <a:ea typeface="宋体" pitchFamily="2" charset="-122"/>
                        </a:rPr>
                        <a:t>Guang</a:t>
                      </a:r>
                      <a:r>
                        <a:rPr kumimoji="0" lang="en-US" altLang="zh-CN" sz="1600" b="0" i="0" u="none" strike="noStrike" cap="none" normalizeH="0" baseline="0" dirty="0" smtClean="0">
                          <a:ln>
                            <a:noFill/>
                          </a:ln>
                          <a:solidFill>
                            <a:schemeClr val="tx1"/>
                          </a:solidFill>
                          <a:effectLst/>
                          <a:latin typeface="Arial" pitchFamily="34" charset="0"/>
                          <a:ea typeface="宋体" pitchFamily="2" charset="-122"/>
                        </a:rPr>
                        <a:t> </a:t>
                      </a:r>
                      <a:r>
                        <a:rPr kumimoji="0" lang="zh-CN" altLang="en-US" sz="1600" b="0" i="0" u="none" strike="noStrike" cap="none" normalizeH="0" baseline="0" dirty="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174093" name="Group 13"/>
          <p:cNvGraphicFramePr>
            <a:graphicFrameLocks noGrp="1"/>
          </p:cNvGraphicFramePr>
          <p:nvPr>
            <p:ph sz="quarter" idx="4294967295"/>
          </p:nvPr>
        </p:nvGraphicFramePr>
        <p:xfrm>
          <a:off x="377825" y="2671763"/>
          <a:ext cx="8534400" cy="1734185"/>
        </p:xfrm>
        <a:graphic>
          <a:graphicData uri="http://schemas.openxmlformats.org/drawingml/2006/table">
            <a:tbl>
              <a:tblPr/>
              <a:tblGrid>
                <a:gridCol w="2076450"/>
                <a:gridCol w="1695450"/>
                <a:gridCol w="4762500"/>
              </a:tblGrid>
              <a:tr h="2603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Posting Date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Office Title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222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度支勾院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95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54025">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左僕射兼門下侍郎 </a:t>
                      </a:r>
                      <a:r>
                        <a:rPr kumimoji="0" lang="en-US" altLang="zh-CN" sz="1400" b="0" i="0" u="none" strike="noStrike" cap="none" normalizeH="0" baseline="0" smtClean="0">
                          <a:ln>
                            <a:noFill/>
                          </a:ln>
                          <a:solidFill>
                            <a:schemeClr val="tx1"/>
                          </a:solidFill>
                          <a:effectLst/>
                          <a:latin typeface="Arial" pitchFamily="34" charset="0"/>
                          <a:ea typeface="宋体" pitchFamily="2" charset="-122"/>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74115" name="Group 35"/>
          <p:cNvGraphicFramePr>
            <a:graphicFrameLocks noGrp="1"/>
          </p:cNvGraphicFramePr>
          <p:nvPr>
            <p:ph sz="quarter" idx="4294967295"/>
          </p:nvPr>
        </p:nvGraphicFramePr>
        <p:xfrm>
          <a:off x="377825" y="4672013"/>
          <a:ext cx="8561388" cy="2042160"/>
        </p:xfrm>
        <a:graphic>
          <a:graphicData uri="http://schemas.openxmlformats.org/drawingml/2006/table">
            <a:tbl>
              <a:tblPr/>
              <a:tblGrid>
                <a:gridCol w="2370138"/>
                <a:gridCol w="3276600"/>
                <a:gridCol w="2914650"/>
              </a:tblGrid>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endParaRPr kumimoji="0" lang="en-US" altLang="zh-CN" sz="16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Association Type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Yuanyou member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An Dun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Chao Buzhi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0321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Fan Chunli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3688">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Ding Du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
        <p:nvSpPr>
          <p:cNvPr id="174145" name="Text Box 65"/>
          <p:cNvSpPr txBox="1">
            <a:spLocks noChangeArrowheads="1"/>
          </p:cNvSpPr>
          <p:nvPr/>
        </p:nvSpPr>
        <p:spPr bwMode="auto">
          <a:xfrm>
            <a:off x="271463" y="862013"/>
            <a:ext cx="3492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800" b="0" dirty="0">
                <a:ea typeface="TSC UMing S TT" pitchFamily="49" charset="-120"/>
              </a:rPr>
              <a:t>Relational Database:</a:t>
            </a:r>
          </a:p>
          <a:p>
            <a:r>
              <a:rPr lang="zh-CN" altLang="en-US" sz="2800" dirty="0">
                <a:ea typeface="TSC UMing S TT" pitchFamily="49" charset="-120"/>
              </a:rPr>
              <a:t>關係型數據庫</a:t>
            </a:r>
          </a:p>
        </p:txBody>
      </p:sp>
      <p:pic>
        <p:nvPicPr>
          <p:cNvPr id="174146"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7" name="Text Box 70"/>
          <p:cNvSpPr txBox="1">
            <a:spLocks noChangeArrowheads="1"/>
          </p:cNvSpPr>
          <p:nvPr/>
        </p:nvSpPr>
        <p:spPr bwMode="auto">
          <a:xfrm>
            <a:off x="4465638" y="1016000"/>
            <a:ext cx="3962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u="sng">
                <a:ea typeface="TSC UMing S TT" pitchFamily="49" charset="-120"/>
              </a:rPr>
              <a:t>Many Entities </a:t>
            </a:r>
            <a:r>
              <a:rPr lang="zh-CN" altLang="en-US" sz="2400" u="sng">
                <a:ea typeface="TSC UMing S TT" pitchFamily="49" charset="-120"/>
              </a:rPr>
              <a:t>多個實體</a:t>
            </a:r>
            <a:r>
              <a:rPr lang="zh-CN" altLang="en-US" sz="2400" b="0">
                <a:ea typeface="TSC UMing S TT" pitchFamily="49" charset="-120"/>
              </a:rPr>
              <a:t/>
            </a:r>
            <a:br>
              <a:rPr lang="zh-CN" altLang="en-US" sz="2400" b="0">
                <a:ea typeface="TSC UMing S TT" pitchFamily="49" charset="-120"/>
              </a:rPr>
            </a:br>
            <a:r>
              <a:rPr lang="en-US" altLang="zh-CN" sz="2400" b="0">
                <a:ea typeface="TSC UMing S TT" pitchFamily="49" charset="-120"/>
              </a:rPr>
              <a:t>People </a:t>
            </a:r>
            <a:r>
              <a:rPr lang="zh-CN" altLang="en-US" sz="2400" b="0">
                <a:ea typeface="PMingLiU" pitchFamily="18" charset="-120"/>
              </a:rPr>
              <a:t>人物</a:t>
            </a:r>
          </a:p>
          <a:p>
            <a:r>
              <a:rPr lang="en-US" altLang="zh-CN" sz="2400" b="0">
                <a:ea typeface="TSC UMing S TT" pitchFamily="49" charset="-120"/>
              </a:rPr>
              <a:t>Offices </a:t>
            </a:r>
            <a:r>
              <a:rPr lang="zh-CN" altLang="en-US" sz="2400" b="0">
                <a:ea typeface="TSC UMing S TT" pitchFamily="49" charset="-120"/>
              </a:rPr>
              <a:t>職官</a:t>
            </a:r>
            <a:endParaRPr lang="zh-CN" altLang="en-US" sz="2400" b="0">
              <a:ea typeface="宋体" pitchFamily="2" charset="-122"/>
            </a:endParaRPr>
          </a:p>
          <a:p>
            <a:r>
              <a:rPr lang="en-US" altLang="zh-CN" sz="2400" b="0">
                <a:ea typeface="TSC UMing S TT" pitchFamily="49" charset="-120"/>
              </a:rPr>
              <a:t>Association Types </a:t>
            </a:r>
            <a:r>
              <a:rPr lang="zh-CN" altLang="en-US" sz="2400" b="0">
                <a:ea typeface="TSC UMing S TT" pitchFamily="49" charset="-120"/>
              </a:rPr>
              <a:t>社會關係</a:t>
            </a:r>
          </a:p>
        </p:txBody>
      </p:sp>
    </p:spTree>
    <p:extLst>
      <p:ext uri="{BB962C8B-B14F-4D97-AF65-F5344CB8AC3E}">
        <p14:creationId xmlns:p14="http://schemas.microsoft.com/office/powerpoint/2010/main" val="2739721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65"/>
          <p:cNvSpPr txBox="1">
            <a:spLocks noChangeArrowheads="1"/>
          </p:cNvSpPr>
          <p:nvPr/>
        </p:nvSpPr>
        <p:spPr bwMode="auto">
          <a:xfrm>
            <a:off x="271463" y="862013"/>
            <a:ext cx="6081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b="0">
                <a:ea typeface="TSC UMing S TT" pitchFamily="49" charset="-120"/>
              </a:rPr>
              <a:t>One can now sort on the separate columns:</a:t>
            </a:r>
          </a:p>
          <a:p>
            <a:r>
              <a:rPr lang="zh-CN" altLang="en-US" sz="2400">
                <a:ea typeface="TSC UMing S TT" pitchFamily="49" charset="-120"/>
              </a:rPr>
              <a:t>現在我們可以按照不同欄位分別排序：</a:t>
            </a:r>
          </a:p>
        </p:txBody>
      </p:sp>
      <p:pic>
        <p:nvPicPr>
          <p:cNvPr id="169987"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9988" name="Group 4"/>
          <p:cNvGraphicFramePr>
            <a:graphicFrameLocks noGrp="1"/>
          </p:cNvGraphicFramePr>
          <p:nvPr/>
        </p:nvGraphicFramePr>
        <p:xfrm>
          <a:off x="425450" y="1741488"/>
          <a:ext cx="3798888" cy="701040"/>
        </p:xfrm>
        <a:graphic>
          <a:graphicData uri="http://schemas.openxmlformats.org/drawingml/2006/table">
            <a:tbl>
              <a:tblPr/>
              <a:tblGrid>
                <a:gridCol w="2379663"/>
                <a:gridCol w="1419225"/>
              </a:tblGrid>
              <a:tr h="2428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Name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Dates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52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169999" name="Group 15"/>
          <p:cNvGraphicFramePr>
            <a:graphicFrameLocks noGrp="1"/>
          </p:cNvGraphicFramePr>
          <p:nvPr/>
        </p:nvGraphicFramePr>
        <p:xfrm>
          <a:off x="387350" y="2682875"/>
          <a:ext cx="8534400" cy="1734185"/>
        </p:xfrm>
        <a:graphic>
          <a:graphicData uri="http://schemas.openxmlformats.org/drawingml/2006/table">
            <a:tbl>
              <a:tblPr/>
              <a:tblGrid>
                <a:gridCol w="2076450"/>
                <a:gridCol w="1555750"/>
                <a:gridCol w="4902200"/>
              </a:tblGrid>
              <a:tr h="2587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Posting Date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Office Title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222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度支勾院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095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4540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左僕射兼門下侍郎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graphicFrame>
        <p:nvGraphicFramePr>
          <p:cNvPr id="170021" name="Group 37"/>
          <p:cNvGraphicFramePr>
            <a:graphicFrameLocks noGrp="1"/>
          </p:cNvGraphicFramePr>
          <p:nvPr/>
        </p:nvGraphicFramePr>
        <p:xfrm>
          <a:off x="387350" y="4713288"/>
          <a:ext cx="8561388" cy="2042160"/>
        </p:xfrm>
        <a:graphic>
          <a:graphicData uri="http://schemas.openxmlformats.org/drawingml/2006/table">
            <a:tbl>
              <a:tblPr/>
              <a:tblGrid>
                <a:gridCol w="2370138"/>
                <a:gridCol w="3276600"/>
                <a:gridCol w="2914650"/>
              </a:tblGrid>
              <a:tr h="2841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Association Type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Yuanyou member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An Dun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Chao Buzhi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0321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Fan Chunli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Ding Du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170051" name="Line 67"/>
          <p:cNvSpPr>
            <a:spLocks noChangeShapeType="1"/>
          </p:cNvSpPr>
          <p:nvPr/>
        </p:nvSpPr>
        <p:spPr bwMode="auto">
          <a:xfrm>
            <a:off x="6327775" y="2366963"/>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52" name="Line 68"/>
          <p:cNvSpPr>
            <a:spLocks noChangeShapeType="1"/>
          </p:cNvSpPr>
          <p:nvPr/>
        </p:nvSpPr>
        <p:spPr bwMode="auto">
          <a:xfrm>
            <a:off x="4297363" y="4400550"/>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53" name="Line 69"/>
          <p:cNvSpPr>
            <a:spLocks noChangeShapeType="1"/>
          </p:cNvSpPr>
          <p:nvPr/>
        </p:nvSpPr>
        <p:spPr bwMode="auto">
          <a:xfrm>
            <a:off x="7473950" y="4397375"/>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12180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21" y="228600"/>
            <a:ext cx="75628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783" y="3124200"/>
            <a:ext cx="663786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160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Group 2"/>
          <p:cNvGraphicFramePr>
            <a:graphicFrameLocks noGrp="1"/>
          </p:cNvGraphicFramePr>
          <p:nvPr/>
        </p:nvGraphicFramePr>
        <p:xfrm>
          <a:off x="915988" y="381000"/>
          <a:ext cx="1733550" cy="1937385"/>
        </p:xfrm>
        <a:graphic>
          <a:graphicData uri="http://schemas.openxmlformats.org/drawingml/2006/table">
            <a:tbl>
              <a:tblPr/>
              <a:tblGrid>
                <a:gridCol w="1733550"/>
              </a:tblGrid>
              <a:tr h="43021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BIOG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地址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668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 Type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Place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690" name="Group 10"/>
          <p:cNvGraphicFramePr>
            <a:graphicFrameLocks noGrp="1"/>
          </p:cNvGraphicFramePr>
          <p:nvPr/>
        </p:nvGraphicFramePr>
        <p:xfrm>
          <a:off x="2249488" y="2433638"/>
          <a:ext cx="1636712" cy="2419985"/>
        </p:xfrm>
        <a:graphic>
          <a:graphicData uri="http://schemas.openxmlformats.org/drawingml/2006/table">
            <a:tbl>
              <a:tblPr/>
              <a:tblGrid>
                <a:gridCol w="1636712"/>
              </a:tblGrid>
              <a:tr h="5095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任官</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7494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ID</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r>
                      <a:b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br>
                      <a:r>
                        <a:rPr kumimoji="0" lang="en-US" altLang="zh-TW"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Office ID</a:t>
                      </a:r>
                      <a:b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b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Start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End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698" name="Group 18"/>
          <p:cNvGraphicFramePr>
            <a:graphicFrameLocks noGrp="1"/>
          </p:cNvGraphicFramePr>
          <p:nvPr/>
        </p:nvGraphicFramePr>
        <p:xfrm>
          <a:off x="6965950" y="5029200"/>
          <a:ext cx="2101850" cy="1584960"/>
        </p:xfrm>
        <a:graphic>
          <a:graphicData uri="http://schemas.openxmlformats.org/drawingml/2006/table">
            <a:tbl>
              <a:tblPr/>
              <a:tblGrid>
                <a:gridCol w="2101850"/>
              </a:tblGrid>
              <a:tr h="4032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rPr>
                        <a:t>SOCIAL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STATUS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社會區分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89376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Status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a:t>
                      </a: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06" name="Group 26"/>
          <p:cNvGraphicFramePr>
            <a:graphicFrameLocks noGrp="1"/>
          </p:cNvGraphicFramePr>
          <p:nvPr/>
        </p:nvGraphicFramePr>
        <p:xfrm>
          <a:off x="4641850" y="2463800"/>
          <a:ext cx="1622425" cy="3230880"/>
        </p:xfrm>
        <a:graphic>
          <a:graphicData uri="http://schemas.openxmlformats.org/drawingml/2006/table">
            <a:tbl>
              <a:tblPr/>
              <a:tblGrid>
                <a:gridCol w="1622425"/>
              </a:tblGrid>
              <a:tr h="62706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BIOG_MAIN</a:t>
                      </a:r>
                      <a:endPar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基本資料</a:t>
                      </a:r>
                      <a:endParaRPr kumimoji="0" lang="en-US" altLang="zh-CN"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5495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Name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Born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Died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Choronym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9714" name="Group 34"/>
          <p:cNvGraphicFramePr>
            <a:graphicFrameLocks noGrp="1"/>
          </p:cNvGraphicFramePr>
          <p:nvPr/>
        </p:nvGraphicFramePr>
        <p:xfrm>
          <a:off x="6951663" y="2689225"/>
          <a:ext cx="2114550" cy="2010410"/>
        </p:xfrm>
        <a:graphic>
          <a:graphicData uri="http://schemas.openxmlformats.org/drawingml/2006/table">
            <a:tbl>
              <a:tblPr/>
              <a:tblGrid>
                <a:gridCol w="2114550"/>
              </a:tblGrid>
              <a:tr h="4381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ASSOCIATIONS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社會關係</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398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 Relation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Associate ID,</a:t>
                      </a:r>
                      <a:endPar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22" name="Group 42"/>
          <p:cNvGraphicFramePr>
            <a:graphicFrameLocks noGrp="1"/>
          </p:cNvGraphicFramePr>
          <p:nvPr/>
        </p:nvGraphicFramePr>
        <p:xfrm>
          <a:off x="3152775" y="220663"/>
          <a:ext cx="1771650" cy="2031048"/>
        </p:xfrm>
        <a:graphic>
          <a:graphicData uri="http://schemas.openxmlformats.org/drawingml/2006/table">
            <a:tbl>
              <a:tblPr/>
              <a:tblGrid>
                <a:gridCol w="1771650"/>
              </a:tblGrid>
              <a:tr h="4968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ALT NAMES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別名</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604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Name Type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Alt Name,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30" name="Group 50"/>
          <p:cNvGraphicFramePr>
            <a:graphicFrameLocks noGrp="1"/>
          </p:cNvGraphicFramePr>
          <p:nvPr/>
        </p:nvGraphicFramePr>
        <p:xfrm>
          <a:off x="2328863" y="4919663"/>
          <a:ext cx="1746250" cy="1891348"/>
        </p:xfrm>
        <a:graphic>
          <a:graphicData uri="http://schemas.openxmlformats.org/drawingml/2006/table">
            <a:tbl>
              <a:tblPr/>
              <a:tblGrid>
                <a:gridCol w="1746250"/>
              </a:tblGrid>
              <a:tr h="4381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KINSHIP</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親屬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207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 Relation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38" name="Group 58"/>
          <p:cNvGraphicFramePr>
            <a:graphicFrameLocks noGrp="1"/>
          </p:cNvGraphicFramePr>
          <p:nvPr/>
        </p:nvGraphicFramePr>
        <p:xfrm>
          <a:off x="7637463" y="228600"/>
          <a:ext cx="1281112" cy="2040573"/>
        </p:xfrm>
        <a:graphic>
          <a:graphicData uri="http://schemas.openxmlformats.org/drawingml/2006/table">
            <a:tbl>
              <a:tblPr/>
              <a:tblGrid>
                <a:gridCol w="1281112"/>
              </a:tblGrid>
              <a:tr h="4127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ENTRY</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入仕</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7001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Entry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46" name="Group 66"/>
          <p:cNvGraphicFramePr>
            <a:graphicFrameLocks noGrp="1"/>
          </p:cNvGraphicFramePr>
          <p:nvPr/>
        </p:nvGraphicFramePr>
        <p:xfrm>
          <a:off x="5454650" y="147638"/>
          <a:ext cx="1527175" cy="1607185"/>
        </p:xfrm>
        <a:graphic>
          <a:graphicData uri="http://schemas.openxmlformats.org/drawingml/2006/table">
            <a:tbl>
              <a:tblPr/>
              <a:tblGrid>
                <a:gridCol w="1527175"/>
              </a:tblGrid>
              <a:tr h="4127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WRITINGS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著述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366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Text ID</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54" name="Group 74"/>
          <p:cNvGraphicFramePr>
            <a:graphicFrameLocks noGrp="1"/>
          </p:cNvGraphicFramePr>
          <p:nvPr/>
        </p:nvGraphicFramePr>
        <p:xfrm>
          <a:off x="69850" y="4994275"/>
          <a:ext cx="1701800" cy="1667510"/>
        </p:xfrm>
        <a:graphic>
          <a:graphicData uri="http://schemas.openxmlformats.org/drawingml/2006/table">
            <a:tbl>
              <a:tblPr/>
              <a:tblGrid>
                <a:gridCol w="170180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a:t>
                      </a:r>
                      <a:r>
                        <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rPr>
                        <a:t>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任官地</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969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Place</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 </a:t>
                      </a: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ID</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9762" name="Line 82"/>
          <p:cNvSpPr>
            <a:spLocks noChangeShapeType="1"/>
          </p:cNvSpPr>
          <p:nvPr/>
        </p:nvSpPr>
        <p:spPr bwMode="auto">
          <a:xfrm>
            <a:off x="1249363" y="28019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3" name="Freeform 83"/>
          <p:cNvSpPr>
            <a:spLocks/>
          </p:cNvSpPr>
          <p:nvPr/>
        </p:nvSpPr>
        <p:spPr bwMode="auto">
          <a:xfrm>
            <a:off x="6510338" y="3200400"/>
            <a:ext cx="463550" cy="2678113"/>
          </a:xfrm>
          <a:custGeom>
            <a:avLst/>
            <a:gdLst>
              <a:gd name="T0" fmla="*/ 0 w 292"/>
              <a:gd name="T1" fmla="*/ 0 h 1687"/>
              <a:gd name="T2" fmla="*/ 0 w 292"/>
              <a:gd name="T3" fmla="*/ 1687 h 1687"/>
              <a:gd name="T4" fmla="*/ 292 w 292"/>
              <a:gd name="T5" fmla="*/ 1687 h 1687"/>
            </a:gdLst>
            <a:ahLst/>
            <a:cxnLst>
              <a:cxn ang="0">
                <a:pos x="T0" y="T1"/>
              </a:cxn>
              <a:cxn ang="0">
                <a:pos x="T2" y="T3"/>
              </a:cxn>
              <a:cxn ang="0">
                <a:pos x="T4" y="T5"/>
              </a:cxn>
            </a:cxnLst>
            <a:rect l="0" t="0" r="r" b="b"/>
            <a:pathLst>
              <a:path w="292" h="1687">
                <a:moveTo>
                  <a:pt x="0" y="0"/>
                </a:moveTo>
                <a:lnTo>
                  <a:pt x="0" y="1687"/>
                </a:lnTo>
                <a:lnTo>
                  <a:pt x="292" y="1687"/>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4" name="Freeform 84"/>
          <p:cNvSpPr>
            <a:spLocks/>
          </p:cNvSpPr>
          <p:nvPr/>
        </p:nvSpPr>
        <p:spPr bwMode="auto">
          <a:xfrm>
            <a:off x="6484938" y="1087438"/>
            <a:ext cx="1146175" cy="2100262"/>
          </a:xfrm>
          <a:custGeom>
            <a:avLst/>
            <a:gdLst>
              <a:gd name="T0" fmla="*/ 0 w 722"/>
              <a:gd name="T1" fmla="*/ 1323 h 1323"/>
              <a:gd name="T2" fmla="*/ 0 w 722"/>
              <a:gd name="T3" fmla="*/ 592 h 1323"/>
              <a:gd name="T4" fmla="*/ 608 w 722"/>
              <a:gd name="T5" fmla="*/ 592 h 1323"/>
              <a:gd name="T6" fmla="*/ 608 w 722"/>
              <a:gd name="T7" fmla="*/ 0 h 1323"/>
              <a:gd name="T8" fmla="*/ 722 w 722"/>
              <a:gd name="T9" fmla="*/ 0 h 1323"/>
            </a:gdLst>
            <a:ahLst/>
            <a:cxnLst>
              <a:cxn ang="0">
                <a:pos x="T0" y="T1"/>
              </a:cxn>
              <a:cxn ang="0">
                <a:pos x="T2" y="T3"/>
              </a:cxn>
              <a:cxn ang="0">
                <a:pos x="T4" y="T5"/>
              </a:cxn>
              <a:cxn ang="0">
                <a:pos x="T6" y="T7"/>
              </a:cxn>
              <a:cxn ang="0">
                <a:pos x="T8" y="T9"/>
              </a:cxn>
            </a:cxnLst>
            <a:rect l="0" t="0" r="r" b="b"/>
            <a:pathLst>
              <a:path w="722" h="1323">
                <a:moveTo>
                  <a:pt x="0" y="1323"/>
                </a:moveTo>
                <a:cubicBezTo>
                  <a:pt x="0" y="1079"/>
                  <a:pt x="0" y="836"/>
                  <a:pt x="0" y="592"/>
                </a:cubicBezTo>
                <a:lnTo>
                  <a:pt x="608" y="592"/>
                </a:lnTo>
                <a:lnTo>
                  <a:pt x="608" y="0"/>
                </a:lnTo>
                <a:lnTo>
                  <a:pt x="722"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5" name="Freeform 85"/>
          <p:cNvSpPr>
            <a:spLocks/>
          </p:cNvSpPr>
          <p:nvPr/>
        </p:nvSpPr>
        <p:spPr bwMode="auto">
          <a:xfrm>
            <a:off x="4064000" y="3282950"/>
            <a:ext cx="361950" cy="2473325"/>
          </a:xfrm>
          <a:custGeom>
            <a:avLst/>
            <a:gdLst>
              <a:gd name="T0" fmla="*/ 228 w 228"/>
              <a:gd name="T1" fmla="*/ 0 h 1558"/>
              <a:gd name="T2" fmla="*/ 228 w 228"/>
              <a:gd name="T3" fmla="*/ 1558 h 1558"/>
              <a:gd name="T4" fmla="*/ 0 w 228"/>
              <a:gd name="T5" fmla="*/ 1558 h 1558"/>
            </a:gdLst>
            <a:ahLst/>
            <a:cxnLst>
              <a:cxn ang="0">
                <a:pos x="T0" y="T1"/>
              </a:cxn>
              <a:cxn ang="0">
                <a:pos x="T2" y="T3"/>
              </a:cxn>
              <a:cxn ang="0">
                <a:pos x="T4" y="T5"/>
              </a:cxn>
            </a:cxnLst>
            <a:rect l="0" t="0" r="r" b="b"/>
            <a:pathLst>
              <a:path w="228" h="1558">
                <a:moveTo>
                  <a:pt x="228" y="0"/>
                </a:moveTo>
                <a:cubicBezTo>
                  <a:pt x="228" y="519"/>
                  <a:pt x="228" y="1039"/>
                  <a:pt x="228" y="1558"/>
                </a:cubicBezTo>
                <a:lnTo>
                  <a:pt x="0" y="1558"/>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6" name="Freeform 86"/>
          <p:cNvSpPr>
            <a:spLocks/>
          </p:cNvSpPr>
          <p:nvPr/>
        </p:nvSpPr>
        <p:spPr bwMode="auto">
          <a:xfrm>
            <a:off x="5237163" y="996950"/>
            <a:ext cx="1222375" cy="1173163"/>
          </a:xfrm>
          <a:custGeom>
            <a:avLst/>
            <a:gdLst>
              <a:gd name="T0" fmla="*/ 738 w 738"/>
              <a:gd name="T1" fmla="*/ 739 h 739"/>
              <a:gd name="T2" fmla="*/ 0 w 738"/>
              <a:gd name="T3" fmla="*/ 739 h 739"/>
              <a:gd name="T4" fmla="*/ 0 w 738"/>
              <a:gd name="T5" fmla="*/ 0 h 739"/>
              <a:gd name="T6" fmla="*/ 129 w 738"/>
              <a:gd name="T7" fmla="*/ 0 h 739"/>
            </a:gdLst>
            <a:ahLst/>
            <a:cxnLst>
              <a:cxn ang="0">
                <a:pos x="T0" y="T1"/>
              </a:cxn>
              <a:cxn ang="0">
                <a:pos x="T2" y="T3"/>
              </a:cxn>
              <a:cxn ang="0">
                <a:pos x="T4" y="T5"/>
              </a:cxn>
              <a:cxn ang="0">
                <a:pos x="T6" y="T7"/>
              </a:cxn>
            </a:cxnLst>
            <a:rect l="0" t="0" r="r" b="b"/>
            <a:pathLst>
              <a:path w="738" h="739">
                <a:moveTo>
                  <a:pt x="738" y="739"/>
                </a:moveTo>
                <a:lnTo>
                  <a:pt x="0" y="739"/>
                </a:lnTo>
                <a:lnTo>
                  <a:pt x="0" y="0"/>
                </a:lnTo>
                <a:lnTo>
                  <a:pt x="129"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7" name="Freeform 87"/>
          <p:cNvSpPr>
            <a:spLocks/>
          </p:cNvSpPr>
          <p:nvPr/>
        </p:nvSpPr>
        <p:spPr bwMode="auto">
          <a:xfrm>
            <a:off x="2930525" y="1087438"/>
            <a:ext cx="1481138" cy="2181225"/>
          </a:xfrm>
          <a:custGeom>
            <a:avLst/>
            <a:gdLst>
              <a:gd name="T0" fmla="*/ 942 w 942"/>
              <a:gd name="T1" fmla="*/ 1339 h 1339"/>
              <a:gd name="T2" fmla="*/ 942 w 942"/>
              <a:gd name="T3" fmla="*/ 787 h 1339"/>
              <a:gd name="T4" fmla="*/ 0 w 942"/>
              <a:gd name="T5" fmla="*/ 787 h 1339"/>
              <a:gd name="T6" fmla="*/ 0 w 942"/>
              <a:gd name="T7" fmla="*/ 0 h 1339"/>
              <a:gd name="T8" fmla="*/ 138 w 942"/>
              <a:gd name="T9" fmla="*/ 0 h 1339"/>
            </a:gdLst>
            <a:ahLst/>
            <a:cxnLst>
              <a:cxn ang="0">
                <a:pos x="T0" y="T1"/>
              </a:cxn>
              <a:cxn ang="0">
                <a:pos x="T2" y="T3"/>
              </a:cxn>
              <a:cxn ang="0">
                <a:pos x="T4" y="T5"/>
              </a:cxn>
              <a:cxn ang="0">
                <a:pos x="T6" y="T7"/>
              </a:cxn>
              <a:cxn ang="0">
                <a:pos x="T8" y="T9"/>
              </a:cxn>
            </a:cxnLst>
            <a:rect l="0" t="0" r="r" b="b"/>
            <a:pathLst>
              <a:path w="942" h="1339">
                <a:moveTo>
                  <a:pt x="942" y="1339"/>
                </a:moveTo>
                <a:lnTo>
                  <a:pt x="942" y="787"/>
                </a:lnTo>
                <a:lnTo>
                  <a:pt x="0" y="787"/>
                </a:lnTo>
                <a:lnTo>
                  <a:pt x="0" y="0"/>
                </a:lnTo>
                <a:lnTo>
                  <a:pt x="138"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8" name="Line 88"/>
          <p:cNvSpPr>
            <a:spLocks noChangeShapeType="1"/>
          </p:cNvSpPr>
          <p:nvPr/>
        </p:nvSpPr>
        <p:spPr bwMode="auto">
          <a:xfrm flipH="1">
            <a:off x="2647950" y="1203325"/>
            <a:ext cx="26987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9" name="Freeform 89"/>
          <p:cNvSpPr>
            <a:spLocks/>
          </p:cNvSpPr>
          <p:nvPr/>
        </p:nvSpPr>
        <p:spPr bwMode="auto">
          <a:xfrm>
            <a:off x="1770063" y="3594100"/>
            <a:ext cx="488950" cy="2252663"/>
          </a:xfrm>
          <a:custGeom>
            <a:avLst/>
            <a:gdLst>
              <a:gd name="T0" fmla="*/ 267 w 267"/>
              <a:gd name="T1" fmla="*/ 0 h 1419"/>
              <a:gd name="T2" fmla="*/ 113 w 267"/>
              <a:gd name="T3" fmla="*/ 0 h 1419"/>
              <a:gd name="T4" fmla="*/ 113 w 267"/>
              <a:gd name="T5" fmla="*/ 1419 h 1419"/>
              <a:gd name="T6" fmla="*/ 0 w 267"/>
              <a:gd name="T7" fmla="*/ 1419 h 1419"/>
            </a:gdLst>
            <a:ahLst/>
            <a:cxnLst>
              <a:cxn ang="0">
                <a:pos x="T0" y="T1"/>
              </a:cxn>
              <a:cxn ang="0">
                <a:pos x="T2" y="T3"/>
              </a:cxn>
              <a:cxn ang="0">
                <a:pos x="T4" y="T5"/>
              </a:cxn>
              <a:cxn ang="0">
                <a:pos x="T6" y="T7"/>
              </a:cxn>
            </a:cxnLst>
            <a:rect l="0" t="0" r="r" b="b"/>
            <a:pathLst>
              <a:path w="267" h="1419">
                <a:moveTo>
                  <a:pt x="267" y="0"/>
                </a:moveTo>
                <a:lnTo>
                  <a:pt x="113" y="0"/>
                </a:lnTo>
                <a:lnTo>
                  <a:pt x="113" y="1419"/>
                </a:lnTo>
                <a:lnTo>
                  <a:pt x="0" y="141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0" name="Line 90"/>
          <p:cNvSpPr>
            <a:spLocks noChangeShapeType="1"/>
          </p:cNvSpPr>
          <p:nvPr/>
        </p:nvSpPr>
        <p:spPr bwMode="auto">
          <a:xfrm flipH="1">
            <a:off x="3871913" y="3271838"/>
            <a:ext cx="78581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1" name="Freeform 91"/>
          <p:cNvSpPr>
            <a:spLocks/>
          </p:cNvSpPr>
          <p:nvPr/>
        </p:nvSpPr>
        <p:spPr bwMode="auto">
          <a:xfrm>
            <a:off x="6280150" y="3198813"/>
            <a:ext cx="669925" cy="349250"/>
          </a:xfrm>
          <a:custGeom>
            <a:avLst/>
            <a:gdLst>
              <a:gd name="T0" fmla="*/ 0 w 422"/>
              <a:gd name="T1" fmla="*/ 9 h 220"/>
              <a:gd name="T2" fmla="*/ 308 w 422"/>
              <a:gd name="T3" fmla="*/ 1 h 220"/>
              <a:gd name="T4" fmla="*/ 308 w 422"/>
              <a:gd name="T5" fmla="*/ 220 h 220"/>
              <a:gd name="T6" fmla="*/ 422 w 422"/>
              <a:gd name="T7" fmla="*/ 220 h 220"/>
            </a:gdLst>
            <a:ahLst/>
            <a:cxnLst>
              <a:cxn ang="0">
                <a:pos x="T0" y="T1"/>
              </a:cxn>
              <a:cxn ang="0">
                <a:pos x="T2" y="T3"/>
              </a:cxn>
              <a:cxn ang="0">
                <a:pos x="T4" y="T5"/>
              </a:cxn>
              <a:cxn ang="0">
                <a:pos x="T6" y="T7"/>
              </a:cxn>
            </a:cxnLst>
            <a:rect l="0" t="0" r="r" b="b"/>
            <a:pathLst>
              <a:path w="422" h="220">
                <a:moveTo>
                  <a:pt x="0" y="9"/>
                </a:moveTo>
                <a:cubicBezTo>
                  <a:pt x="243" y="0"/>
                  <a:pt x="141" y="1"/>
                  <a:pt x="308" y="1"/>
                </a:cubicBezTo>
                <a:lnTo>
                  <a:pt x="308" y="220"/>
                </a:lnTo>
                <a:lnTo>
                  <a:pt x="422" y="22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2" name="Text Box 92"/>
          <p:cNvSpPr txBox="1">
            <a:spLocks noChangeArrowheads="1"/>
          </p:cNvSpPr>
          <p:nvPr/>
        </p:nvSpPr>
        <p:spPr bwMode="auto">
          <a:xfrm>
            <a:off x="-1588" y="2481263"/>
            <a:ext cx="1911351" cy="2378075"/>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000">
                <a:ea typeface="TSC UMing S TT" pitchFamily="49" charset="-120"/>
              </a:rPr>
              <a:t>Data tables are </a:t>
            </a:r>
            <a:r>
              <a:rPr lang="en-US" altLang="zh-CN" sz="2000" i="1">
                <a:ea typeface="TSC UMing S TT" pitchFamily="49" charset="-120"/>
              </a:rPr>
              <a:t>linked</a:t>
            </a:r>
            <a:r>
              <a:rPr lang="en-US" altLang="zh-CN" sz="2000">
                <a:ea typeface="TSC UMing S TT" pitchFamily="49" charset="-120"/>
              </a:rPr>
              <a:t> to each other via </a:t>
            </a:r>
            <a:r>
              <a:rPr lang="en-US" altLang="zh-CN" sz="2000" i="1">
                <a:ea typeface="TSC UMing S TT" pitchFamily="49" charset="-120"/>
              </a:rPr>
              <a:t>Person IDs</a:t>
            </a:r>
            <a:r>
              <a:rPr lang="en-US" altLang="zh-CN" sz="2000">
                <a:ea typeface="TSC UMing S TT" pitchFamily="49" charset="-120"/>
              </a:rPr>
              <a:t>.</a:t>
            </a:r>
          </a:p>
          <a:p>
            <a:pPr>
              <a:spcBef>
                <a:spcPct val="50000"/>
              </a:spcBef>
            </a:pPr>
            <a:r>
              <a:rPr lang="zh-CN" altLang="en-US" sz="2000">
                <a:ea typeface="TSC UMing S TT" pitchFamily="49" charset="-120"/>
              </a:rPr>
              <a:t>這些資料表通過人物代碼關聯起來。</a:t>
            </a:r>
          </a:p>
        </p:txBody>
      </p:sp>
    </p:spTree>
    <p:extLst>
      <p:ext uri="{BB962C8B-B14F-4D97-AF65-F5344CB8AC3E}">
        <p14:creationId xmlns:p14="http://schemas.microsoft.com/office/powerpoint/2010/main" val="1319359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AutoShape 7"/>
          <p:cNvSpPr>
            <a:spLocks noChangeArrowheads="1"/>
          </p:cNvSpPr>
          <p:nvPr/>
        </p:nvSpPr>
        <p:spPr bwMode="auto">
          <a:xfrm rot="-5400000">
            <a:off x="2324100" y="323850"/>
            <a:ext cx="4495800" cy="4572000"/>
          </a:xfrm>
          <a:prstGeom prst="cube">
            <a:avLst>
              <a:gd name="adj" fmla="val 25000"/>
            </a:avLst>
          </a:prstGeom>
          <a:solidFill>
            <a:schemeClr val="accent1">
              <a:alpha val="20000"/>
            </a:schemeClr>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zh-CN" altLang="en-US" b="0">
              <a:ea typeface="TSC UMing S TT" pitchFamily="49" charset="-120"/>
            </a:endParaRPr>
          </a:p>
        </p:txBody>
      </p:sp>
      <p:sp>
        <p:nvSpPr>
          <p:cNvPr id="190467" name="Rectangle 6"/>
          <p:cNvSpPr>
            <a:spLocks noGrp="1" noChangeArrowheads="1"/>
          </p:cNvSpPr>
          <p:nvPr>
            <p:ph type="body" idx="4294967295"/>
          </p:nvPr>
        </p:nvSpPr>
        <p:spPr>
          <a:xfrm>
            <a:off x="0" y="400050"/>
            <a:ext cx="5657850" cy="4191000"/>
          </a:xfrm>
        </p:spPr>
        <p:txBody>
          <a:bodyPr/>
          <a:lstStyle/>
          <a:p>
            <a:pPr lvl="2">
              <a:buFontTx/>
              <a:buNone/>
            </a:pPr>
            <a:r>
              <a:rPr lang="en-US" altLang="zh-CN" sz="1000" dirty="0">
                <a:ea typeface="宋体" pitchFamily="2" charset="-122"/>
              </a:rPr>
              <a:t>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r>
              <a:rPr lang="en-US" altLang="zh-CN" sz="1000" dirty="0">
                <a:ea typeface="宋体" pitchFamily="2" charset="-122"/>
              </a:rPr>
              <a:t>         </a:t>
            </a:r>
            <a:r>
              <a:rPr lang="en-US" altLang="zh-CN" sz="1400" b="1" dirty="0" err="1" smtClean="0">
                <a:ea typeface="宋体" pitchFamily="2" charset="-122"/>
              </a:rPr>
              <a:t>Sima</a:t>
            </a:r>
            <a:r>
              <a:rPr lang="en-US" altLang="zh-CN" sz="1400" b="1" dirty="0" smtClean="0">
                <a:ea typeface="宋体" pitchFamily="2" charset="-122"/>
              </a:rPr>
              <a:t> </a:t>
            </a:r>
            <a:r>
              <a:rPr lang="en-US" altLang="zh-CN" sz="1400" b="1" dirty="0" err="1">
                <a:ea typeface="宋体" pitchFamily="2" charset="-122"/>
              </a:rPr>
              <a:t>Guang</a:t>
            </a:r>
            <a:r>
              <a:rPr lang="en-US" altLang="zh-CN" sz="1400" b="1" dirty="0">
                <a:ea typeface="宋体" pitchFamily="2" charset="-122"/>
              </a:rPr>
              <a:t> </a:t>
            </a:r>
            <a:r>
              <a:rPr lang="zh-CN" altLang="en-US" sz="1400" b="1" dirty="0">
                <a:ea typeface="宋体" pitchFamily="2" charset="-122"/>
              </a:rPr>
              <a:t>司馬光</a:t>
            </a:r>
            <a:r>
              <a:rPr lang="en-US" altLang="zh-CN" sz="1400" b="1" dirty="0">
                <a:ea typeface="宋体" pitchFamily="2" charset="-122"/>
              </a:rPr>
              <a:t>. 1019-1086</a:t>
            </a:r>
            <a:r>
              <a:rPr lang="en-US" altLang="zh-CN" sz="1200" dirty="0">
                <a:ea typeface="宋体" pitchFamily="2" charset="-122"/>
              </a:rPr>
              <a:t>.</a:t>
            </a:r>
            <a:r>
              <a:rPr lang="en-US" altLang="zh-CN" sz="1000" dirty="0">
                <a:ea typeface="宋体" pitchFamily="2" charset="-122"/>
              </a:rPr>
              <a:t>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r>
              <a:rPr lang="en-US" altLang="zh-CN" sz="1000" dirty="0">
                <a:ea typeface="宋体" pitchFamily="2" charset="-122"/>
              </a:rPr>
              <a:t>  </a:t>
            </a:r>
            <a:br>
              <a:rPr lang="en-US" altLang="zh-CN" sz="1000" dirty="0">
                <a:ea typeface="宋体" pitchFamily="2" charset="-122"/>
              </a:rPr>
            </a:br>
            <a:r>
              <a:rPr lang="en-US" altLang="zh-CN" sz="1000" dirty="0">
                <a:ea typeface="宋体" pitchFamily="2" charset="-122"/>
              </a:rPr>
              <a:t/>
            </a:r>
            <a:br>
              <a:rPr lang="en-US" altLang="zh-CN" sz="1000" dirty="0">
                <a:ea typeface="宋体" pitchFamily="2" charset="-122"/>
              </a:rPr>
            </a:br>
            <a:endParaRPr lang="en-US" altLang="zh-CN" sz="1000" dirty="0">
              <a:ea typeface="宋体" pitchFamily="2" charset="-122"/>
            </a:endParaRPr>
          </a:p>
          <a:p>
            <a:pPr lvl="2">
              <a:buFontTx/>
              <a:buNone/>
            </a:pPr>
            <a:r>
              <a:rPr lang="en-US" altLang="zh-TW" sz="1000" dirty="0">
                <a:ea typeface="PMingLiU" pitchFamily="18" charset="-120"/>
              </a:rPr>
              <a:t/>
            </a:r>
            <a:br>
              <a:rPr lang="en-US" altLang="zh-TW" sz="1000" dirty="0">
                <a:ea typeface="PMingLiU" pitchFamily="18" charset="-120"/>
              </a:rPr>
            </a:br>
            <a:r>
              <a:rPr lang="en-US" altLang="zh-TW" sz="1000" dirty="0">
                <a:ea typeface="PMingLiU" pitchFamily="18" charset="-120"/>
              </a:rPr>
              <a:t/>
            </a:r>
            <a:br>
              <a:rPr lang="en-US" altLang="zh-TW" sz="1000" dirty="0">
                <a:ea typeface="PMingLiU" pitchFamily="18" charset="-120"/>
              </a:rPr>
            </a:br>
            <a:r>
              <a:rPr lang="en-US" altLang="zh-CN" sz="1000" dirty="0">
                <a:ea typeface="宋体" pitchFamily="2" charset="-122"/>
              </a:rPr>
              <a:t>                            </a:t>
            </a:r>
            <a:r>
              <a:rPr lang="en-US" altLang="zh-CN" sz="1200" i="1" dirty="0">
                <a:ea typeface="宋体" pitchFamily="2" charset="-122"/>
              </a:rPr>
              <a:t>Offices</a:t>
            </a:r>
            <a:r>
              <a:rPr lang="en-US" altLang="zh-CN" sz="1200" dirty="0">
                <a:ea typeface="宋体" pitchFamily="2" charset="-122"/>
              </a:rPr>
              <a:t/>
            </a:r>
            <a:br>
              <a:rPr lang="en-US" altLang="zh-CN" sz="1200" dirty="0">
                <a:ea typeface="宋体" pitchFamily="2" charset="-122"/>
              </a:rPr>
            </a:br>
            <a:r>
              <a:rPr lang="en-US" altLang="zh-CN" sz="1200" dirty="0">
                <a:ea typeface="宋体" pitchFamily="2" charset="-122"/>
              </a:rPr>
              <a:t>                            1059 </a:t>
            </a:r>
            <a:r>
              <a:rPr lang="zh-CN" altLang="en-US" sz="1200" dirty="0">
                <a:ea typeface="宋体" pitchFamily="2" charset="-122"/>
              </a:rPr>
              <a:t>度支勾院 </a:t>
            </a:r>
            <a:r>
              <a:rPr lang="en-US" altLang="zh-CN" sz="1200" dirty="0">
                <a:ea typeface="宋体" pitchFamily="2" charset="-122"/>
              </a:rPr>
              <a:t>Budget Auditor</a:t>
            </a:r>
            <a:br>
              <a:rPr lang="en-US" altLang="zh-CN" sz="1200" dirty="0">
                <a:ea typeface="宋体" pitchFamily="2" charset="-122"/>
              </a:rPr>
            </a:br>
            <a:r>
              <a:rPr lang="en-US" altLang="zh-TW" sz="1200" dirty="0">
                <a:ea typeface="PMingLiU" pitchFamily="18" charset="-120"/>
              </a:rPr>
              <a:t> </a:t>
            </a:r>
            <a:r>
              <a:rPr lang="en-US" altLang="zh-CN" sz="1200" dirty="0">
                <a:ea typeface="宋体" pitchFamily="2" charset="-122"/>
              </a:rPr>
              <a:t>                           1085 </a:t>
            </a:r>
            <a:r>
              <a:rPr lang="zh-CN" altLang="en-US" sz="1200" dirty="0">
                <a:ea typeface="宋体" pitchFamily="2" charset="-122"/>
              </a:rPr>
              <a:t>門下侍郎 </a:t>
            </a:r>
            <a:br>
              <a:rPr lang="zh-CN" altLang="en-US" sz="1200" dirty="0">
                <a:ea typeface="宋体" pitchFamily="2" charset="-122"/>
              </a:rPr>
            </a:br>
            <a:r>
              <a:rPr lang="zh-CN" altLang="en-US" sz="1200" dirty="0">
                <a:ea typeface="宋体" pitchFamily="2" charset="-122"/>
              </a:rPr>
              <a:t> </a:t>
            </a:r>
            <a:r>
              <a:rPr lang="zh-CN" altLang="zh-TW" sz="1200" dirty="0">
                <a:ea typeface="宋体" pitchFamily="2" charset="-122"/>
              </a:rPr>
              <a:t> </a:t>
            </a:r>
            <a:r>
              <a:rPr lang="zh-CN" altLang="en-US" sz="1200" dirty="0">
                <a:ea typeface="宋体" pitchFamily="2" charset="-122"/>
              </a:rPr>
              <a:t>                                   </a:t>
            </a:r>
            <a:r>
              <a:rPr lang="en-US" altLang="zh-CN" sz="1200" dirty="0">
                <a:ea typeface="宋体" pitchFamily="2" charset="-122"/>
              </a:rPr>
              <a:t>Executive of the Chancellery</a:t>
            </a:r>
            <a:br>
              <a:rPr lang="en-US" altLang="zh-CN" sz="1200" dirty="0">
                <a:ea typeface="宋体" pitchFamily="2" charset="-122"/>
              </a:rPr>
            </a:br>
            <a:r>
              <a:rPr lang="en-US" altLang="zh-CN" sz="1200" dirty="0">
                <a:ea typeface="宋体" pitchFamily="2" charset="-122"/>
              </a:rPr>
              <a:t>                            1086 </a:t>
            </a:r>
            <a:r>
              <a:rPr lang="zh-CN" altLang="en-US" sz="1200" dirty="0">
                <a:ea typeface="宋体" pitchFamily="2" charset="-122"/>
              </a:rPr>
              <a:t>左僕射兼門下侍郎 </a:t>
            </a:r>
            <a:br>
              <a:rPr lang="zh-CN" altLang="en-US" sz="1200" dirty="0">
                <a:ea typeface="宋体" pitchFamily="2" charset="-122"/>
              </a:rPr>
            </a:br>
            <a:r>
              <a:rPr lang="zh-CN" altLang="en-US" sz="1200" dirty="0">
                <a:ea typeface="宋体" pitchFamily="2" charset="-122"/>
              </a:rPr>
              <a:t>                                     </a:t>
            </a:r>
            <a:r>
              <a:rPr lang="en-US" altLang="zh-CN" sz="1200" dirty="0">
                <a:ea typeface="宋体" pitchFamily="2" charset="-122"/>
              </a:rPr>
              <a:t>Left Executive, </a:t>
            </a:r>
            <a:r>
              <a:rPr lang="en-US" altLang="zh-CN" sz="1200" dirty="0" err="1">
                <a:ea typeface="宋体" pitchFamily="2" charset="-122"/>
              </a:rPr>
              <a:t>Dept</a:t>
            </a:r>
            <a:r>
              <a:rPr lang="en-US" altLang="zh-CN" sz="1200" dirty="0">
                <a:ea typeface="宋体" pitchFamily="2" charset="-122"/>
              </a:rPr>
              <a:t> of Ministries</a:t>
            </a:r>
            <a:br>
              <a:rPr lang="en-US" altLang="zh-CN" sz="1200" dirty="0">
                <a:ea typeface="宋体" pitchFamily="2" charset="-122"/>
              </a:rPr>
            </a:br>
            <a:r>
              <a:rPr lang="en-US" altLang="zh-CN" sz="1000" dirty="0">
                <a:ea typeface="宋体" pitchFamily="2" charset="-122"/>
              </a:rPr>
              <a:t/>
            </a:r>
            <a:br>
              <a:rPr lang="en-US" altLang="zh-CN" sz="1000" dirty="0">
                <a:ea typeface="宋体" pitchFamily="2" charset="-122"/>
              </a:rPr>
            </a:br>
            <a:endParaRPr lang="en-US" altLang="zh-CN" sz="1000" dirty="0">
              <a:ea typeface="宋体" pitchFamily="2" charset="-122"/>
            </a:endParaRPr>
          </a:p>
        </p:txBody>
      </p:sp>
      <p:sp>
        <p:nvSpPr>
          <p:cNvPr id="190468" name="Line 8"/>
          <p:cNvSpPr>
            <a:spLocks noChangeShapeType="1"/>
          </p:cNvSpPr>
          <p:nvPr/>
        </p:nvSpPr>
        <p:spPr bwMode="auto">
          <a:xfrm>
            <a:off x="5715000" y="361950"/>
            <a:ext cx="0" cy="3276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69" name="Line 9"/>
          <p:cNvSpPr>
            <a:spLocks noChangeShapeType="1"/>
          </p:cNvSpPr>
          <p:nvPr/>
        </p:nvSpPr>
        <p:spPr bwMode="auto">
          <a:xfrm>
            <a:off x="5715000" y="3638550"/>
            <a:ext cx="1143000" cy="1219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0" name="Line 10"/>
          <p:cNvSpPr>
            <a:spLocks noChangeShapeType="1"/>
          </p:cNvSpPr>
          <p:nvPr/>
        </p:nvSpPr>
        <p:spPr bwMode="auto">
          <a:xfrm flipV="1">
            <a:off x="2286000" y="3638550"/>
            <a:ext cx="3429000" cy="76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1" name="Text Box 11"/>
          <p:cNvSpPr txBox="1">
            <a:spLocks noChangeArrowheads="1"/>
          </p:cNvSpPr>
          <p:nvPr/>
        </p:nvSpPr>
        <p:spPr bwMode="auto">
          <a:xfrm>
            <a:off x="2667000" y="5086350"/>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zh-CN" altLang="en-US" b="0">
              <a:ea typeface="TSC UMing S TT" pitchFamily="49" charset="-120"/>
            </a:endParaRPr>
          </a:p>
        </p:txBody>
      </p:sp>
      <p:sp>
        <p:nvSpPr>
          <p:cNvPr id="190472" name="Text Box 12"/>
          <p:cNvSpPr txBox="1">
            <a:spLocks noChangeArrowheads="1"/>
          </p:cNvSpPr>
          <p:nvPr/>
        </p:nvSpPr>
        <p:spPr bwMode="auto">
          <a:xfrm rot="2838617">
            <a:off x="4926013" y="2220913"/>
            <a:ext cx="40401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a:solidFill>
                  <a:schemeClr val="bg2"/>
                </a:solidFill>
                <a:ea typeface="宋体" pitchFamily="2" charset="-122"/>
              </a:rPr>
              <a:t>Places</a:t>
            </a:r>
            <a:br>
              <a:rPr lang="en-US" altLang="zh-CN" sz="1200">
                <a:solidFill>
                  <a:schemeClr val="bg2"/>
                </a:solidFill>
                <a:ea typeface="宋体" pitchFamily="2" charset="-122"/>
              </a:rPr>
            </a:br>
            <a:r>
              <a:rPr lang="en-US" altLang="zh-CN" sz="1200" b="0">
                <a:solidFill>
                  <a:schemeClr val="bg2"/>
                </a:solidFill>
                <a:ea typeface="宋体" pitchFamily="2" charset="-122"/>
              </a:rPr>
              <a:t>    Basic Affiliation</a:t>
            </a:r>
            <a:br>
              <a:rPr lang="en-US" altLang="zh-CN" sz="1200" b="0">
                <a:solidFill>
                  <a:schemeClr val="bg2"/>
                </a:solidFill>
                <a:ea typeface="宋体" pitchFamily="2" charset="-122"/>
              </a:rPr>
            </a:br>
            <a:r>
              <a:rPr lang="en-US" altLang="zh-CN" sz="1200" b="0">
                <a:solidFill>
                  <a:schemeClr val="bg2"/>
                </a:solidFill>
                <a:ea typeface="宋体" pitchFamily="2" charset="-122"/>
              </a:rPr>
              <a:t>      Yongxing </a:t>
            </a:r>
            <a:r>
              <a:rPr lang="zh-CN" altLang="en-US" sz="1200" b="0">
                <a:solidFill>
                  <a:schemeClr val="bg2"/>
                </a:solidFill>
                <a:ea typeface="宋体" pitchFamily="2" charset="-122"/>
              </a:rPr>
              <a:t>永興</a:t>
            </a:r>
            <a:r>
              <a:rPr lang="en-US" altLang="zh-CN" sz="1200" b="0">
                <a:solidFill>
                  <a:schemeClr val="bg2"/>
                </a:solidFill>
                <a:ea typeface="宋体" pitchFamily="2" charset="-122"/>
              </a:rPr>
              <a:t>, </a:t>
            </a:r>
            <a:br>
              <a:rPr lang="en-US" altLang="zh-CN" sz="1200" b="0">
                <a:solidFill>
                  <a:schemeClr val="bg2"/>
                </a:solidFill>
                <a:ea typeface="宋体" pitchFamily="2" charset="-122"/>
              </a:rPr>
            </a:br>
            <a:r>
              <a:rPr lang="en-US" altLang="zh-CN" sz="1200" b="0">
                <a:solidFill>
                  <a:schemeClr val="bg2"/>
                </a:solidFill>
                <a:ea typeface="宋体" pitchFamily="2" charset="-122"/>
              </a:rPr>
              <a:t>           Shan </a:t>
            </a:r>
            <a:r>
              <a:rPr lang="zh-CN" altLang="en-US" sz="1200" b="0">
                <a:solidFill>
                  <a:schemeClr val="bg2"/>
                </a:solidFill>
                <a:ea typeface="宋体" pitchFamily="2" charset="-122"/>
              </a:rPr>
              <a:t>陝</a:t>
            </a:r>
            <a:r>
              <a:rPr lang="en-US" altLang="zh-CN" sz="1200" b="0">
                <a:solidFill>
                  <a:schemeClr val="bg2"/>
                </a:solidFill>
                <a:ea typeface="宋体" pitchFamily="2" charset="-122"/>
              </a:rPr>
              <a:t>,</a:t>
            </a:r>
            <a:br>
              <a:rPr lang="en-US" altLang="zh-CN" sz="1200" b="0">
                <a:solidFill>
                  <a:schemeClr val="bg2"/>
                </a:solidFill>
                <a:ea typeface="宋体" pitchFamily="2" charset="-122"/>
              </a:rPr>
            </a:br>
            <a:r>
              <a:rPr lang="en-US" altLang="zh-CN" sz="1200" b="0">
                <a:solidFill>
                  <a:schemeClr val="bg2"/>
                </a:solidFill>
                <a:ea typeface="宋体" pitchFamily="2" charset="-122"/>
              </a:rPr>
              <a:t>                Xia Xian </a:t>
            </a:r>
            <a:r>
              <a:rPr lang="zh-CN" altLang="en-US" sz="1200" b="0">
                <a:solidFill>
                  <a:schemeClr val="bg2"/>
                </a:solidFill>
                <a:ea typeface="宋体" pitchFamily="2" charset="-122"/>
              </a:rPr>
              <a:t>夏縣 </a:t>
            </a:r>
            <a:r>
              <a:rPr lang="en-US" altLang="zh-CN" sz="1200" b="0">
                <a:solidFill>
                  <a:schemeClr val="bg2"/>
                </a:solidFill>
                <a:ea typeface="宋体" pitchFamily="2" charset="-122"/>
              </a:rPr>
              <a:t>0-0</a:t>
            </a:r>
            <a:endParaRPr lang="en-US" altLang="zh-CN" sz="1200" b="0">
              <a:solidFill>
                <a:schemeClr val="bg2"/>
              </a:solidFill>
              <a:ea typeface="TSC UMing S TT" pitchFamily="49" charset="-120"/>
            </a:endParaRPr>
          </a:p>
        </p:txBody>
      </p:sp>
      <p:sp>
        <p:nvSpPr>
          <p:cNvPr id="190473" name="Text Box 13"/>
          <p:cNvSpPr txBox="1">
            <a:spLocks noChangeArrowheads="1"/>
          </p:cNvSpPr>
          <p:nvPr/>
        </p:nvSpPr>
        <p:spPr bwMode="auto">
          <a:xfrm>
            <a:off x="2667000" y="3670300"/>
            <a:ext cx="419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solidFill>
                  <a:schemeClr val="bg2"/>
                </a:solidFill>
                <a:ea typeface="宋体" pitchFamily="2" charset="-122"/>
              </a:rPr>
              <a:t>Alternate Names</a:t>
            </a:r>
            <a:r>
              <a:rPr lang="en-US" altLang="zh-CN" sz="1200" b="0">
                <a:solidFill>
                  <a:schemeClr val="bg2"/>
                </a:solidFill>
                <a:ea typeface="宋体" pitchFamily="2" charset="-122"/>
              </a:rPr>
              <a:t/>
            </a:r>
            <a:br>
              <a:rPr lang="en-US" altLang="zh-CN" sz="1200" b="0">
                <a:solidFill>
                  <a:schemeClr val="bg2"/>
                </a:solidFill>
                <a:ea typeface="宋体" pitchFamily="2" charset="-122"/>
              </a:rPr>
            </a:br>
            <a:r>
              <a:rPr lang="en-US" altLang="zh-CN" sz="1200" b="0">
                <a:solidFill>
                  <a:schemeClr val="bg2"/>
                </a:solidFill>
                <a:ea typeface="宋体" pitchFamily="2" charset="-122"/>
              </a:rPr>
              <a:t>     Junshi </a:t>
            </a:r>
            <a:r>
              <a:rPr lang="zh-CN" altLang="en-US" sz="1200" b="0">
                <a:solidFill>
                  <a:schemeClr val="bg2"/>
                </a:solidFill>
                <a:ea typeface="宋体" pitchFamily="2" charset="-122"/>
              </a:rPr>
              <a:t>君實 </a:t>
            </a:r>
            <a:r>
              <a:rPr lang="en-US" altLang="zh-CN" sz="1200" b="0">
                <a:solidFill>
                  <a:schemeClr val="bg2"/>
                </a:solidFill>
                <a:ea typeface="宋体" pitchFamily="2" charset="-122"/>
              </a:rPr>
              <a:t>Capping Name </a:t>
            </a:r>
            <a:br>
              <a:rPr lang="en-US" altLang="zh-CN" sz="1200" b="0">
                <a:solidFill>
                  <a:schemeClr val="bg2"/>
                </a:solidFill>
                <a:ea typeface="宋体" pitchFamily="2" charset="-122"/>
              </a:rPr>
            </a:br>
            <a:r>
              <a:rPr lang="en-US" altLang="zh-CN" sz="1200" b="0">
                <a:solidFill>
                  <a:schemeClr val="bg2"/>
                </a:solidFill>
                <a:ea typeface="宋体" pitchFamily="2" charset="-122"/>
              </a:rPr>
              <a:t>          Wenzheng Gong </a:t>
            </a:r>
            <a:r>
              <a:rPr lang="zh-CN" altLang="en-US" sz="1200" b="0">
                <a:solidFill>
                  <a:schemeClr val="bg2"/>
                </a:solidFill>
                <a:ea typeface="宋体" pitchFamily="2" charset="-122"/>
              </a:rPr>
              <a:t>文正公 </a:t>
            </a:r>
            <a:r>
              <a:rPr lang="en-US" altLang="zh-CN" sz="1200" b="0">
                <a:solidFill>
                  <a:schemeClr val="bg2"/>
                </a:solidFill>
                <a:ea typeface="宋体" pitchFamily="2" charset="-122"/>
              </a:rPr>
              <a:t>Posthumous Name </a:t>
            </a:r>
            <a:br>
              <a:rPr lang="en-US" altLang="zh-CN" sz="1200" b="0">
                <a:solidFill>
                  <a:schemeClr val="bg2"/>
                </a:solidFill>
                <a:ea typeface="宋体" pitchFamily="2" charset="-122"/>
              </a:rPr>
            </a:br>
            <a:r>
              <a:rPr lang="en-US" altLang="zh-CN" sz="1200" b="0">
                <a:solidFill>
                  <a:schemeClr val="bg2"/>
                </a:solidFill>
                <a:ea typeface="宋体" pitchFamily="2" charset="-122"/>
              </a:rPr>
              <a:t>               Sushui Xiansheng </a:t>
            </a:r>
            <a:r>
              <a:rPr lang="zh-CN" altLang="en-US" sz="1200" b="0">
                <a:solidFill>
                  <a:schemeClr val="bg2"/>
                </a:solidFill>
                <a:ea typeface="宋体" pitchFamily="2" charset="-122"/>
              </a:rPr>
              <a:t>涑水先生 </a:t>
            </a:r>
            <a:r>
              <a:rPr lang="en-US" altLang="zh-CN" sz="1200" b="0">
                <a:solidFill>
                  <a:schemeClr val="bg2"/>
                </a:solidFill>
                <a:ea typeface="宋体" pitchFamily="2" charset="-122"/>
              </a:rPr>
              <a:t>Other </a:t>
            </a:r>
            <a:br>
              <a:rPr lang="en-US" altLang="zh-CN" sz="1200" b="0">
                <a:solidFill>
                  <a:schemeClr val="bg2"/>
                </a:solidFill>
                <a:ea typeface="宋体" pitchFamily="2" charset="-122"/>
              </a:rPr>
            </a:br>
            <a:r>
              <a:rPr lang="en-US" altLang="zh-CN" sz="1200" b="0">
                <a:solidFill>
                  <a:schemeClr val="bg2"/>
                </a:solidFill>
                <a:ea typeface="宋体" pitchFamily="2" charset="-122"/>
              </a:rPr>
              <a:t>                  Yufu </a:t>
            </a:r>
            <a:r>
              <a:rPr lang="zh-CN" altLang="en-US" sz="1200" b="0">
                <a:solidFill>
                  <a:schemeClr val="bg2"/>
                </a:solidFill>
                <a:ea typeface="宋体" pitchFamily="2" charset="-122"/>
              </a:rPr>
              <a:t>迂夫 </a:t>
            </a:r>
            <a:r>
              <a:rPr lang="en-US" altLang="zh-CN" sz="1200" b="0">
                <a:solidFill>
                  <a:schemeClr val="bg2"/>
                </a:solidFill>
                <a:ea typeface="宋体" pitchFamily="2" charset="-122"/>
              </a:rPr>
              <a:t>Style Name </a:t>
            </a:r>
            <a:br>
              <a:rPr lang="en-US" altLang="zh-CN" sz="1200" b="0">
                <a:solidFill>
                  <a:schemeClr val="bg2"/>
                </a:solidFill>
                <a:ea typeface="宋体" pitchFamily="2" charset="-122"/>
              </a:rPr>
            </a:br>
            <a:r>
              <a:rPr lang="en-US" altLang="zh-CN" sz="1200" b="0">
                <a:solidFill>
                  <a:schemeClr val="bg2"/>
                </a:solidFill>
                <a:ea typeface="宋体" pitchFamily="2" charset="-122"/>
              </a:rPr>
              <a:t>                        Yusou </a:t>
            </a:r>
            <a:r>
              <a:rPr lang="zh-CN" altLang="en-US" sz="1200" b="0">
                <a:solidFill>
                  <a:schemeClr val="bg2"/>
                </a:solidFill>
                <a:ea typeface="宋体" pitchFamily="2" charset="-122"/>
              </a:rPr>
              <a:t>迂叟 </a:t>
            </a:r>
            <a:r>
              <a:rPr lang="en-US" altLang="zh-CN" sz="1200" b="0">
                <a:solidFill>
                  <a:schemeClr val="bg2"/>
                </a:solidFill>
                <a:ea typeface="宋体" pitchFamily="2" charset="-122"/>
              </a:rPr>
              <a:t>Style Name</a:t>
            </a:r>
            <a:endParaRPr lang="en-US" altLang="zh-CN" sz="1200" b="0">
              <a:solidFill>
                <a:schemeClr val="bg2"/>
              </a:solidFill>
              <a:ea typeface="TSC UMing S TT" pitchFamily="49" charset="-120"/>
            </a:endParaRPr>
          </a:p>
        </p:txBody>
      </p:sp>
      <p:sp>
        <p:nvSpPr>
          <p:cNvPr id="190474" name="Text Box 14"/>
          <p:cNvSpPr txBox="1">
            <a:spLocks noChangeArrowheads="1"/>
          </p:cNvSpPr>
          <p:nvPr/>
        </p:nvSpPr>
        <p:spPr bwMode="auto">
          <a:xfrm rot="2654137">
            <a:off x="2235200" y="1976438"/>
            <a:ext cx="14160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ea typeface="宋体" pitchFamily="2" charset="-122"/>
              </a:rPr>
              <a:t>Entry</a:t>
            </a:r>
            <a:r>
              <a:rPr lang="en-US" altLang="zh-TW" sz="1200" b="0" i="1">
                <a:ea typeface="PMingLiU" pitchFamily="18" charset="-120"/>
              </a:rPr>
              <a:t> </a:t>
            </a:r>
            <a:r>
              <a:rPr lang="zh-TW" altLang="en-US" sz="1200" b="0">
                <a:ea typeface="PMingLiU" pitchFamily="18" charset="-120"/>
              </a:rPr>
              <a:t>入法</a:t>
            </a:r>
            <a:r>
              <a:rPr lang="en-US" altLang="zh-CN" sz="1200" b="0">
                <a:ea typeface="宋体" pitchFamily="2" charset="-122"/>
              </a:rPr>
              <a:t>:</a:t>
            </a:r>
            <a:br>
              <a:rPr lang="en-US" altLang="zh-CN" sz="1200" b="0">
                <a:ea typeface="宋体" pitchFamily="2" charset="-122"/>
              </a:rPr>
            </a:br>
            <a:r>
              <a:rPr lang="en-US" altLang="zh-CN" sz="1200" b="0">
                <a:ea typeface="宋体" pitchFamily="2" charset="-122"/>
              </a:rPr>
              <a:t>    </a:t>
            </a:r>
            <a:r>
              <a:rPr lang="zh-TW" altLang="en-US" sz="1200" b="0">
                <a:ea typeface="PMingLiU" pitchFamily="18" charset="-120"/>
              </a:rPr>
              <a:t>蔭</a:t>
            </a:r>
            <a:r>
              <a:rPr lang="en-US" altLang="zh-CN" sz="1200" b="0">
                <a:ea typeface="宋体" pitchFamily="2" charset="-122"/>
              </a:rPr>
              <a:t>yin </a:t>
            </a:r>
            <a:br>
              <a:rPr lang="en-US" altLang="zh-CN" sz="1200" b="0">
                <a:ea typeface="宋体" pitchFamily="2" charset="-122"/>
              </a:rPr>
            </a:br>
            <a:r>
              <a:rPr lang="en-US" altLang="zh-CN" sz="1200" b="0">
                <a:ea typeface="宋体" pitchFamily="2" charset="-122"/>
              </a:rPr>
              <a:t>       </a:t>
            </a:r>
            <a:r>
              <a:rPr lang="zh-TW" altLang="en-US" sz="1200" b="0">
                <a:ea typeface="PMingLiU" pitchFamily="18" charset="-120"/>
              </a:rPr>
              <a:t>進士</a:t>
            </a:r>
            <a:r>
              <a:rPr lang="zh-CN" altLang="en-US" sz="1200" b="0">
                <a:ea typeface="宋体" pitchFamily="2" charset="-122"/>
              </a:rPr>
              <a:t> </a:t>
            </a:r>
            <a:r>
              <a:rPr lang="en-US" altLang="zh-CN" sz="1200" b="0">
                <a:ea typeface="宋体" pitchFamily="2" charset="-122"/>
              </a:rPr>
              <a:t>jinshi</a:t>
            </a:r>
            <a:endParaRPr lang="en-US" altLang="zh-CN" sz="1200" b="0">
              <a:ea typeface="TSC UMing S TT" pitchFamily="49" charset="-120"/>
            </a:endParaRPr>
          </a:p>
        </p:txBody>
      </p:sp>
      <p:sp>
        <p:nvSpPr>
          <p:cNvPr id="190475" name="Text Box 15"/>
          <p:cNvSpPr txBox="1">
            <a:spLocks noChangeArrowheads="1"/>
          </p:cNvSpPr>
          <p:nvPr/>
        </p:nvSpPr>
        <p:spPr bwMode="auto">
          <a:xfrm>
            <a:off x="3048000" y="1200150"/>
            <a:ext cx="2057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solidFill>
                  <a:schemeClr val="bg2"/>
                </a:solidFill>
                <a:ea typeface="宋体" pitchFamily="2" charset="-122"/>
              </a:rPr>
              <a:t>Employment</a:t>
            </a:r>
            <a:r>
              <a:rPr lang="en-US" altLang="zh-CN" sz="1200" b="0">
                <a:solidFill>
                  <a:schemeClr val="bg2"/>
                </a:solidFill>
                <a:ea typeface="宋体" pitchFamily="2" charset="-122"/>
              </a:rPr>
              <a:t/>
            </a:r>
            <a:br>
              <a:rPr lang="en-US" altLang="zh-CN" sz="1200" b="0">
                <a:solidFill>
                  <a:schemeClr val="bg2"/>
                </a:solidFill>
                <a:ea typeface="宋体" pitchFamily="2" charset="-122"/>
              </a:rPr>
            </a:br>
            <a:r>
              <a:rPr lang="en-US" altLang="zh-CN" sz="1200" b="0">
                <a:solidFill>
                  <a:schemeClr val="bg2"/>
                </a:solidFill>
                <a:ea typeface="宋体" pitchFamily="2" charset="-122"/>
              </a:rPr>
              <a:t>   1 office: finance </a:t>
            </a:r>
            <a:br>
              <a:rPr lang="en-US" altLang="zh-CN" sz="1200" b="0">
                <a:solidFill>
                  <a:schemeClr val="bg2"/>
                </a:solidFill>
                <a:ea typeface="宋体" pitchFamily="2" charset="-122"/>
              </a:rPr>
            </a:br>
            <a:r>
              <a:rPr lang="en-US" altLang="zh-CN" sz="1200" b="0">
                <a:solidFill>
                  <a:schemeClr val="bg2"/>
                </a:solidFill>
                <a:ea typeface="宋体" pitchFamily="2" charset="-122"/>
              </a:rPr>
              <a:t>   2 office: state council</a:t>
            </a:r>
            <a:endParaRPr lang="en-US" altLang="zh-CN" sz="1200" b="0">
              <a:solidFill>
                <a:schemeClr val="bg2"/>
              </a:solidFill>
              <a:ea typeface="TSC UMing S TT" pitchFamily="49" charset="-120"/>
            </a:endParaRPr>
          </a:p>
        </p:txBody>
      </p:sp>
      <p:sp>
        <p:nvSpPr>
          <p:cNvPr id="190476" name="Text Box 16"/>
          <p:cNvSpPr txBox="1">
            <a:spLocks noChangeArrowheads="1"/>
          </p:cNvSpPr>
          <p:nvPr/>
        </p:nvSpPr>
        <p:spPr bwMode="auto">
          <a:xfrm>
            <a:off x="903288" y="5057775"/>
            <a:ext cx="78279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TW" sz="2800" b="0" dirty="0">
                <a:ea typeface="PMingLiU" pitchFamily="18" charset="-120"/>
              </a:rPr>
              <a:t>Data on people in a relational database is in the interaction between entities (person, place, etc.)</a:t>
            </a:r>
            <a:r>
              <a:rPr lang="zh-CN" altLang="en-US" sz="2800" dirty="0">
                <a:ea typeface="PMingLiU" pitchFamily="18" charset="-120"/>
              </a:rPr>
              <a:t>在關係型數據庫中，人物的數據資料存在於各種實體（人物、地址等）的互動之中。</a:t>
            </a:r>
            <a:endParaRPr lang="zh-TW" altLang="en-US" sz="2800" dirty="0">
              <a:ea typeface="PMingLiU" pitchFamily="18" charset="-120"/>
            </a:endParaRPr>
          </a:p>
        </p:txBody>
      </p:sp>
    </p:spTree>
    <p:extLst>
      <p:ext uri="{BB962C8B-B14F-4D97-AF65-F5344CB8AC3E}">
        <p14:creationId xmlns:p14="http://schemas.microsoft.com/office/powerpoint/2010/main" val="3086077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zh-CN" altLang="en-US" sz="2800" dirty="0" smtClean="0">
                <a:ea typeface="宋体" charset="-122"/>
              </a:rPr>
              <a:t>概念飛躍</a:t>
            </a:r>
            <a:r>
              <a:rPr lang="en-US" altLang="zh-CN" sz="2800" dirty="0" smtClean="0">
                <a:ea typeface="宋体" charset="-122"/>
              </a:rPr>
              <a:t>:</a:t>
            </a:r>
            <a:endParaRPr lang="en-US" altLang="zh-CN" sz="2800" dirty="0">
              <a:ea typeface="宋体" charset="-122"/>
            </a:endParaRPr>
          </a:p>
          <a:p>
            <a:pPr lvl="2" eaLnBrk="1" hangingPunct="1"/>
            <a:r>
              <a:rPr lang="en-US" altLang="zh-CN" sz="2800" b="1" dirty="0">
                <a:ea typeface="宋体" charset="-122"/>
              </a:rPr>
              <a:t>	</a:t>
            </a:r>
            <a:r>
              <a:rPr lang="zh-CN" altLang="en-US" sz="2800" dirty="0">
                <a:solidFill>
                  <a:schemeClr val="bg1">
                    <a:lumMod val="75000"/>
                  </a:schemeClr>
                </a:solidFill>
                <a:ea typeface="宋体" charset="-122"/>
              </a:rPr>
              <a:t>文本挖掘</a:t>
            </a:r>
            <a:r>
              <a:rPr lang="en-US" altLang="zh-CN" sz="2800" dirty="0">
                <a:solidFill>
                  <a:schemeClr val="bg1">
                    <a:lumMod val="75000"/>
                  </a:schemeClr>
                </a:solidFill>
                <a:ea typeface="宋体" charset="-122"/>
              </a:rPr>
              <a:t>/</a:t>
            </a:r>
            <a:r>
              <a:rPr lang="zh-CN" altLang="en-US" sz="2800" dirty="0">
                <a:solidFill>
                  <a:schemeClr val="bg1">
                    <a:lumMod val="75000"/>
                  </a:schemeClr>
                </a:solidFill>
                <a:ea typeface="宋体" charset="-122"/>
              </a:rPr>
              <a:t>文本建模</a:t>
            </a:r>
            <a:r>
              <a:rPr lang="en-US" altLang="zh-CN" sz="2800" dirty="0">
                <a:solidFill>
                  <a:schemeClr val="bg1">
                    <a:lumMod val="75000"/>
                  </a:schemeClr>
                </a:solidFill>
                <a:ea typeface="宋体" charset="-122"/>
              </a:rPr>
              <a:t> </a:t>
            </a:r>
            <a:r>
              <a:rPr lang="en-US" altLang="zh-CN"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基於關係型資料的建模</a:t>
            </a:r>
            <a:r>
              <a:rPr lang="en-US" altLang="zh-CN" sz="2800" dirty="0">
                <a:solidFill>
                  <a:schemeClr val="bg1">
                    <a:lumMod val="75000"/>
                  </a:schemeClr>
                </a:solidFill>
                <a:ea typeface="宋体" charset="-122"/>
              </a:rPr>
              <a:t>	</a:t>
            </a:r>
            <a:r>
              <a:rPr lang="en-US" altLang="zh-CN" dirty="0" smtClean="0">
                <a:solidFill>
                  <a:schemeClr val="bg1">
                    <a:lumMod val="75000"/>
                  </a:schemeClr>
                </a:solidFill>
                <a:ea typeface="宋体" charset="-122"/>
              </a:rPr>
              <a:t>Modeling lives with relational databases</a:t>
            </a:r>
          </a:p>
          <a:p>
            <a:pPr lvl="2" eaLnBrk="1" hangingPunct="1"/>
            <a:r>
              <a:rPr lang="en-US" altLang="zh-CN" sz="2800" dirty="0">
                <a:solidFill>
                  <a:schemeClr val="bg1">
                    <a:lumMod val="75000"/>
                  </a:schemeClr>
                </a:solidFill>
                <a:ea typeface="宋体" charset="-122"/>
              </a:rPr>
              <a:t>	</a:t>
            </a:r>
            <a:r>
              <a:rPr lang="zh-CN" altLang="en-US" sz="2800" b="1" dirty="0">
                <a:ea typeface="宋体" charset="-122"/>
              </a:rPr>
              <a:t>群體傳記學 </a:t>
            </a:r>
            <a:r>
              <a:rPr lang="en-US" altLang="zh-CN" sz="2800" b="1" dirty="0">
                <a:ea typeface="宋体" charset="-122"/>
              </a:rPr>
              <a:t>Prosopography</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空間分析 </a:t>
            </a:r>
            <a:r>
              <a:rPr lang="en-US" altLang="zh-CN" dirty="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社會網絡分析 </a:t>
            </a:r>
            <a:r>
              <a:rPr lang="en-US" altLang="zh-CN" dirty="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095805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85800"/>
          </a:xfrm>
          <a:solidFill>
            <a:srgbClr val="FFFF66"/>
          </a:solidFill>
        </p:spPr>
        <p:txBody>
          <a:bodyPr>
            <a:normAutofit fontScale="90000"/>
          </a:bodyPr>
          <a:lstStyle/>
          <a:p>
            <a:pPr eaLnBrk="1" hangingPunct="1"/>
            <a:r>
              <a:rPr lang="en-US" altLang="zh-CN" sz="4000" dirty="0" smtClean="0">
                <a:solidFill>
                  <a:srgbClr val="003300"/>
                </a:solidFill>
                <a:ea typeface="宋体" pitchFamily="2" charset="-122"/>
              </a:rPr>
              <a:t>[English]Prosopography</a:t>
            </a:r>
            <a:endParaRPr lang="en-US" altLang="zh-CN" sz="4000" dirty="0" smtClean="0">
              <a:ea typeface="宋体" pitchFamily="2" charset="-122"/>
            </a:endParaRPr>
          </a:p>
        </p:txBody>
      </p:sp>
      <p:sp>
        <p:nvSpPr>
          <p:cNvPr id="19459" name="Rectangle 3"/>
          <p:cNvSpPr>
            <a:spLocks noGrp="1" noChangeArrowheads="1"/>
          </p:cNvSpPr>
          <p:nvPr>
            <p:ph type="body" sz="half" idx="1"/>
          </p:nvPr>
        </p:nvSpPr>
        <p:spPr>
          <a:xfrm>
            <a:off x="0" y="914400"/>
            <a:ext cx="8763000" cy="5059363"/>
          </a:xfrm>
        </p:spPr>
        <p:txBody>
          <a:bodyPr>
            <a:normAutofit lnSpcReduction="10000"/>
          </a:bodyPr>
          <a:lstStyle/>
          <a:p>
            <a:pPr eaLnBrk="1" hangingPunct="1">
              <a:lnSpc>
                <a:spcPct val="80000"/>
              </a:lnSpc>
              <a:buFontTx/>
              <a:buNone/>
            </a:pPr>
            <a:r>
              <a:rPr lang="zh-CN" altLang="zh-CN" sz="1800" dirty="0" smtClean="0">
                <a:solidFill>
                  <a:srgbClr val="000000"/>
                </a:solidFill>
                <a:ea typeface="宋体" pitchFamily="2" charset="-122"/>
                <a:cs typeface="Times New Roman" pitchFamily="18" charset="0"/>
              </a:rPr>
              <a:t>	</a:t>
            </a:r>
            <a:r>
              <a:rPr lang="en-US" altLang="zh-CN" dirty="0" smtClean="0">
                <a:solidFill>
                  <a:srgbClr val="000000"/>
                </a:solidFill>
                <a:ea typeface="宋体" pitchFamily="2" charset="-122"/>
                <a:cs typeface="Times New Roman" pitchFamily="18" charset="0"/>
              </a:rPr>
              <a:t>‘</a:t>
            </a:r>
            <a:r>
              <a:rPr lang="zh-CN" altLang="zh-CN" dirty="0" smtClean="0">
                <a:solidFill>
                  <a:srgbClr val="000000"/>
                </a:solidFill>
                <a:ea typeface="宋体" pitchFamily="2" charset="-122"/>
                <a:cs typeface="Times New Roman" pitchFamily="18" charset="0"/>
              </a:rPr>
              <a:t>Prosopography</a:t>
            </a:r>
            <a:r>
              <a:rPr lang="en-US" altLang="zh-CN" dirty="0" smtClean="0">
                <a:solidFill>
                  <a:srgbClr val="000000"/>
                </a:solidFill>
                <a:ea typeface="宋体" pitchFamily="2" charset="-122"/>
                <a:cs typeface="Times New Roman" pitchFamily="18" charset="0"/>
              </a:rPr>
              <a:t>’</a:t>
            </a:r>
            <a:r>
              <a:rPr lang="zh-CN" altLang="zh-CN" dirty="0" smtClean="0">
                <a:solidFill>
                  <a:srgbClr val="000000"/>
                </a:solidFill>
                <a:ea typeface="宋体" pitchFamily="2" charset="-122"/>
                <a:cs typeface="Times New Roman" pitchFamily="18" charset="0"/>
              </a:rPr>
              <a:t> is the investigation of the common background characteristics of a group of actors in history by means of a collective study of their lives. The method employed is to establish a universe to be studied, and then to ask a set of uniform questions – about birth and death, marriage and family, social origins and inherited economic position, place of residence, education, amount and source of personal wealth, occupation, religion, experience of office and so on. The various types of information about the individuals in the universe are then juxtaposed and combined, and are examined for significant variables. They are tested both for internal correlations and for correlations with other forms of behaviour or action. (L. Stone, 'Prosopography', in F. Gilbert and S. Graubard eds., </a:t>
            </a:r>
            <a:r>
              <a:rPr lang="zh-CN" altLang="zh-CN" i="1" dirty="0" smtClean="0">
                <a:solidFill>
                  <a:srgbClr val="000000"/>
                </a:solidFill>
                <a:ea typeface="宋体" pitchFamily="2" charset="-122"/>
                <a:cs typeface="Times New Roman" pitchFamily="18" charset="0"/>
              </a:rPr>
              <a:t>Historical Studies Today</a:t>
            </a:r>
            <a:r>
              <a:rPr lang="zh-CN" altLang="zh-CN" dirty="0" smtClean="0">
                <a:solidFill>
                  <a:srgbClr val="000000"/>
                </a:solidFill>
                <a:ea typeface="宋体" pitchFamily="2" charset="-122"/>
                <a:cs typeface="Times New Roman" pitchFamily="18" charset="0"/>
              </a:rPr>
              <a:t> (New York, 1972)</a:t>
            </a:r>
            <a:r>
              <a:rPr lang="zh-CN" altLang="zh-CN" dirty="0" smtClean="0">
                <a:ea typeface="宋体" pitchFamily="2" charset="-122"/>
                <a:cs typeface="Times New Roman" pitchFamily="18" charset="0"/>
              </a:rPr>
              <a:t> </a:t>
            </a:r>
            <a:endParaRPr lang="en-US" altLang="zh-CN" dirty="0" smtClean="0">
              <a:ea typeface="宋体" pitchFamily="2" charset="-122"/>
              <a:cs typeface="Times New Roman" pitchFamily="18" charset="0"/>
            </a:endParaRPr>
          </a:p>
        </p:txBody>
      </p:sp>
    </p:spTree>
    <p:extLst>
      <p:ext uri="{BB962C8B-B14F-4D97-AF65-F5344CB8AC3E}">
        <p14:creationId xmlns:p14="http://schemas.microsoft.com/office/powerpoint/2010/main" val="299690379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85800"/>
          </a:xfrm>
          <a:solidFill>
            <a:srgbClr val="FFFF66"/>
          </a:solidFill>
        </p:spPr>
        <p:txBody>
          <a:bodyPr>
            <a:normAutofit fontScale="90000"/>
          </a:bodyPr>
          <a:lstStyle/>
          <a:p>
            <a:pPr eaLnBrk="1" hangingPunct="1"/>
            <a:r>
              <a:rPr lang="en-US" altLang="zh-CN" sz="4000" dirty="0" smtClean="0">
                <a:ea typeface="宋体" pitchFamily="2" charset="-122"/>
              </a:rPr>
              <a:t>[</a:t>
            </a:r>
            <a:r>
              <a:rPr lang="zh-CN" altLang="en-US" sz="4000" dirty="0" smtClean="0">
                <a:ea typeface="宋体" pitchFamily="2" charset="-122"/>
              </a:rPr>
              <a:t>中文</a:t>
            </a:r>
            <a:r>
              <a:rPr lang="en-US" altLang="zh-CN" sz="4000" dirty="0" smtClean="0">
                <a:ea typeface="宋体" pitchFamily="2" charset="-122"/>
              </a:rPr>
              <a:t>]</a:t>
            </a:r>
            <a:r>
              <a:rPr lang="zh-CN" altLang="en-US" sz="4000" dirty="0" smtClean="0">
                <a:ea typeface="宋体" pitchFamily="2" charset="-122"/>
              </a:rPr>
              <a:t>群體傳記學</a:t>
            </a:r>
            <a:endParaRPr lang="en-US" altLang="zh-CN" sz="4000" dirty="0" smtClean="0">
              <a:ea typeface="宋体" pitchFamily="2" charset="-122"/>
            </a:endParaRPr>
          </a:p>
        </p:txBody>
      </p:sp>
      <p:sp>
        <p:nvSpPr>
          <p:cNvPr id="19459" name="Rectangle 3"/>
          <p:cNvSpPr>
            <a:spLocks noGrp="1" noChangeArrowheads="1"/>
          </p:cNvSpPr>
          <p:nvPr>
            <p:ph type="body" sz="half" idx="1"/>
          </p:nvPr>
        </p:nvSpPr>
        <p:spPr>
          <a:xfrm>
            <a:off x="0" y="914400"/>
            <a:ext cx="8763000" cy="5059363"/>
          </a:xfrm>
        </p:spPr>
        <p:txBody>
          <a:bodyPr>
            <a:normAutofit/>
          </a:bodyPr>
          <a:lstStyle/>
          <a:p>
            <a:r>
              <a:rPr lang="zh-TW" altLang="en-US" dirty="0" smtClean="0"/>
              <a:t>群體傳記學乃係透過對一群歷史人物的生平所做的集體性的研究，探討其共同之背景特徵。其方法乃係先建立一個研究範圍，然後就此提出一組相同的問題 ──包括出生、死亡、婚姻、家庭、社會出身、經濟地位、居住地、教育、個人財富與來源、職業、宗教、宦歷等方面。然後，將此研究範圍中所有人物的各類信息加以羅列、組合，通過對這些信息的考察找出具有顯著意義的變量。研究者可以檢測這些信息的內在相關性，及其與其他行為形式或行動形式的相關性。</a:t>
            </a:r>
            <a:r>
              <a:rPr lang="zh-CN" altLang="zh-CN" dirty="0" smtClean="0">
                <a:solidFill>
                  <a:srgbClr val="000000"/>
                </a:solidFill>
                <a:ea typeface="宋体" pitchFamily="2" charset="-122"/>
                <a:cs typeface="Times New Roman" pitchFamily="18" charset="0"/>
              </a:rPr>
              <a:t> (L. Stone, 'Prosopography', in F. Gilbert and S. Graubard eds., </a:t>
            </a:r>
            <a:r>
              <a:rPr lang="zh-CN" altLang="zh-CN" i="1" dirty="0" smtClean="0">
                <a:solidFill>
                  <a:srgbClr val="000000"/>
                </a:solidFill>
                <a:ea typeface="宋体" pitchFamily="2" charset="-122"/>
                <a:cs typeface="Times New Roman" pitchFamily="18" charset="0"/>
              </a:rPr>
              <a:t>Historical Studies Today</a:t>
            </a:r>
            <a:r>
              <a:rPr lang="zh-CN" altLang="zh-CN" dirty="0" smtClean="0">
                <a:solidFill>
                  <a:srgbClr val="000000"/>
                </a:solidFill>
                <a:ea typeface="宋体" pitchFamily="2" charset="-122"/>
                <a:cs typeface="Times New Roman" pitchFamily="18" charset="0"/>
              </a:rPr>
              <a:t> (New York, 1972)</a:t>
            </a:r>
            <a:r>
              <a:rPr lang="zh-CN" altLang="zh-CN" dirty="0" smtClean="0">
                <a:ea typeface="宋体" pitchFamily="2" charset="-122"/>
                <a:cs typeface="Times New Roman" pitchFamily="18" charset="0"/>
              </a:rPr>
              <a:t> </a:t>
            </a:r>
            <a:endParaRPr lang="en-US" altLang="zh-CN" dirty="0" smtClean="0">
              <a:ea typeface="宋体" pitchFamily="2" charset="-122"/>
              <a:cs typeface="Times New Roman" pitchFamily="18" charset="0"/>
            </a:endParaRPr>
          </a:p>
        </p:txBody>
      </p:sp>
    </p:spTree>
    <p:extLst>
      <p:ext uri="{BB962C8B-B14F-4D97-AF65-F5344CB8AC3E}">
        <p14:creationId xmlns:p14="http://schemas.microsoft.com/office/powerpoint/2010/main" val="109656023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9296400" cy="6705600"/>
          </a:xfrm>
          <a:prstGeom prst="rect">
            <a:avLst/>
          </a:prstGeom>
          <a:noFill/>
          <a:ln>
            <a:noFill/>
          </a:ln>
        </p:spPr>
      </p:pic>
      <p:sp>
        <p:nvSpPr>
          <p:cNvPr id="3" name="TextBox 2"/>
          <p:cNvSpPr txBox="1"/>
          <p:nvPr/>
        </p:nvSpPr>
        <p:spPr>
          <a:xfrm>
            <a:off x="1295400" y="533400"/>
            <a:ext cx="7543800" cy="523220"/>
          </a:xfrm>
          <a:prstGeom prst="rect">
            <a:avLst/>
          </a:prstGeom>
          <a:noFill/>
        </p:spPr>
        <p:txBody>
          <a:bodyPr wrap="square" rtlCol="0">
            <a:spAutoFit/>
          </a:bodyPr>
          <a:lstStyle/>
          <a:p>
            <a:r>
              <a:rPr lang="en-US" sz="2800" b="1" dirty="0" smtClean="0"/>
              <a:t>CBDB </a:t>
            </a:r>
            <a:r>
              <a:rPr lang="zh-CN" altLang="en-US" sz="2800" b="1" dirty="0" smtClean="0"/>
              <a:t>資料中從唐代到清代 </a:t>
            </a:r>
            <a:r>
              <a:rPr lang="en-US" altLang="zh-CN" sz="2800" b="1" dirty="0" smtClean="0"/>
              <a:t>22270 </a:t>
            </a:r>
            <a:r>
              <a:rPr lang="zh-CN" altLang="en-US" sz="2800" b="1" dirty="0" smtClean="0"/>
              <a:t>人的死亡年齡</a:t>
            </a:r>
            <a:endParaRPr lang="en-US" sz="2800" b="1" dirty="0"/>
          </a:p>
        </p:txBody>
      </p:sp>
    </p:spTree>
    <p:extLst>
      <p:ext uri="{BB962C8B-B14F-4D97-AF65-F5344CB8AC3E}">
        <p14:creationId xmlns:p14="http://schemas.microsoft.com/office/powerpoint/2010/main" val="4140600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04427232"/>
              </p:ext>
            </p:extLst>
          </p:nvPr>
        </p:nvGraphicFramePr>
        <p:xfrm>
          <a:off x="0" y="990601"/>
          <a:ext cx="9144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295400" y="609600"/>
            <a:ext cx="5949064" cy="523220"/>
          </a:xfrm>
          <a:prstGeom prst="rect">
            <a:avLst/>
          </a:prstGeom>
          <a:noFill/>
        </p:spPr>
        <p:txBody>
          <a:bodyPr wrap="none" rtlCol="0">
            <a:spAutoFit/>
          </a:bodyPr>
          <a:lstStyle/>
          <a:p>
            <a:r>
              <a:rPr lang="en-US" sz="2800" b="1" dirty="0"/>
              <a:t>CBDB </a:t>
            </a:r>
            <a:r>
              <a:rPr lang="zh-CN" altLang="en-US" sz="2800" b="1" dirty="0"/>
              <a:t>資</a:t>
            </a:r>
            <a:r>
              <a:rPr lang="zh-CN" altLang="en-US" sz="2800" b="1" dirty="0" smtClean="0"/>
              <a:t>料中 </a:t>
            </a:r>
            <a:r>
              <a:rPr lang="en-US" altLang="zh-CN" sz="2800" b="1" dirty="0" smtClean="0"/>
              <a:t>3072 </a:t>
            </a:r>
            <a:r>
              <a:rPr lang="zh-CN" altLang="en-US" sz="2800" b="1" dirty="0" smtClean="0"/>
              <a:t>名女性的</a:t>
            </a:r>
            <a:r>
              <a:rPr lang="zh-CN" altLang="en-US" sz="2800" b="1" dirty="0"/>
              <a:t>死亡年</a:t>
            </a:r>
            <a:r>
              <a:rPr lang="zh-CN" altLang="en-US" sz="2800" b="1" dirty="0" smtClean="0"/>
              <a:t>齡</a:t>
            </a:r>
            <a:endParaRPr lang="en-US" sz="2800" b="1" dirty="0"/>
          </a:p>
        </p:txBody>
      </p:sp>
    </p:spTree>
    <p:extLst>
      <p:ext uri="{BB962C8B-B14F-4D97-AF65-F5344CB8AC3E}">
        <p14:creationId xmlns:p14="http://schemas.microsoft.com/office/powerpoint/2010/main" val="3242307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zh-CN" altLang="en-US" sz="2800" dirty="0" smtClean="0">
                <a:ea typeface="宋体" charset="-122"/>
              </a:rPr>
              <a:t>概念飛躍</a:t>
            </a:r>
            <a:r>
              <a:rPr lang="en-US" altLang="zh-CN" sz="2800" dirty="0" smtClean="0">
                <a:ea typeface="宋体" charset="-122"/>
              </a:rPr>
              <a:t>:</a:t>
            </a:r>
            <a:endParaRPr lang="en-US" altLang="zh-CN" sz="2800" dirty="0">
              <a:ea typeface="宋体" charset="-122"/>
            </a:endParaRPr>
          </a:p>
          <a:p>
            <a:pPr lvl="2" eaLnBrk="1" hangingPunct="1"/>
            <a:r>
              <a:rPr lang="en-US" altLang="zh-CN" sz="2800" b="1" dirty="0">
                <a:ea typeface="宋体" charset="-122"/>
              </a:rPr>
              <a:t>	</a:t>
            </a:r>
            <a:r>
              <a:rPr lang="zh-CN" altLang="en-US" sz="2800" dirty="0">
                <a:solidFill>
                  <a:schemeClr val="bg1">
                    <a:lumMod val="75000"/>
                  </a:schemeClr>
                </a:solidFill>
                <a:ea typeface="宋体" charset="-122"/>
              </a:rPr>
              <a:t>文本挖掘</a:t>
            </a:r>
            <a:r>
              <a:rPr lang="en-US" altLang="zh-CN" sz="2800" dirty="0">
                <a:solidFill>
                  <a:schemeClr val="bg1">
                    <a:lumMod val="75000"/>
                  </a:schemeClr>
                </a:solidFill>
                <a:ea typeface="宋体" charset="-122"/>
              </a:rPr>
              <a:t>/</a:t>
            </a:r>
            <a:r>
              <a:rPr lang="zh-CN" altLang="en-US" sz="2800" dirty="0">
                <a:solidFill>
                  <a:schemeClr val="bg1">
                    <a:lumMod val="75000"/>
                  </a:schemeClr>
                </a:solidFill>
                <a:ea typeface="宋体" charset="-122"/>
              </a:rPr>
              <a:t>文本建模</a:t>
            </a:r>
            <a:r>
              <a:rPr lang="en-US" altLang="zh-CN" sz="2800" dirty="0">
                <a:solidFill>
                  <a:schemeClr val="bg1">
                    <a:lumMod val="75000"/>
                  </a:schemeClr>
                </a:solidFill>
                <a:ea typeface="宋体" charset="-122"/>
              </a:rPr>
              <a:t> </a:t>
            </a:r>
            <a:r>
              <a:rPr lang="en-US" altLang="zh-CN"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基於關係型資料的建模</a:t>
            </a:r>
            <a:r>
              <a:rPr lang="en-US" altLang="zh-CN" sz="2800" dirty="0">
                <a:solidFill>
                  <a:schemeClr val="bg1">
                    <a:lumMod val="75000"/>
                  </a:schemeClr>
                </a:solidFill>
                <a:ea typeface="宋体" charset="-122"/>
              </a:rPr>
              <a:t>	</a:t>
            </a:r>
            <a:r>
              <a:rPr lang="en-US" altLang="zh-CN" dirty="0" smtClean="0">
                <a:solidFill>
                  <a:schemeClr val="bg1">
                    <a:lumMod val="75000"/>
                  </a:schemeClr>
                </a:solidFill>
                <a:ea typeface="宋体" charset="-122"/>
              </a:rPr>
              <a:t>Modeling lives with relational databases</a:t>
            </a:r>
          </a:p>
          <a:p>
            <a:pPr lvl="2" eaLnBrk="1" hangingPunct="1"/>
            <a:r>
              <a:rPr lang="en-US" altLang="zh-CN" sz="2800" dirty="0">
                <a:solidFill>
                  <a:schemeClr val="bg1">
                    <a:lumMod val="75000"/>
                  </a:schemeClr>
                </a:solidFill>
                <a:ea typeface="宋体" charset="-122"/>
              </a:rPr>
              <a:t>	</a:t>
            </a:r>
            <a:r>
              <a:rPr lang="zh-CN" altLang="en-US" sz="2800" dirty="0">
                <a:solidFill>
                  <a:schemeClr val="bg1">
                    <a:lumMod val="75000"/>
                  </a:schemeClr>
                </a:solidFill>
                <a:ea typeface="宋体" charset="-122"/>
              </a:rPr>
              <a:t>群體傳記學</a:t>
            </a:r>
            <a:r>
              <a:rPr lang="zh-CN" altLang="en-US" sz="2800" b="1" dirty="0">
                <a:ea typeface="宋体" charset="-122"/>
              </a:rPr>
              <a:t> </a:t>
            </a:r>
            <a:r>
              <a:rPr lang="en-US" altLang="zh-CN" dirty="0">
                <a:solidFill>
                  <a:schemeClr val="bg1">
                    <a:lumMod val="75000"/>
                  </a:schemeClr>
                </a:solidFill>
                <a:ea typeface="宋体" charset="-122"/>
              </a:rPr>
              <a:t>Prosopography</a:t>
            </a:r>
          </a:p>
          <a:p>
            <a:pPr lvl="2" eaLnBrk="1" hangingPunct="1"/>
            <a:r>
              <a:rPr lang="en-US" altLang="zh-CN" sz="2800" dirty="0">
                <a:solidFill>
                  <a:schemeClr val="bg1">
                    <a:lumMod val="75000"/>
                  </a:schemeClr>
                </a:solidFill>
                <a:ea typeface="宋体" charset="-122"/>
              </a:rPr>
              <a:t>	</a:t>
            </a:r>
            <a:r>
              <a:rPr lang="zh-CN" altLang="en-US" sz="2800" b="1" dirty="0">
                <a:ea typeface="宋体" charset="-122"/>
              </a:rPr>
              <a:t>空間分析 </a:t>
            </a:r>
            <a:r>
              <a:rPr lang="en-US" altLang="zh-CN" sz="2800" b="1" dirty="0">
                <a:ea typeface="宋体" charset="-122"/>
              </a:rPr>
              <a:t>Spatial analysis</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社會網絡分析 </a:t>
            </a:r>
            <a:r>
              <a:rPr lang="en-US" altLang="zh-CN" dirty="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612441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647700"/>
            <a:ext cx="8734425" cy="6210300"/>
          </a:xfrm>
        </p:spPr>
      </p:pic>
      <p:sp>
        <p:nvSpPr>
          <p:cNvPr id="104451" name="Text Box 3"/>
          <p:cNvSpPr txBox="1">
            <a:spLocks noChangeArrowheads="1"/>
          </p:cNvSpPr>
          <p:nvPr/>
        </p:nvSpPr>
        <p:spPr bwMode="auto">
          <a:xfrm>
            <a:off x="611188" y="115888"/>
            <a:ext cx="7993062" cy="5191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800" b="1" dirty="0" smtClean="0">
                <a:ea typeface="黑体" pitchFamily="2" charset="-122"/>
              </a:rPr>
              <a:t>紹興十八年（</a:t>
            </a:r>
            <a:r>
              <a:rPr lang="en-US" altLang="zh-CN" sz="2800" b="1" dirty="0" smtClean="0">
                <a:ea typeface="黑体" pitchFamily="2" charset="-122"/>
              </a:rPr>
              <a:t>1148</a:t>
            </a:r>
            <a:r>
              <a:rPr lang="zh-CN" altLang="en-US" sz="2800" b="1" dirty="0" smtClean="0">
                <a:ea typeface="黑体" pitchFamily="2" charset="-122"/>
              </a:rPr>
              <a:t>）科舉考試名單</a:t>
            </a:r>
            <a:endParaRPr lang="en-US" altLang="zh-CN" sz="2800" b="1" dirty="0">
              <a:ea typeface="黑体" pitchFamily="2" charset="-122"/>
            </a:endParaRPr>
          </a:p>
        </p:txBody>
      </p:sp>
    </p:spTree>
    <p:extLst>
      <p:ext uri="{BB962C8B-B14F-4D97-AF65-F5344CB8AC3E}">
        <p14:creationId xmlns:p14="http://schemas.microsoft.com/office/powerpoint/2010/main" val="1556191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260350"/>
            <a:ext cx="8748712" cy="6221413"/>
          </a:xfrm>
        </p:spPr>
      </p:pic>
      <p:sp>
        <p:nvSpPr>
          <p:cNvPr id="105475" name="Text Box 3"/>
          <p:cNvSpPr txBox="1">
            <a:spLocks noChangeArrowheads="1"/>
          </p:cNvSpPr>
          <p:nvPr/>
        </p:nvSpPr>
        <p:spPr bwMode="auto">
          <a:xfrm>
            <a:off x="0" y="5165229"/>
            <a:ext cx="3886200" cy="169277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800" dirty="0" smtClean="0">
                <a:ea typeface="黑体" pitchFamily="2" charset="-122"/>
              </a:rPr>
              <a:t>南宋</a:t>
            </a:r>
            <a:r>
              <a:rPr lang="zh-CN" altLang="en-US" sz="2800" dirty="0">
                <a:ea typeface="黑体" pitchFamily="2" charset="-122"/>
              </a:rPr>
              <a:t>時期有功名</a:t>
            </a:r>
            <a:r>
              <a:rPr lang="zh-CN" altLang="en-US" sz="2800" dirty="0" smtClean="0">
                <a:ea typeface="黑体" pitchFamily="2" charset="-122"/>
              </a:rPr>
              <a:t>者空間地理分佈</a:t>
            </a:r>
            <a:endParaRPr lang="en-US" altLang="zh-CN" sz="2800" dirty="0" smtClean="0">
              <a:ea typeface="黑体" pitchFamily="2" charset="-122"/>
            </a:endParaRPr>
          </a:p>
          <a:p>
            <a:pPr>
              <a:spcBef>
                <a:spcPct val="50000"/>
              </a:spcBef>
            </a:pPr>
            <a:r>
              <a:rPr lang="zh-CN" altLang="en-US" sz="1600" dirty="0" smtClean="0">
                <a:ea typeface="黑体" pitchFamily="2" charset="-122"/>
              </a:rPr>
              <a:t>（中國歷代人物傳記資料庫</a:t>
            </a:r>
            <a:r>
              <a:rPr lang="en-US" altLang="zh-CN" sz="1600" dirty="0" smtClean="0">
                <a:ea typeface="黑体" pitchFamily="2" charset="-122"/>
              </a:rPr>
              <a:t>-CBDB</a:t>
            </a:r>
            <a:r>
              <a:rPr lang="zh-CN" altLang="en-US" sz="1600" dirty="0" smtClean="0">
                <a:ea typeface="黑体" pitchFamily="2" charset="-122"/>
              </a:rPr>
              <a:t>）</a:t>
            </a:r>
            <a:endParaRPr lang="en-US" altLang="zh-CN" sz="1600" dirty="0" smtClean="0">
              <a:ea typeface="黑体" pitchFamily="2" charset="-122"/>
            </a:endParaRPr>
          </a:p>
          <a:p>
            <a:pPr>
              <a:spcBef>
                <a:spcPct val="50000"/>
              </a:spcBef>
            </a:pPr>
            <a:endParaRPr lang="en-US" altLang="zh-CN" sz="1600" dirty="0">
              <a:ea typeface="黑体" pitchFamily="2" charset="-122"/>
            </a:endParaRPr>
          </a:p>
        </p:txBody>
      </p:sp>
    </p:spTree>
    <p:extLst>
      <p:ext uri="{BB962C8B-B14F-4D97-AF65-F5344CB8AC3E}">
        <p14:creationId xmlns:p14="http://schemas.microsoft.com/office/powerpoint/2010/main" val="3945540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zeng qing Ke Chengf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103727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ctrTitle"/>
          </p:nvPr>
        </p:nvSpPr>
        <p:spPr>
          <a:xfrm>
            <a:off x="-533400" y="3276600"/>
            <a:ext cx="6781800" cy="2228850"/>
          </a:xfrm>
          <a:gradFill rotWithShape="1">
            <a:gsLst>
              <a:gs pos="0">
                <a:schemeClr val="accent1">
                  <a:alpha val="17999"/>
                </a:schemeClr>
              </a:gs>
              <a:gs pos="100000">
                <a:schemeClr val="accent1">
                  <a:gamma/>
                  <a:shade val="46275"/>
                  <a:invGamma/>
                  <a:alpha val="62000"/>
                </a:schemeClr>
              </a:gs>
            </a:gsLst>
            <a:lin ang="5400000" scaled="1"/>
          </a:gradFill>
        </p:spPr>
        <p:txBody>
          <a:bodyPr/>
          <a:lstStyle/>
          <a:p>
            <a:pPr>
              <a:defRPr/>
            </a:pPr>
            <a:r>
              <a:rPr lang="zh-CN" altLang="en-US" sz="3600" b="1" dirty="0">
                <a:ea typeface="宋体" charset="-122"/>
              </a:rPr>
              <a:t>中國歷代人物傳記資料</a:t>
            </a:r>
            <a:r>
              <a:rPr lang="zh-CN" altLang="en-US" sz="3600" b="1" dirty="0" smtClean="0">
                <a:ea typeface="宋体" charset="-122"/>
              </a:rPr>
              <a:t>庫 </a:t>
            </a:r>
            <a:r>
              <a:rPr lang="en-US" altLang="zh-CN" sz="3600" b="1" dirty="0" smtClean="0">
                <a:ea typeface="宋体" charset="-122"/>
              </a:rPr>
              <a:t>(CBDB)</a:t>
            </a:r>
            <a:br>
              <a:rPr lang="en-US" altLang="zh-CN" sz="3600" b="1" dirty="0" smtClean="0">
                <a:ea typeface="宋体" charset="-122"/>
              </a:rPr>
            </a:br>
            <a:r>
              <a:rPr lang="en-US" altLang="zh-CN" sz="3600" b="1" dirty="0" smtClean="0">
                <a:ea typeface="宋体" charset="-122"/>
              </a:rPr>
              <a:t>–</a:t>
            </a:r>
            <a:r>
              <a:rPr lang="zh-CN" altLang="en-US" sz="3600" b="1" dirty="0" smtClean="0">
                <a:ea typeface="宋体" charset="-122"/>
              </a:rPr>
              <a:t>從</a:t>
            </a:r>
            <a:r>
              <a:rPr lang="zh-CN" altLang="en-US" sz="3600" b="1" dirty="0">
                <a:ea typeface="宋体" charset="-122"/>
              </a:rPr>
              <a:t>軼事到資料</a:t>
            </a:r>
            <a:r>
              <a:rPr lang="en-US" altLang="zh-CN" sz="3600" dirty="0" smtClean="0">
                <a:ea typeface="宋体" charset="-122"/>
              </a:rPr>
              <a:t/>
            </a:r>
            <a:br>
              <a:rPr lang="en-US" altLang="zh-CN" sz="3600" dirty="0" smtClean="0">
                <a:ea typeface="宋体" charset="-122"/>
              </a:rPr>
            </a:br>
            <a:endParaRPr lang="en-US" altLang="zh-CN" sz="3600" dirty="0" smtClean="0">
              <a:ea typeface="宋体" charset="-122"/>
            </a:endParaRPr>
          </a:p>
        </p:txBody>
      </p:sp>
    </p:spTree>
    <p:extLst>
      <p:ext uri="{BB962C8B-B14F-4D97-AF65-F5344CB8AC3E}">
        <p14:creationId xmlns:p14="http://schemas.microsoft.com/office/powerpoint/2010/main" val="2747799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4150"/>
            <a:ext cx="9144000" cy="6500813"/>
          </a:xfrm>
        </p:spPr>
      </p:pic>
    </p:spTree>
    <p:extLst>
      <p:ext uri="{BB962C8B-B14F-4D97-AF65-F5344CB8AC3E}">
        <p14:creationId xmlns:p14="http://schemas.microsoft.com/office/powerpoint/2010/main" val="4053388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988"/>
            <a:ext cx="8461375"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699" name="Text Box 3"/>
          <p:cNvSpPr txBox="1">
            <a:spLocks noChangeArrowheads="1"/>
          </p:cNvSpPr>
          <p:nvPr/>
        </p:nvSpPr>
        <p:spPr bwMode="auto">
          <a:xfrm>
            <a:off x="0" y="115888"/>
            <a:ext cx="2195513" cy="26776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dirty="0">
                <a:ea typeface="宋体" charset="-122"/>
              </a:rPr>
              <a:t>960</a:t>
            </a:r>
            <a:r>
              <a:rPr lang="zh-CN" altLang="en-US" sz="2800" dirty="0">
                <a:ea typeface="宋体" charset="-122"/>
              </a:rPr>
              <a:t>－</a:t>
            </a:r>
            <a:r>
              <a:rPr lang="en-US" altLang="zh-CN" sz="2800" dirty="0">
                <a:ea typeface="宋体" charset="-122"/>
              </a:rPr>
              <a:t>1126</a:t>
            </a:r>
            <a:r>
              <a:rPr lang="zh-CN" altLang="en-US" sz="2800" dirty="0">
                <a:ea typeface="宋体" charset="-122"/>
              </a:rPr>
              <a:t>年間的</a:t>
            </a:r>
            <a:r>
              <a:rPr lang="en-US" altLang="zh-CN" sz="2800" dirty="0">
                <a:ea typeface="宋体" charset="-122"/>
              </a:rPr>
              <a:t>4730 </a:t>
            </a:r>
            <a:r>
              <a:rPr lang="zh-CN" altLang="en-US" sz="2800" dirty="0">
                <a:ea typeface="宋体" charset="-122"/>
              </a:rPr>
              <a:t>名進士題名者，及</a:t>
            </a:r>
            <a:r>
              <a:rPr lang="en-US" altLang="zh-CN" sz="2800" dirty="0">
                <a:ea typeface="宋体" charset="-122"/>
              </a:rPr>
              <a:t>1080</a:t>
            </a:r>
            <a:r>
              <a:rPr lang="zh-CN" altLang="en-US" sz="2800" dirty="0">
                <a:ea typeface="宋体" charset="-122"/>
              </a:rPr>
              <a:t>年的人口分佈圖</a:t>
            </a:r>
            <a:endParaRPr lang="en-US" altLang="zh-CN" sz="2800" dirty="0">
              <a:ea typeface="宋体" charset="-122"/>
            </a:endParaRPr>
          </a:p>
        </p:txBody>
      </p:sp>
    </p:spTree>
    <p:extLst>
      <p:ext uri="{BB962C8B-B14F-4D97-AF65-F5344CB8AC3E}">
        <p14:creationId xmlns:p14="http://schemas.microsoft.com/office/powerpoint/2010/main" val="3297306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0715"/>
            <a:ext cx="8229600" cy="1143000"/>
          </a:xfrm>
        </p:spPr>
        <p:txBody>
          <a:bodyPr>
            <a:normAutofit fontScale="90000"/>
          </a:bodyPr>
          <a:lstStyle/>
          <a:p>
            <a:r>
              <a:rPr lang="en-US" dirty="0"/>
              <a:t>	</a:t>
            </a:r>
            <a:br>
              <a:rPr lang="en-US" dirty="0"/>
            </a:br>
            <a:endParaRPr lang="en-US" dirty="0"/>
          </a:p>
        </p:txBody>
      </p:sp>
      <p:sp>
        <p:nvSpPr>
          <p:cNvPr id="8" name="Text Placeholder 7"/>
          <p:cNvSpPr>
            <a:spLocks noGrp="1"/>
          </p:cNvSpPr>
          <p:nvPr>
            <p:ph type="body" idx="1"/>
          </p:nvPr>
        </p:nvSpPr>
        <p:spPr>
          <a:xfrm>
            <a:off x="228600" y="152400"/>
            <a:ext cx="4040188" cy="1295400"/>
          </a:xfrm>
        </p:spPr>
        <p:txBody>
          <a:bodyPr>
            <a:noAutofit/>
          </a:bodyPr>
          <a:lstStyle/>
          <a:p>
            <a:r>
              <a:rPr lang="en-US" altLang="zh-CN" sz="2800" dirty="0" smtClean="0"/>
              <a:t>CBDB</a:t>
            </a:r>
            <a:r>
              <a:rPr lang="zh-CN" altLang="en-US" sz="2800" dirty="0" smtClean="0"/>
              <a:t>中北宋</a:t>
            </a:r>
            <a:r>
              <a:rPr lang="en-US" sz="2800" dirty="0"/>
              <a:t>(960-1126)</a:t>
            </a:r>
            <a:r>
              <a:rPr lang="zh-CN" altLang="en-US" sz="2800" dirty="0" smtClean="0"/>
              <a:t>進士的空間分佈</a:t>
            </a:r>
            <a:endParaRPr lang="en-US" sz="2800" dirty="0"/>
          </a:p>
        </p:txBody>
      </p:sp>
      <p:pic>
        <p:nvPicPr>
          <p:cNvPr id="6" name="Content Placeholder 5"/>
          <p:cNvPicPr>
            <a:picLocks noGrp="1"/>
          </p:cNvPicPr>
          <p:nvPr>
            <p:ph sz="half" idx="2"/>
          </p:nvPr>
        </p:nvPicPr>
        <p:blipFill>
          <a:blip r:embed="rId2"/>
          <a:stretch>
            <a:fillRect/>
          </a:stretch>
        </p:blipFill>
        <p:spPr>
          <a:xfrm>
            <a:off x="0" y="1828800"/>
            <a:ext cx="4421188" cy="4143617"/>
          </a:xfrm>
          <a:prstGeom prst="rect">
            <a:avLst/>
          </a:prstGeom>
        </p:spPr>
      </p:pic>
      <p:sp>
        <p:nvSpPr>
          <p:cNvPr id="9" name="Text Placeholder 8"/>
          <p:cNvSpPr>
            <a:spLocks noGrp="1"/>
          </p:cNvSpPr>
          <p:nvPr>
            <p:ph type="body" sz="quarter" idx="3"/>
          </p:nvPr>
        </p:nvSpPr>
        <p:spPr>
          <a:xfrm>
            <a:off x="4724400" y="228600"/>
            <a:ext cx="4041775" cy="1219200"/>
          </a:xfrm>
        </p:spPr>
        <p:txBody>
          <a:bodyPr>
            <a:noAutofit/>
          </a:bodyPr>
          <a:lstStyle/>
          <a:p>
            <a:r>
              <a:rPr lang="en-US" altLang="zh-CN" sz="2800" dirty="0" smtClean="0"/>
              <a:t>CBDB </a:t>
            </a:r>
            <a:r>
              <a:rPr lang="zh-CN" altLang="en-US" sz="2800" dirty="0" smtClean="0"/>
              <a:t>中清代</a:t>
            </a:r>
            <a:r>
              <a:rPr lang="en-US" sz="2800" dirty="0"/>
              <a:t>(1644-1905)</a:t>
            </a:r>
            <a:r>
              <a:rPr lang="zh-CN" altLang="en-US" sz="2800" dirty="0" smtClean="0"/>
              <a:t>進士的空間分佈</a:t>
            </a:r>
            <a:endParaRPr lang="en-US" sz="2800" dirty="0"/>
          </a:p>
        </p:txBody>
      </p:sp>
      <p:pic>
        <p:nvPicPr>
          <p:cNvPr id="7" name="Content Placeholder 6"/>
          <p:cNvPicPr>
            <a:picLocks noGrp="1"/>
          </p:cNvPicPr>
          <p:nvPr>
            <p:ph sz="quarter" idx="4"/>
          </p:nvPr>
        </p:nvPicPr>
        <p:blipFill>
          <a:blip r:embed="rId3"/>
          <a:stretch>
            <a:fillRect/>
          </a:stretch>
        </p:blipFill>
        <p:spPr>
          <a:xfrm>
            <a:off x="4645025" y="1905000"/>
            <a:ext cx="4498975" cy="3982108"/>
          </a:xfrm>
          <a:prstGeom prst="rect">
            <a:avLst/>
          </a:prstGeom>
        </p:spPr>
      </p:pic>
    </p:spTree>
    <p:extLst>
      <p:ext uri="{BB962C8B-B14F-4D97-AF65-F5344CB8AC3E}">
        <p14:creationId xmlns:p14="http://schemas.microsoft.com/office/powerpoint/2010/main" val="4074986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zh-CN" altLang="en-US" sz="2800" dirty="0" smtClean="0">
                <a:ea typeface="宋体" charset="-122"/>
              </a:rPr>
              <a:t>概念飛躍</a:t>
            </a:r>
            <a:r>
              <a:rPr lang="en-US" altLang="zh-CN" sz="2800" dirty="0" smtClean="0">
                <a:ea typeface="宋体" charset="-122"/>
              </a:rPr>
              <a:t>:</a:t>
            </a:r>
            <a:endParaRPr lang="en-US" altLang="zh-CN" sz="2800" dirty="0">
              <a:ea typeface="宋体" charset="-122"/>
            </a:endParaRPr>
          </a:p>
          <a:p>
            <a:pPr lvl="2" eaLnBrk="1" hangingPunct="1"/>
            <a:r>
              <a:rPr lang="en-US" altLang="zh-CN" sz="2800" b="1" dirty="0">
                <a:ea typeface="宋体" charset="-122"/>
              </a:rPr>
              <a:t>	</a:t>
            </a:r>
            <a:r>
              <a:rPr lang="zh-CN" altLang="en-US" sz="2800" dirty="0">
                <a:solidFill>
                  <a:schemeClr val="bg1">
                    <a:lumMod val="75000"/>
                  </a:schemeClr>
                </a:solidFill>
                <a:ea typeface="宋体" charset="-122"/>
              </a:rPr>
              <a:t>文本挖掘</a:t>
            </a:r>
            <a:r>
              <a:rPr lang="en-US" altLang="zh-CN" sz="2800" dirty="0">
                <a:solidFill>
                  <a:schemeClr val="bg1">
                    <a:lumMod val="75000"/>
                  </a:schemeClr>
                </a:solidFill>
                <a:ea typeface="宋体" charset="-122"/>
              </a:rPr>
              <a:t>/</a:t>
            </a:r>
            <a:r>
              <a:rPr lang="zh-CN" altLang="en-US" sz="2800" dirty="0">
                <a:solidFill>
                  <a:schemeClr val="bg1">
                    <a:lumMod val="75000"/>
                  </a:schemeClr>
                </a:solidFill>
                <a:ea typeface="宋体" charset="-122"/>
              </a:rPr>
              <a:t>文本建模</a:t>
            </a:r>
            <a:r>
              <a:rPr lang="en-US" altLang="zh-CN" sz="2800" dirty="0">
                <a:solidFill>
                  <a:schemeClr val="bg1">
                    <a:lumMod val="75000"/>
                  </a:schemeClr>
                </a:solidFill>
                <a:ea typeface="宋体" charset="-122"/>
              </a:rPr>
              <a:t> </a:t>
            </a:r>
            <a:r>
              <a:rPr lang="en-US" altLang="zh-CN"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基於關係型資料的建模</a:t>
            </a:r>
            <a:r>
              <a:rPr lang="en-US" altLang="zh-CN" sz="2800" dirty="0">
                <a:solidFill>
                  <a:schemeClr val="bg1">
                    <a:lumMod val="75000"/>
                  </a:schemeClr>
                </a:solidFill>
                <a:ea typeface="宋体" charset="-122"/>
              </a:rPr>
              <a:t>	</a:t>
            </a:r>
            <a:r>
              <a:rPr lang="en-US" altLang="zh-CN" dirty="0" smtClean="0">
                <a:solidFill>
                  <a:schemeClr val="bg1">
                    <a:lumMod val="75000"/>
                  </a:schemeClr>
                </a:solidFill>
                <a:ea typeface="宋体" charset="-122"/>
              </a:rPr>
              <a:t>Modeling lives with relational databases</a:t>
            </a:r>
          </a:p>
          <a:p>
            <a:pPr lvl="2" eaLnBrk="1" hangingPunct="1"/>
            <a:r>
              <a:rPr lang="en-US" altLang="zh-CN" sz="2800" dirty="0">
                <a:solidFill>
                  <a:schemeClr val="bg1">
                    <a:lumMod val="75000"/>
                  </a:schemeClr>
                </a:solidFill>
                <a:ea typeface="宋体" charset="-122"/>
              </a:rPr>
              <a:t>	</a:t>
            </a:r>
            <a:r>
              <a:rPr lang="zh-CN" altLang="en-US" sz="2800" dirty="0">
                <a:solidFill>
                  <a:schemeClr val="bg1">
                    <a:lumMod val="75000"/>
                  </a:schemeClr>
                </a:solidFill>
                <a:ea typeface="宋体" charset="-122"/>
              </a:rPr>
              <a:t>群體傳記學</a:t>
            </a:r>
            <a:r>
              <a:rPr lang="zh-CN" altLang="en-US" sz="2800" b="1" dirty="0">
                <a:ea typeface="宋体" charset="-122"/>
              </a:rPr>
              <a:t> </a:t>
            </a:r>
            <a:r>
              <a:rPr lang="en-US" altLang="zh-CN" dirty="0">
                <a:solidFill>
                  <a:schemeClr val="bg1">
                    <a:lumMod val="75000"/>
                  </a:schemeClr>
                </a:solidFill>
                <a:ea typeface="宋体" charset="-122"/>
              </a:rPr>
              <a:t>Prosopography</a:t>
            </a:r>
          </a:p>
          <a:p>
            <a:pPr lvl="2" eaLnBrk="1" hangingPunct="1"/>
            <a:r>
              <a:rPr lang="en-US" altLang="zh-CN" sz="2800" dirty="0">
                <a:solidFill>
                  <a:schemeClr val="bg1">
                    <a:lumMod val="75000"/>
                  </a:schemeClr>
                </a:solidFill>
                <a:ea typeface="宋体" charset="-122"/>
              </a:rPr>
              <a:t>	</a:t>
            </a:r>
            <a:r>
              <a:rPr lang="zh-CN" altLang="en-US" sz="2800" dirty="0">
                <a:solidFill>
                  <a:schemeClr val="bg1">
                    <a:lumMod val="75000"/>
                  </a:schemeClr>
                </a:solidFill>
                <a:ea typeface="宋体" charset="-122"/>
              </a:rPr>
              <a:t>空間分析</a:t>
            </a:r>
            <a:r>
              <a:rPr lang="zh-CN" altLang="en-US" sz="2800" b="1" dirty="0">
                <a:ea typeface="宋体" charset="-122"/>
              </a:rPr>
              <a:t> </a:t>
            </a:r>
            <a:r>
              <a:rPr lang="en-US" altLang="zh-CN" dirty="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zh-CN" altLang="en-US" sz="2800" b="1" dirty="0" smtClean="0">
                <a:ea typeface="宋体" charset="-122"/>
              </a:rPr>
              <a:t>社會網絡分</a:t>
            </a:r>
            <a:r>
              <a:rPr lang="zh-CN" altLang="en-US" sz="2800" b="1" dirty="0">
                <a:ea typeface="宋体" charset="-122"/>
              </a:rPr>
              <a:t>析 </a:t>
            </a:r>
            <a:r>
              <a:rPr lang="en-US" altLang="zh-CN" sz="2800" dirty="0">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333476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Networks </a:t>
            </a:r>
            <a:r>
              <a:rPr lang="zh-CN" altLang="en-US" dirty="0" smtClean="0"/>
              <a:t>社會網絡</a:t>
            </a:r>
            <a:endParaRPr lang="en-US" dirty="0"/>
          </a:p>
        </p:txBody>
      </p:sp>
      <p:sp>
        <p:nvSpPr>
          <p:cNvPr id="3" name="Content Placeholder 2"/>
          <p:cNvSpPr>
            <a:spLocks noGrp="1"/>
          </p:cNvSpPr>
          <p:nvPr>
            <p:ph idx="1"/>
          </p:nvPr>
        </p:nvSpPr>
        <p:spPr>
          <a:xfrm>
            <a:off x="228600" y="1600200"/>
            <a:ext cx="8763000" cy="4525963"/>
          </a:xfrm>
        </p:spPr>
        <p:txBody>
          <a:bodyPr>
            <a:normAutofit/>
          </a:bodyPr>
          <a:lstStyle/>
          <a:p>
            <a:pPr marL="0" indent="0">
              <a:buNone/>
            </a:pPr>
            <a:r>
              <a:rPr lang="en-US" sz="3600" dirty="0"/>
              <a:t>“</a:t>
            </a:r>
            <a:r>
              <a:rPr lang="zh-CN" altLang="en-US" sz="3600" dirty="0"/>
              <a:t>短期來講，個體創造了網絡；從長遠來講，網絡創造了個體。</a:t>
            </a:r>
            <a:r>
              <a:rPr lang="en-US" sz="3600" dirty="0"/>
              <a:t>”</a:t>
            </a:r>
          </a:p>
          <a:p>
            <a:pPr marL="0" indent="0">
              <a:buNone/>
            </a:pPr>
            <a:endParaRPr lang="en-US" sz="3600" dirty="0" smtClean="0"/>
          </a:p>
          <a:p>
            <a:pPr marL="0" indent="0">
              <a:buNone/>
            </a:pPr>
            <a:r>
              <a:rPr lang="en-US" sz="3600" dirty="0" smtClean="0"/>
              <a:t>“In the short term individuals create networks; in the long term networks create individuals.”</a:t>
            </a:r>
          </a:p>
          <a:p>
            <a:pPr marL="400050" lvl="1" indent="0">
              <a:buNone/>
            </a:pPr>
            <a:r>
              <a:rPr lang="en-US" dirty="0"/>
              <a:t> </a:t>
            </a:r>
            <a:r>
              <a:rPr lang="en-US" dirty="0" smtClean="0"/>
              <a:t>(borrowing from John Padgett, University of Chicago)</a:t>
            </a:r>
            <a:endParaRPr lang="en-US" dirty="0"/>
          </a:p>
        </p:txBody>
      </p:sp>
    </p:spTree>
    <p:extLst>
      <p:ext uri="{BB962C8B-B14F-4D97-AF65-F5344CB8AC3E}">
        <p14:creationId xmlns:p14="http://schemas.microsoft.com/office/powerpoint/2010/main" val="13965446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0" y="1219200"/>
            <a:ext cx="9144000" cy="5867400"/>
          </a:xfrm>
        </p:spPr>
        <p:txBody>
          <a:bodyPr/>
          <a:lstStyle/>
          <a:p>
            <a:pPr eaLnBrk="1" hangingPunct="1">
              <a:lnSpc>
                <a:spcPct val="80000"/>
              </a:lnSpc>
              <a:buFontTx/>
              <a:buNone/>
            </a:pPr>
            <a:endParaRPr lang="en-US" altLang="zh-CN" sz="2400" dirty="0" smtClean="0">
              <a:ea typeface="宋体" pitchFamily="2" charset="-122"/>
            </a:endParaRPr>
          </a:p>
          <a:p>
            <a:pPr eaLnBrk="1" hangingPunct="1">
              <a:lnSpc>
                <a:spcPct val="80000"/>
              </a:lnSpc>
              <a:buFontTx/>
              <a:buNone/>
            </a:pPr>
            <a:r>
              <a:rPr lang="en-US" altLang="zh-CN" sz="2400" dirty="0" smtClean="0">
                <a:ea typeface="宋体" pitchFamily="2" charset="-122"/>
              </a:rPr>
              <a:t>Conceptualizing community as collections of personal relationships … provides historians with a blueprint for evaluating when, how and why people in the past used kin and non-kin in the course of their lives.  The findings of social network analysts that people need and seek emotional and economic support of different kinds, from different kinds of people, suggest new analytical imperatives. It is not enough now to look solely at how people used kin in times of crisis. Rather, historians need to pursue how people in the past used the kin and friends they had, for different things, throughout the life course, and in the context of the opportunities they enjoyed and the constraints they faced courtesy of demography and culture. Other approaches might be applied to the problem, but HSNA contains the essential perspectives that cannot only advance the debate, but also help historians to meet Tilly's challenge to connect the lives of ordinary people to large-scale change in meaningful ways. (Charles </a:t>
            </a:r>
            <a:r>
              <a:rPr lang="en-US" altLang="zh-CN" sz="2400" dirty="0" err="1" smtClean="0">
                <a:ea typeface="宋体" pitchFamily="2" charset="-122"/>
              </a:rPr>
              <a:t>Wetherell</a:t>
            </a:r>
            <a:r>
              <a:rPr lang="en-US" altLang="zh-CN" sz="2400" dirty="0" smtClean="0">
                <a:ea typeface="宋体" pitchFamily="2" charset="-122"/>
              </a:rPr>
              <a:t>, “Historical Social Network Analysis,” </a:t>
            </a:r>
            <a:r>
              <a:rPr lang="en-US" altLang="zh-CN" sz="2400" i="1" dirty="0" smtClean="0">
                <a:ea typeface="宋体" pitchFamily="2" charset="-122"/>
              </a:rPr>
              <a:t>International Review of Social History </a:t>
            </a:r>
            <a:r>
              <a:rPr lang="en-US" altLang="zh-CN" sz="2400" dirty="0" smtClean="0">
                <a:ea typeface="宋体" pitchFamily="2" charset="-122"/>
              </a:rPr>
              <a:t>43 (1998), Supplement)</a:t>
            </a:r>
          </a:p>
        </p:txBody>
      </p:sp>
      <p:sp>
        <p:nvSpPr>
          <p:cNvPr id="20483" name="Text Box 3"/>
          <p:cNvSpPr txBox="1">
            <a:spLocks noChangeArrowheads="1"/>
          </p:cNvSpPr>
          <p:nvPr/>
        </p:nvSpPr>
        <p:spPr bwMode="auto">
          <a:xfrm>
            <a:off x="838200" y="228600"/>
            <a:ext cx="7620000" cy="1261884"/>
          </a:xfrm>
          <a:prstGeom prst="rect">
            <a:avLst/>
          </a:prstGeom>
          <a:solidFill>
            <a:schemeClr val="accent3">
              <a:lumMod val="40000"/>
              <a:lumOff val="60000"/>
            </a:schemeClr>
          </a:solid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zh-CN" sz="4000" dirty="0" smtClean="0">
                <a:ea typeface="宋体" pitchFamily="2" charset="-122"/>
              </a:rPr>
              <a:t>[English]Social </a:t>
            </a:r>
            <a:r>
              <a:rPr lang="en-US" altLang="zh-CN" sz="4000" dirty="0">
                <a:ea typeface="宋体" pitchFamily="2" charset="-122"/>
              </a:rPr>
              <a:t>Network </a:t>
            </a:r>
            <a:r>
              <a:rPr lang="en-US" altLang="zh-CN" sz="4000" dirty="0" smtClean="0">
                <a:ea typeface="宋体" pitchFamily="2" charset="-122"/>
              </a:rPr>
              <a:t>Analysis</a:t>
            </a:r>
          </a:p>
          <a:p>
            <a:pPr algn="ctr" eaLnBrk="1" hangingPunct="1">
              <a:spcBef>
                <a:spcPct val="50000"/>
              </a:spcBef>
            </a:pPr>
            <a:r>
              <a:rPr lang="zh-CN" altLang="en-US" sz="2400" b="1" dirty="0" smtClean="0">
                <a:ea typeface="宋体" pitchFamily="2" charset="-122"/>
              </a:rPr>
              <a:t>社會網絡分析</a:t>
            </a:r>
            <a:endParaRPr lang="en-US" altLang="zh-CN" sz="2400" b="1" dirty="0">
              <a:ea typeface="宋体" pitchFamily="2" charset="-122"/>
            </a:endParaRPr>
          </a:p>
        </p:txBody>
      </p:sp>
    </p:spTree>
    <p:extLst>
      <p:ext uri="{BB962C8B-B14F-4D97-AF65-F5344CB8AC3E}">
        <p14:creationId xmlns:p14="http://schemas.microsoft.com/office/powerpoint/2010/main" val="121916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0" y="1219200"/>
            <a:ext cx="9144000" cy="5867400"/>
          </a:xfrm>
          <a:noFill/>
        </p:spPr>
        <p:txBody>
          <a:bodyPr>
            <a:normAutofit fontScale="92500" lnSpcReduction="20000"/>
          </a:bodyPr>
          <a:lstStyle/>
          <a:p>
            <a:pPr eaLnBrk="1" hangingPunct="1">
              <a:lnSpc>
                <a:spcPct val="80000"/>
              </a:lnSpc>
              <a:buFontTx/>
              <a:buNone/>
            </a:pPr>
            <a:endParaRPr lang="en-US" altLang="zh-CN" sz="2400" dirty="0" smtClean="0">
              <a:ea typeface="宋体" pitchFamily="2" charset="-122"/>
            </a:endParaRPr>
          </a:p>
          <a:p>
            <a:pPr>
              <a:lnSpc>
                <a:spcPct val="150000"/>
              </a:lnSpc>
              <a:buNone/>
            </a:pPr>
            <a:r>
              <a:rPr lang="zh-TW" altLang="en-US" sz="2400" dirty="0" smtClean="0"/>
              <a:t>            社會網路關係</a:t>
            </a:r>
            <a:r>
              <a:rPr lang="en-US" altLang="zh-TW" sz="2400" dirty="0" smtClean="0"/>
              <a:t>(Social network analysis, SNA)</a:t>
            </a:r>
            <a:r>
              <a:rPr lang="zh-TW" altLang="en-US" sz="2400" dirty="0" smtClean="0"/>
              <a:t>係</a:t>
            </a:r>
            <a:r>
              <a:rPr lang="en-US" altLang="zh-TW" sz="2400" dirty="0" smtClean="0"/>
              <a:t>L. Stone</a:t>
            </a:r>
            <a:r>
              <a:rPr lang="zh-TW" altLang="en-US" sz="2400" dirty="0" smtClean="0"/>
              <a:t>關於群體傳記學方法論討論的例子之一。如同</a:t>
            </a:r>
            <a:r>
              <a:rPr lang="en-US" altLang="zh-TW" sz="2400" dirty="0" smtClean="0"/>
              <a:t>Charles </a:t>
            </a:r>
            <a:r>
              <a:rPr lang="en-US" altLang="zh-TW" sz="2400" dirty="0" err="1" smtClean="0"/>
              <a:t>Wetherell</a:t>
            </a:r>
            <a:r>
              <a:rPr lang="zh-TW" altLang="en-US" sz="2400" dirty="0" smtClean="0"/>
              <a:t>所述，「個人關係組成之集合體的概念化，提供歷史學家評估古人於何時、如何，及為何利用親族與非親族關係。社會網路關係分析家發現，人們須從不同的社會關係中、不同的人身上，尋求情緒上與經濟上的支持。</a:t>
            </a:r>
            <a:r>
              <a:rPr lang="zh-TW" altLang="en-US" sz="2400" dirty="0" smtClean="0">
                <a:solidFill>
                  <a:srgbClr val="FF0000"/>
                </a:solidFill>
              </a:rPr>
              <a:t>因此，僅研究人們如何於危機時刻利用親族關係已不足夠；相反地，歷史學的研究必須涵蓋過去人們如何為不同目的而利用親族與朋友關係，以及此一利用關係的優勢與限制。</a:t>
            </a:r>
            <a:r>
              <a:rPr lang="zh-TW" altLang="en-US" sz="2400" dirty="0" smtClean="0"/>
              <a:t>事實上，社會網路關係做為一種研究方法不僅有助於此一論辯，更幫助歷史學家達到</a:t>
            </a:r>
            <a:r>
              <a:rPr lang="en-US" altLang="zh-TW" sz="2400" dirty="0" err="1" smtClean="0"/>
              <a:t>Tilly</a:t>
            </a:r>
            <a:r>
              <a:rPr lang="zh-TW" altLang="en-US" sz="2400" dirty="0" smtClean="0"/>
              <a:t>所提出的挑戰：將平民百姓的日常生活與大規模的社會變遷作有意義的連結。</a:t>
            </a:r>
            <a:r>
              <a:rPr lang="en-US" altLang="zh-CN" sz="2400" dirty="0" smtClean="0">
                <a:ea typeface="宋体" pitchFamily="2" charset="-122"/>
              </a:rPr>
              <a:t>(Charles </a:t>
            </a:r>
            <a:r>
              <a:rPr lang="en-US" altLang="zh-CN" sz="2400" dirty="0" err="1" smtClean="0">
                <a:ea typeface="宋体" pitchFamily="2" charset="-122"/>
              </a:rPr>
              <a:t>Wetherell</a:t>
            </a:r>
            <a:r>
              <a:rPr lang="en-US" altLang="zh-CN" sz="2400" dirty="0" smtClean="0">
                <a:ea typeface="宋体" pitchFamily="2" charset="-122"/>
              </a:rPr>
              <a:t>, “Historical Social Network Analysis,” </a:t>
            </a:r>
            <a:r>
              <a:rPr lang="en-US" altLang="zh-CN" sz="2400" i="1" dirty="0" smtClean="0">
                <a:ea typeface="宋体" pitchFamily="2" charset="-122"/>
              </a:rPr>
              <a:t>International Review of Social History </a:t>
            </a:r>
            <a:r>
              <a:rPr lang="en-US" altLang="zh-CN" sz="2400" dirty="0" smtClean="0">
                <a:ea typeface="宋体" pitchFamily="2" charset="-122"/>
              </a:rPr>
              <a:t>43 (1998), Supplement)</a:t>
            </a:r>
          </a:p>
        </p:txBody>
      </p:sp>
      <p:sp>
        <p:nvSpPr>
          <p:cNvPr id="20483" name="Text Box 3"/>
          <p:cNvSpPr txBox="1">
            <a:spLocks noChangeArrowheads="1"/>
          </p:cNvSpPr>
          <p:nvPr/>
        </p:nvSpPr>
        <p:spPr bwMode="auto">
          <a:xfrm>
            <a:off x="685800" y="358914"/>
            <a:ext cx="7848600" cy="707886"/>
          </a:xfrm>
          <a:prstGeom prst="rect">
            <a:avLst/>
          </a:prstGeom>
          <a:solidFill>
            <a:schemeClr val="accent3">
              <a:lumMod val="40000"/>
              <a:lumOff val="6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zh-CN" sz="4000" dirty="0" smtClean="0">
                <a:ea typeface="宋体" pitchFamily="2" charset="-122"/>
              </a:rPr>
              <a:t>[</a:t>
            </a:r>
            <a:r>
              <a:rPr lang="zh-CN" altLang="en-US" sz="4000" dirty="0" smtClean="0">
                <a:ea typeface="宋体" pitchFamily="2" charset="-122"/>
              </a:rPr>
              <a:t>中文</a:t>
            </a:r>
            <a:r>
              <a:rPr lang="en-US" altLang="zh-CN" sz="4000" dirty="0" smtClean="0">
                <a:ea typeface="宋体" pitchFamily="2" charset="-122"/>
              </a:rPr>
              <a:t>]</a:t>
            </a:r>
            <a:r>
              <a:rPr lang="zh-CN" altLang="en-US" sz="4000" b="1" dirty="0">
                <a:ea typeface="宋体" pitchFamily="2" charset="-122"/>
              </a:rPr>
              <a:t>社會網絡分</a:t>
            </a:r>
            <a:r>
              <a:rPr lang="zh-CN" altLang="en-US" sz="4000" b="1" dirty="0" smtClean="0">
                <a:ea typeface="宋体" pitchFamily="2" charset="-122"/>
              </a:rPr>
              <a:t>析</a:t>
            </a:r>
            <a:endParaRPr lang="en-US" altLang="zh-CN" sz="4000" b="1" dirty="0">
              <a:ea typeface="宋体" pitchFamily="2" charset="-122"/>
            </a:endParaRPr>
          </a:p>
        </p:txBody>
      </p:sp>
    </p:spTree>
    <p:extLst>
      <p:ext uri="{BB962C8B-B14F-4D97-AF65-F5344CB8AC3E}">
        <p14:creationId xmlns:p14="http://schemas.microsoft.com/office/powerpoint/2010/main" val="3938184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553200"/>
          </a:xfrm>
          <a:prstGeom prst="rect">
            <a:avLst/>
          </a:prstGeom>
          <a:noFill/>
          <a:ln>
            <a:noFill/>
          </a:ln>
          <a:effectLst/>
          <a:extLst/>
        </p:spPr>
      </p:pic>
    </p:spTree>
    <p:extLst>
      <p:ext uri="{BB962C8B-B14F-4D97-AF65-F5344CB8AC3E}">
        <p14:creationId xmlns:p14="http://schemas.microsoft.com/office/powerpoint/2010/main" val="3429543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extLst>
              <a:ext uri="{28A0092B-C50C-407E-A947-70E740481C1C}">
                <a14:useLocalDpi xmlns:a14="http://schemas.microsoft.com/office/drawing/2010/main" val="0"/>
              </a:ext>
            </a:extLst>
          </a:blip>
          <a:stretch>
            <a:fillRect/>
          </a:stretch>
        </p:blipFill>
        <p:spPr>
          <a:xfrm>
            <a:off x="2157274" y="0"/>
            <a:ext cx="7010400" cy="6858000"/>
          </a:xfrm>
          <a:prstGeom prst="rect">
            <a:avLst/>
          </a:prstGeom>
        </p:spPr>
      </p:pic>
      <p:sp>
        <p:nvSpPr>
          <p:cNvPr id="4" name="Rectangle 3"/>
          <p:cNvSpPr/>
          <p:nvPr/>
        </p:nvSpPr>
        <p:spPr>
          <a:xfrm>
            <a:off x="-76200" y="1752600"/>
            <a:ext cx="2286000" cy="3785652"/>
          </a:xfrm>
          <a:prstGeom prst="rect">
            <a:avLst/>
          </a:prstGeom>
        </p:spPr>
        <p:txBody>
          <a:bodyPr wrap="square">
            <a:spAutoFit/>
          </a:bodyPr>
          <a:lstStyle/>
          <a:p>
            <a:r>
              <a:rPr lang="zh-CN" altLang="en-US" sz="2400" dirty="0"/>
              <a:t>呂祖謙收到與寄</a:t>
            </a:r>
            <a:r>
              <a:rPr lang="zh-CN" altLang="en-US" sz="2400" dirty="0" smtClean="0"/>
              <a:t>出信的人與其書信網絡，</a:t>
            </a:r>
            <a:r>
              <a:rPr lang="zh-CN" altLang="en-US" sz="2400" dirty="0"/>
              <a:t>共</a:t>
            </a:r>
            <a:r>
              <a:rPr lang="en-US" altLang="zh-CN" sz="2400" dirty="0" smtClean="0"/>
              <a:t>597</a:t>
            </a:r>
            <a:r>
              <a:rPr lang="zh-CN" altLang="en-US" sz="2400" dirty="0" smtClean="0"/>
              <a:t>人。</a:t>
            </a:r>
            <a:r>
              <a:rPr lang="zh-CN" altLang="en-US" sz="2400" dirty="0"/>
              <a:t>結點的大小和對應的人名大小反映人物的重要性。不同顏色表示不同的團體</a:t>
            </a:r>
            <a:r>
              <a:rPr lang="zh-CN" altLang="en-US" sz="2400" dirty="0" smtClean="0"/>
              <a:t>。</a:t>
            </a:r>
            <a:r>
              <a:rPr lang="en-US" sz="2400" dirty="0" smtClean="0"/>
              <a:t> </a:t>
            </a:r>
            <a:endParaRPr lang="en-US" sz="2400" dirty="0"/>
          </a:p>
        </p:txBody>
      </p:sp>
    </p:spTree>
    <p:extLst>
      <p:ext uri="{BB962C8B-B14F-4D97-AF65-F5344CB8AC3E}">
        <p14:creationId xmlns:p14="http://schemas.microsoft.com/office/powerpoint/2010/main" val="393490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a:extLst>
              <a:ext uri="{28A0092B-C50C-407E-A947-70E740481C1C}">
                <a14:useLocalDpi xmlns:a14="http://schemas.microsoft.com/office/drawing/2010/main" val="0"/>
              </a:ext>
            </a:extLst>
          </a:blip>
          <a:stretch>
            <a:fillRect/>
          </a:stretch>
        </p:blipFill>
        <p:spPr>
          <a:xfrm>
            <a:off x="2004134" y="304800"/>
            <a:ext cx="7139866" cy="6019800"/>
          </a:xfrm>
          <a:prstGeom prst="rect">
            <a:avLst/>
          </a:prstGeom>
        </p:spPr>
      </p:pic>
      <p:sp>
        <p:nvSpPr>
          <p:cNvPr id="4" name="Rectangle 3"/>
          <p:cNvSpPr/>
          <p:nvPr/>
        </p:nvSpPr>
        <p:spPr>
          <a:xfrm>
            <a:off x="31072" y="228600"/>
            <a:ext cx="1888724" cy="5262979"/>
          </a:xfrm>
          <a:prstGeom prst="rect">
            <a:avLst/>
          </a:prstGeom>
        </p:spPr>
        <p:txBody>
          <a:bodyPr wrap="square">
            <a:spAutoFit/>
          </a:bodyPr>
          <a:lstStyle/>
          <a:p>
            <a:r>
              <a:rPr lang="zh-TW" altLang="en-US" sz="2400" dirty="0"/>
              <a:t>朱熹的書信網絡。這幅圖顯示了接收過朱熹兩封以上書信的人，以及他們之間的書信往來。人名大小反應了書信往來的數量；顏色用於區分書信往來的子網絡</a:t>
            </a:r>
            <a:endParaRPr lang="en-US" sz="2400" dirty="0"/>
          </a:p>
        </p:txBody>
      </p:sp>
    </p:spTree>
    <p:extLst>
      <p:ext uri="{BB962C8B-B14F-4D97-AF65-F5344CB8AC3E}">
        <p14:creationId xmlns:p14="http://schemas.microsoft.com/office/powerpoint/2010/main" val="26836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4758282"/>
              </p:ext>
            </p:extLst>
          </p:nvPr>
        </p:nvGraphicFramePr>
        <p:xfrm>
          <a:off x="609600" y="609600"/>
          <a:ext cx="6553200" cy="6190869"/>
        </p:xfrm>
        <a:graphic>
          <a:graphicData uri="http://schemas.openxmlformats.org/drawingml/2006/table">
            <a:tbl>
              <a:tblPr firstRow="1" firstCol="1" bandRow="1">
                <a:tableStyleId>{5C22544A-7EE6-4342-B048-85BDC9FD1C3A}</a:tableStyleId>
              </a:tblPr>
              <a:tblGrid>
                <a:gridCol w="2965026"/>
                <a:gridCol w="3588174"/>
              </a:tblGrid>
              <a:tr h="505691">
                <a:tc>
                  <a:txBody>
                    <a:bodyPr/>
                    <a:lstStyle/>
                    <a:p>
                      <a:pPr marL="0" marR="0" algn="ctr">
                        <a:lnSpc>
                          <a:spcPct val="115000"/>
                        </a:lnSpc>
                        <a:spcBef>
                          <a:spcPts val="0"/>
                        </a:spcBef>
                        <a:spcAft>
                          <a:spcPts val="0"/>
                        </a:spcAft>
                      </a:pPr>
                      <a:r>
                        <a:rPr lang="zh-CN" altLang="en-US" sz="3200" dirty="0" smtClean="0">
                          <a:effectLst/>
                          <a:latin typeface="Calibri"/>
                          <a:ea typeface="SimSun"/>
                          <a:cs typeface="Times New Roman"/>
                        </a:rPr>
                        <a:t>時代</a:t>
                      </a:r>
                      <a:endParaRPr lang="en-US" sz="32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zh-CN" altLang="en-US" sz="3200" dirty="0" smtClean="0">
                          <a:effectLst/>
                          <a:latin typeface="Calibri"/>
                          <a:ea typeface="SimSun"/>
                          <a:cs typeface="Times New Roman"/>
                        </a:rPr>
                        <a:t>人數</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唐</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45386</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五代</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374</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宋</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45072</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遼</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318</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金</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275</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元</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19887</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rPr>
                        <a:t>明</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145692</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清</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37915</a:t>
                      </a:r>
                      <a:endParaRPr lang="en-US" sz="3200" dirty="0">
                        <a:effectLst/>
                        <a:latin typeface="Calibri"/>
                        <a:ea typeface="SimSun"/>
                        <a:cs typeface="Times New Roman"/>
                      </a:endParaRPr>
                    </a:p>
                  </a:txBody>
                  <a:tcPr marL="68580" marR="68580" marT="0" marB="0" anchor="b"/>
                </a:tc>
              </a:tr>
              <a:tr h="582549">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民國</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3222</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zh-CN" altLang="en-US" sz="3200" dirty="0" smtClean="0">
                          <a:effectLst/>
                          <a:latin typeface="Calibri"/>
                          <a:ea typeface="SimSun"/>
                          <a:cs typeface="Times New Roman"/>
                        </a:rPr>
                        <a:t>其它</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smtClean="0">
                          <a:effectLst/>
                        </a:rPr>
                        <a:t>23879</a:t>
                      </a:r>
                      <a:endParaRPr lang="en-US" sz="3200" dirty="0">
                        <a:effectLst/>
                        <a:latin typeface="Calibri"/>
                        <a:ea typeface="SimSun"/>
                        <a:cs typeface="Times New Roman"/>
                      </a:endParaRPr>
                    </a:p>
                  </a:txBody>
                  <a:tcPr marL="68580" marR="68580" marT="0" marB="0" anchor="b"/>
                </a:tc>
              </a:tr>
            </a:tbl>
          </a:graphicData>
        </a:graphic>
      </p:graphicFrame>
    </p:spTree>
    <p:extLst>
      <p:ext uri="{BB962C8B-B14F-4D97-AF65-F5344CB8AC3E}">
        <p14:creationId xmlns:p14="http://schemas.microsoft.com/office/powerpoint/2010/main" val="897500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p:cNvSpPr txBox="1">
            <a:spLocks noChangeArrowheads="1"/>
          </p:cNvSpPr>
          <p:nvPr/>
        </p:nvSpPr>
        <p:spPr bwMode="auto">
          <a:xfrm>
            <a:off x="228600" y="53340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zh-TW" altLang="en-US" sz="2800" dirty="0"/>
              <a:t>福建莆田於</a:t>
            </a:r>
            <a:r>
              <a:rPr lang="en-US" altLang="zh-TW" sz="2800" dirty="0"/>
              <a:t>1050</a:t>
            </a:r>
            <a:r>
              <a:rPr lang="zh-TW" altLang="en-US" sz="2800" dirty="0"/>
              <a:t>至</a:t>
            </a:r>
            <a:r>
              <a:rPr lang="en-US" altLang="zh-TW" sz="2800" dirty="0"/>
              <a:t>1100</a:t>
            </a:r>
            <a:r>
              <a:rPr lang="zh-TW" altLang="en-US" sz="2800" dirty="0"/>
              <a:t>年間取得進士學位者的</a:t>
            </a:r>
            <a:r>
              <a:rPr lang="zh-CN" altLang="en-US" sz="2800" dirty="0"/>
              <a:t>第一級親屬</a:t>
            </a:r>
            <a:r>
              <a:rPr lang="zh-TW" altLang="en-US" sz="2800" dirty="0"/>
              <a:t>網路關係</a:t>
            </a:r>
            <a:endParaRPr lang="en-US" altLang="en-US" sz="2800" dirty="0">
              <a:latin typeface="Calibri" pitchFamily="34" charset="0"/>
            </a:endParaRPr>
          </a:p>
        </p:txBody>
      </p:sp>
      <p:sp>
        <p:nvSpPr>
          <p:cNvPr id="94212" name="TextBox 5"/>
          <p:cNvSpPr txBox="1">
            <a:spLocks noChangeArrowheads="1"/>
          </p:cNvSpPr>
          <p:nvPr/>
        </p:nvSpPr>
        <p:spPr bwMode="auto">
          <a:xfrm>
            <a:off x="7696200" y="650557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0">
                <a:latin typeface="Calibri" pitchFamily="34" charset="0"/>
              </a:rPr>
              <a:t>Michael A. Fuller</a:t>
            </a:r>
          </a:p>
        </p:txBody>
      </p:sp>
    </p:spTree>
    <p:extLst>
      <p:ext uri="{BB962C8B-B14F-4D97-AF65-F5344CB8AC3E}">
        <p14:creationId xmlns:p14="http://schemas.microsoft.com/office/powerpoint/2010/main" val="21126511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4"/>
          <p:cNvSpPr txBox="1">
            <a:spLocks noChangeArrowheads="1"/>
          </p:cNvSpPr>
          <p:nvPr/>
        </p:nvSpPr>
        <p:spPr bwMode="auto">
          <a:xfrm>
            <a:off x="228600" y="5334000"/>
            <a:ext cx="8915400" cy="954107"/>
          </a:xfrm>
          <a:prstGeom prst="rect">
            <a:avLst/>
          </a:prstGeom>
          <a:solidFill>
            <a:srgbClr val="DFDFB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0"/>
              </a:spcBef>
              <a:buFontTx/>
              <a:buNone/>
            </a:pPr>
            <a:r>
              <a:rPr lang="zh-TW" altLang="en-US" sz="2800" dirty="0"/>
              <a:t>福建莆田於</a:t>
            </a:r>
            <a:r>
              <a:rPr lang="en-US" altLang="zh-TW" sz="2800" dirty="0"/>
              <a:t>1200</a:t>
            </a:r>
            <a:r>
              <a:rPr lang="zh-TW" altLang="en-US" sz="2800" dirty="0"/>
              <a:t>至</a:t>
            </a:r>
            <a:r>
              <a:rPr lang="en-US" altLang="zh-TW" sz="2800" dirty="0"/>
              <a:t>1250</a:t>
            </a:r>
            <a:r>
              <a:rPr lang="zh-TW" altLang="en-US" sz="2800" dirty="0"/>
              <a:t>年間取得進士學位者的</a:t>
            </a:r>
            <a:r>
              <a:rPr lang="zh-CN" altLang="en-US" sz="2800" dirty="0"/>
              <a:t>第一級親屬</a:t>
            </a:r>
            <a:r>
              <a:rPr lang="zh-TW" altLang="en-US" sz="2800" dirty="0"/>
              <a:t>網路關係</a:t>
            </a:r>
            <a:endParaRPr lang="en-US" altLang="en-US" sz="2800" dirty="0">
              <a:latin typeface="Calibri" pitchFamily="34" charset="0"/>
            </a:endParaRPr>
          </a:p>
        </p:txBody>
      </p:sp>
      <p:sp>
        <p:nvSpPr>
          <p:cNvPr id="149507" name="TextBox 5"/>
          <p:cNvSpPr txBox="1">
            <a:spLocks noChangeArrowheads="1"/>
          </p:cNvSpPr>
          <p:nvPr/>
        </p:nvSpPr>
        <p:spPr bwMode="auto">
          <a:xfrm>
            <a:off x="7696200" y="650557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a:latin typeface="Calibri" pitchFamily="34" charset="0"/>
                <a:ea typeface="宋体" charset="-122"/>
              </a:rPr>
              <a:t>Michael A. Fuller</a:t>
            </a:r>
          </a:p>
        </p:txBody>
      </p:sp>
      <p:pic>
        <p:nvPicPr>
          <p:cNvPr id="1495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317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1060-80 soc assoc in cbdb"/>
          <p:cNvPicPr>
            <a:picLocks noGrp="1" noChangeAspect="1" noChangeArrowheads="1"/>
          </p:cNvPicPr>
          <p:nvPr>
            <p:ph/>
          </p:nvPr>
        </p:nvPicPr>
        <p:blipFill>
          <a:blip r:embed="rId2">
            <a:extLst>
              <a:ext uri="{28A0092B-C50C-407E-A947-70E740481C1C}">
                <a14:useLocalDpi xmlns:a14="http://schemas.microsoft.com/office/drawing/2010/main" val="0"/>
              </a:ext>
            </a:extLst>
          </a:blip>
          <a:srcRect l="17500" t="15094" r="13333" b="2965"/>
          <a:stretch>
            <a:fillRect/>
          </a:stretch>
        </p:blipFill>
        <p:spPr>
          <a:xfrm>
            <a:off x="-76200" y="990600"/>
            <a:ext cx="7010400" cy="641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6"/>
          <p:cNvSpPr txBox="1">
            <a:spLocks noChangeArrowheads="1"/>
          </p:cNvSpPr>
          <p:nvPr/>
        </p:nvSpPr>
        <p:spPr bwMode="auto">
          <a:xfrm>
            <a:off x="0" y="152400"/>
            <a:ext cx="8991600" cy="95410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dirty="0" smtClean="0">
                <a:ea typeface="宋体" charset="-122"/>
              </a:rPr>
              <a:t>1060-1080 </a:t>
            </a:r>
            <a:r>
              <a:rPr lang="zh-CN" altLang="en-US" sz="2800" dirty="0" smtClean="0">
                <a:ea typeface="宋体" charset="-122"/>
              </a:rPr>
              <a:t>年間中國歷代人物傳記資料庫中人物的空間密度以及書信往來</a:t>
            </a:r>
            <a:endParaRPr lang="en-US" altLang="zh-CN" sz="2800" dirty="0">
              <a:ea typeface="宋体" charset="-122"/>
            </a:endParaRPr>
          </a:p>
        </p:txBody>
      </p:sp>
      <p:sp>
        <p:nvSpPr>
          <p:cNvPr id="67588" name="Text Box 7"/>
          <p:cNvSpPr txBox="1">
            <a:spLocks noChangeArrowheads="1"/>
          </p:cNvSpPr>
          <p:nvPr/>
        </p:nvSpPr>
        <p:spPr bwMode="auto">
          <a:xfrm>
            <a:off x="7010400" y="2706231"/>
            <a:ext cx="2057400" cy="22467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dirty="0" smtClean="0">
                <a:ea typeface="宋体" charset="-122"/>
              </a:rPr>
              <a:t>CBDB </a:t>
            </a:r>
            <a:r>
              <a:rPr lang="zh-CN" altLang="en-US" sz="2800" dirty="0" smtClean="0">
                <a:ea typeface="宋体" charset="-122"/>
              </a:rPr>
              <a:t>資料庫中 </a:t>
            </a:r>
            <a:r>
              <a:rPr lang="en-US" altLang="zh-CN" sz="2800" dirty="0" smtClean="0">
                <a:ea typeface="宋体" charset="-122"/>
              </a:rPr>
              <a:t>120,000 </a:t>
            </a:r>
            <a:r>
              <a:rPr lang="zh-CN" altLang="en-US" sz="2800" dirty="0" smtClean="0">
                <a:ea typeface="宋体" charset="-122"/>
              </a:rPr>
              <a:t>人中的 </a:t>
            </a:r>
            <a:r>
              <a:rPr lang="en-US" altLang="zh-CN" sz="2800" dirty="0" smtClean="0">
                <a:ea typeface="宋体" charset="-122"/>
              </a:rPr>
              <a:t>2359 </a:t>
            </a:r>
            <a:r>
              <a:rPr lang="zh-CN" altLang="en-US" sz="2800" dirty="0" smtClean="0">
                <a:ea typeface="宋体" charset="-122"/>
              </a:rPr>
              <a:t>人</a:t>
            </a:r>
            <a:endParaRPr lang="en-US" altLang="zh-CN" sz="2800" dirty="0">
              <a:ea typeface="宋体" charset="-122"/>
            </a:endParaRPr>
          </a:p>
        </p:txBody>
      </p:sp>
    </p:spTree>
    <p:extLst>
      <p:ext uri="{BB962C8B-B14F-4D97-AF65-F5344CB8AC3E}">
        <p14:creationId xmlns:p14="http://schemas.microsoft.com/office/powerpoint/2010/main" val="3642447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三種使用方式</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5056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87" y="0"/>
            <a:ext cx="89674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348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7" y="228600"/>
            <a:ext cx="91202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770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8" y="0"/>
            <a:ext cx="87851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488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Text Box 5"/>
          <p:cNvSpPr txBox="1">
            <a:spLocks noChangeArrowheads="1"/>
          </p:cNvSpPr>
          <p:nvPr/>
        </p:nvSpPr>
        <p:spPr bwMode="auto">
          <a:xfrm>
            <a:off x="0" y="623728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200" b="0" dirty="0" smtClean="0">
                <a:ea typeface="宋体" pitchFamily="2" charset="-122"/>
              </a:rPr>
              <a:t>MS Access CBDB </a:t>
            </a:r>
            <a:r>
              <a:rPr lang="zh-CN" altLang="en-US" sz="3200" dirty="0">
                <a:ea typeface="宋体" pitchFamily="2" charset="-122"/>
              </a:rPr>
              <a:t>離線</a:t>
            </a:r>
            <a:r>
              <a:rPr lang="zh-CN" altLang="en-US" sz="3200" b="0" dirty="0" smtClean="0">
                <a:ea typeface="宋体" pitchFamily="2" charset="-122"/>
              </a:rPr>
              <a:t>資料庫</a:t>
            </a:r>
            <a:endParaRPr lang="en-US" altLang="zh-CN" sz="3200" b="0" dirty="0">
              <a:ea typeface="宋体" pitchFamily="2" charset="-122"/>
            </a:endParaRPr>
          </a:p>
        </p:txBody>
      </p:sp>
      <p:sp>
        <p:nvSpPr>
          <p:cNvPr id="2" name="Content Placeholder 1"/>
          <p:cNvSpPr>
            <a:spLocks noGrp="1"/>
          </p:cNvSpPr>
          <p:nvPr>
            <p:ph/>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 y="304367"/>
            <a:ext cx="9039225" cy="579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473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Acquisition </a:t>
            </a:r>
            <a:r>
              <a:rPr lang="en-US" altLang="zh-CN" dirty="0" smtClean="0"/>
              <a:t>for</a:t>
            </a:r>
            <a:r>
              <a:rPr lang="en-US" dirty="0" smtClean="0"/>
              <a:t> </a:t>
            </a:r>
            <a:r>
              <a:rPr lang="en-US" dirty="0" smtClean="0"/>
              <a:t>CBDB</a:t>
            </a:r>
            <a:endParaRPr lang="en-US" dirty="0"/>
          </a:p>
        </p:txBody>
      </p:sp>
      <p:sp>
        <p:nvSpPr>
          <p:cNvPr id="4" name="Text Placeholder 3"/>
          <p:cNvSpPr>
            <a:spLocks noGrp="1"/>
          </p:cNvSpPr>
          <p:nvPr>
            <p:ph type="body" idx="1"/>
          </p:nvPr>
        </p:nvSpPr>
        <p:spPr/>
        <p:txBody>
          <a:bodyPr/>
          <a:lstStyle/>
          <a:p>
            <a:r>
              <a:rPr lang="en-US" dirty="0" smtClean="0"/>
              <a:t>Chen </a:t>
            </a:r>
            <a:r>
              <a:rPr lang="en-US" dirty="0" err="1" smtClean="0"/>
              <a:t>Shih-pei</a:t>
            </a:r>
            <a:r>
              <a:rPr lang="en-US" dirty="0" smtClean="0"/>
              <a:t> </a:t>
            </a:r>
            <a:r>
              <a:rPr lang="zh-CN" altLang="en-US" dirty="0" smtClean="0"/>
              <a:t>陳詩沛</a:t>
            </a:r>
            <a:endParaRPr lang="en-US" dirty="0"/>
          </a:p>
        </p:txBody>
      </p:sp>
    </p:spTree>
    <p:extLst>
      <p:ext uri="{BB962C8B-B14F-4D97-AF65-F5344CB8AC3E}">
        <p14:creationId xmlns:p14="http://schemas.microsoft.com/office/powerpoint/2010/main" val="3867800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3"/>
          <p:cNvSpPr>
            <a:spLocks noGrp="1"/>
          </p:cNvSpPr>
          <p:nvPr>
            <p:ph type="title"/>
          </p:nvPr>
        </p:nvSpPr>
        <p:spPr/>
        <p:txBody>
          <a:bodyPr/>
          <a:lstStyle/>
          <a:p>
            <a:r>
              <a:rPr lang="en-US" altLang="zh-TW" smtClean="0">
                <a:ea typeface="PMingLiU" pitchFamily="18" charset="-120"/>
              </a:rPr>
              <a:t>CBDB</a:t>
            </a:r>
            <a:r>
              <a:rPr lang="zh-TW" altLang="en-US" smtClean="0">
                <a:ea typeface="PMingLiU" pitchFamily="18" charset="-120"/>
              </a:rPr>
              <a:t>用到的數位技術</a:t>
            </a:r>
            <a:r>
              <a:rPr lang="en-US" altLang="zh-TW" smtClean="0">
                <a:ea typeface="PMingLiU" pitchFamily="18" charset="-120"/>
              </a:rPr>
              <a:t>/</a:t>
            </a:r>
            <a:r>
              <a:rPr lang="zh-TW" altLang="en-US" smtClean="0">
                <a:ea typeface="PMingLiU" pitchFamily="18" charset="-120"/>
              </a:rPr>
              <a:t>工具</a:t>
            </a:r>
            <a:endParaRPr lang="en-US" altLang="en-US" smtClean="0"/>
          </a:p>
        </p:txBody>
      </p:sp>
      <p:sp>
        <p:nvSpPr>
          <p:cNvPr id="3074" name="Content Placeholder 4"/>
          <p:cNvSpPr>
            <a:spLocks noGrp="1"/>
          </p:cNvSpPr>
          <p:nvPr>
            <p:ph idx="1"/>
          </p:nvPr>
        </p:nvSpPr>
        <p:spPr>
          <a:xfrm>
            <a:off x="457200" y="1600200"/>
            <a:ext cx="8229600" cy="4784725"/>
          </a:xfrm>
        </p:spPr>
        <p:txBody>
          <a:bodyPr/>
          <a:lstStyle/>
          <a:p>
            <a:r>
              <a:rPr lang="en-US" altLang="zh-TW" sz="2400" smtClean="0">
                <a:ea typeface="PMingLiU" pitchFamily="18" charset="-120"/>
              </a:rPr>
              <a:t>Relational database </a:t>
            </a:r>
            <a:r>
              <a:rPr lang="zh-TW" altLang="en-US" sz="2400" smtClean="0">
                <a:ea typeface="PMingLiU" pitchFamily="18" charset="-120"/>
              </a:rPr>
              <a:t>關連式資料庫</a:t>
            </a:r>
            <a:endParaRPr lang="en-US" altLang="zh-TW" sz="2400" smtClean="0">
              <a:ea typeface="PMingLiU" pitchFamily="18" charset="-120"/>
            </a:endParaRPr>
          </a:p>
          <a:p>
            <a:r>
              <a:rPr lang="zh-TW" altLang="en-US" sz="2400" smtClean="0">
                <a:ea typeface="PMingLiU" pitchFamily="18" charset="-120"/>
              </a:rPr>
              <a:t>沒有數位全文</a:t>
            </a:r>
            <a:r>
              <a:rPr lang="en-US" altLang="zh-TW" sz="2400" smtClean="0">
                <a:ea typeface="PMingLiU" pitchFamily="18" charset="-120"/>
              </a:rPr>
              <a:t>: </a:t>
            </a:r>
            <a:r>
              <a:rPr lang="zh-TW" altLang="en-US" sz="2400" smtClean="0">
                <a:ea typeface="PMingLiU" pitchFamily="18" charset="-120"/>
              </a:rPr>
              <a:t>明代進士登科錄</a:t>
            </a:r>
            <a:endParaRPr lang="en-US" altLang="zh-TW" sz="2400" smtClean="0">
              <a:ea typeface="PMingLiU" pitchFamily="18" charset="-120"/>
            </a:endParaRPr>
          </a:p>
          <a:p>
            <a:r>
              <a:rPr lang="zh-TW" altLang="en-US" sz="2400" smtClean="0">
                <a:ea typeface="PMingLiU" pitchFamily="18" charset="-120"/>
              </a:rPr>
              <a:t>有數位打字全文</a:t>
            </a:r>
            <a:endParaRPr lang="en-US" altLang="zh-TW" sz="2400" smtClean="0">
              <a:ea typeface="PMingLiU" pitchFamily="18" charset="-120"/>
            </a:endParaRPr>
          </a:p>
          <a:p>
            <a:pPr lvl="1"/>
            <a:r>
              <a:rPr lang="en-US" altLang="en-US" sz="2000" smtClean="0"/>
              <a:t>XML Tagging: </a:t>
            </a:r>
            <a:r>
              <a:rPr lang="zh-TW" altLang="en-US" sz="2000" smtClean="0">
                <a:ea typeface="PMingLiU" pitchFamily="18" charset="-120"/>
              </a:rPr>
              <a:t>全文標記</a:t>
            </a:r>
            <a:endParaRPr lang="en-US" altLang="zh-TW" sz="2000" smtClean="0">
              <a:ea typeface="PMingLiU" pitchFamily="18" charset="-120"/>
            </a:endParaRPr>
          </a:p>
          <a:p>
            <a:pPr lvl="1"/>
            <a:r>
              <a:rPr lang="zh-TW" altLang="en-US" sz="2000" smtClean="0">
                <a:ea typeface="PMingLiU" pitchFamily="18" charset="-120"/>
              </a:rPr>
              <a:t>人工標記</a:t>
            </a:r>
            <a:r>
              <a:rPr lang="en-US" altLang="zh-TW" sz="2000" smtClean="0">
                <a:ea typeface="PMingLiU" pitchFamily="18" charset="-120"/>
              </a:rPr>
              <a:t>: </a:t>
            </a:r>
            <a:r>
              <a:rPr lang="zh-TW" altLang="en-US" sz="2000" smtClean="0">
                <a:ea typeface="PMingLiU" pitchFamily="18" charset="-120"/>
              </a:rPr>
              <a:t>唐代墓誌銘</a:t>
            </a:r>
            <a:endParaRPr lang="en-US" altLang="ja-JP" sz="2000" smtClean="0"/>
          </a:p>
          <a:p>
            <a:pPr lvl="1"/>
            <a:r>
              <a:rPr lang="zh-TW" altLang="en-US" sz="2000" smtClean="0">
                <a:ea typeface="PMingLiU" pitchFamily="18" charset="-120"/>
              </a:rPr>
              <a:t>自動標記</a:t>
            </a:r>
            <a:r>
              <a:rPr lang="en-US" altLang="zh-TW" sz="2000" smtClean="0">
                <a:ea typeface="PMingLiU" pitchFamily="18" charset="-120"/>
              </a:rPr>
              <a:t>: </a:t>
            </a:r>
            <a:r>
              <a:rPr lang="zh-TW" altLang="en-US" sz="2000" smtClean="0">
                <a:ea typeface="PMingLiU" pitchFamily="18" charset="-120"/>
              </a:rPr>
              <a:t>宋</a:t>
            </a:r>
            <a:r>
              <a:rPr lang="en-US" altLang="zh-TW" sz="2000" smtClean="0">
                <a:ea typeface="PMingLiU" pitchFamily="18" charset="-120"/>
              </a:rPr>
              <a:t>/</a:t>
            </a:r>
            <a:r>
              <a:rPr lang="zh-TW" altLang="en-US" sz="2000" smtClean="0">
                <a:ea typeface="PMingLiU" pitchFamily="18" charset="-120"/>
              </a:rPr>
              <a:t>元</a:t>
            </a:r>
            <a:r>
              <a:rPr lang="en-US" altLang="zh-TW" sz="2000" smtClean="0">
                <a:ea typeface="PMingLiU" pitchFamily="18" charset="-120"/>
              </a:rPr>
              <a:t>/</a:t>
            </a:r>
            <a:r>
              <a:rPr lang="zh-TW" altLang="en-US" sz="2000" smtClean="0">
                <a:ea typeface="PMingLiU" pitchFamily="18" charset="-120"/>
              </a:rPr>
              <a:t>明人傳記資料索引</a:t>
            </a:r>
            <a:endParaRPr lang="en-US" altLang="zh-TW" sz="2000" smtClean="0">
              <a:ea typeface="PMingLiU" pitchFamily="18" charset="-120"/>
            </a:endParaRPr>
          </a:p>
          <a:p>
            <a:pPr lvl="1"/>
            <a:r>
              <a:rPr lang="en-US" altLang="en-US" sz="2000" smtClean="0"/>
              <a:t>Regular expressions </a:t>
            </a:r>
            <a:r>
              <a:rPr lang="zh-TW" altLang="en-US" sz="2000" smtClean="0">
                <a:ea typeface="PMingLiU" pitchFamily="18" charset="-120"/>
              </a:rPr>
              <a:t>正則表達式</a:t>
            </a:r>
            <a:endParaRPr lang="en-US" altLang="zh-TW" sz="2000" smtClean="0">
              <a:ea typeface="PMingLiU" pitchFamily="18" charset="-120"/>
            </a:endParaRPr>
          </a:p>
          <a:p>
            <a:r>
              <a:rPr lang="zh-TW" altLang="en-US" sz="2400" smtClean="0">
                <a:ea typeface="PMingLiU" pitchFamily="18" charset="-120"/>
              </a:rPr>
              <a:t>工具</a:t>
            </a:r>
            <a:endParaRPr lang="en-US" altLang="zh-TW" sz="2400" smtClean="0">
              <a:ea typeface="PMingLiU" pitchFamily="18" charset="-120"/>
            </a:endParaRPr>
          </a:p>
          <a:p>
            <a:pPr lvl="1"/>
            <a:r>
              <a:rPr lang="en-US" altLang="zh-TW" sz="2000" smtClean="0">
                <a:ea typeface="PMingLiU" pitchFamily="18" charset="-120"/>
              </a:rPr>
              <a:t>CBDB Regex Machine</a:t>
            </a:r>
          </a:p>
          <a:p>
            <a:pPr lvl="1"/>
            <a:r>
              <a:rPr lang="zh-TW" altLang="en-US" sz="2000" smtClean="0">
                <a:ea typeface="PMingLiU" pitchFamily="18" charset="-120"/>
              </a:rPr>
              <a:t>地方志</a:t>
            </a:r>
            <a:r>
              <a:rPr lang="en-US" altLang="zh-TW" sz="2000" smtClean="0">
                <a:ea typeface="PMingLiU" pitchFamily="18" charset="-120"/>
              </a:rPr>
              <a:t> interface</a:t>
            </a:r>
          </a:p>
          <a:p>
            <a:r>
              <a:rPr lang="zh-TW" altLang="en-US" sz="2400" smtClean="0">
                <a:ea typeface="PMingLiU" pitchFamily="18" charset="-120"/>
              </a:rPr>
              <a:t>跨資料庫合作</a:t>
            </a:r>
            <a:r>
              <a:rPr lang="en-US" altLang="zh-TW" sz="2400" smtClean="0">
                <a:ea typeface="PMingLiU" pitchFamily="18" charset="-120"/>
              </a:rPr>
              <a:t>: </a:t>
            </a:r>
            <a:r>
              <a:rPr lang="en-US" altLang="ja-JP" sz="2400" smtClean="0"/>
              <a:t>CBDB API</a:t>
            </a:r>
            <a:endParaRPr lang="en-US" altLang="en-US" sz="2400" smtClean="0"/>
          </a:p>
        </p:txBody>
      </p:sp>
    </p:spTree>
    <p:extLst>
      <p:ext uri="{BB962C8B-B14F-4D97-AF65-F5344CB8AC3E}">
        <p14:creationId xmlns:p14="http://schemas.microsoft.com/office/powerpoint/2010/main" val="973394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dirty="0"/>
          </a:p>
        </p:txBody>
      </p:sp>
      <p:pic>
        <p:nvPicPr>
          <p:cNvPr id="3" name="Picture 2" descr="http://isites.harvard.edu/fs/docs/icb.topic221728.files/201207%20CBDB%20Biog_s.jpg"/>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477000"/>
          </a:xfrm>
          <a:prstGeom prst="rect">
            <a:avLst/>
          </a:prstGeom>
          <a:noFill/>
          <a:ln>
            <a:noFill/>
          </a:ln>
        </p:spPr>
      </p:pic>
      <p:sp>
        <p:nvSpPr>
          <p:cNvPr id="4" name="Rectangle 3"/>
          <p:cNvSpPr/>
          <p:nvPr/>
        </p:nvSpPr>
        <p:spPr>
          <a:xfrm>
            <a:off x="0" y="6394116"/>
            <a:ext cx="9144000" cy="369332"/>
          </a:xfrm>
          <a:prstGeom prst="rect">
            <a:avLst/>
          </a:prstGeom>
        </p:spPr>
        <p:txBody>
          <a:bodyPr wrap="square">
            <a:spAutoFit/>
          </a:bodyPr>
          <a:lstStyle/>
          <a:p>
            <a:r>
              <a:rPr lang="en-US" altLang="zh-CN" dirty="0"/>
              <a:t>CBDB</a:t>
            </a:r>
            <a:r>
              <a:rPr lang="zh-CN" altLang="en-US" dirty="0"/>
              <a:t>中的人物組成的有代表性的樣本繪出的累積空間分佈</a:t>
            </a:r>
            <a:r>
              <a:rPr lang="zh-CN" altLang="en-US" dirty="0" smtClean="0"/>
              <a:t>圖</a:t>
            </a:r>
            <a:r>
              <a:rPr lang="en-US" altLang="zh-CN" dirty="0" smtClean="0"/>
              <a:t> </a:t>
            </a:r>
            <a:r>
              <a:rPr lang="en-US" dirty="0" smtClean="0"/>
              <a:t>(n=67,000) </a:t>
            </a:r>
            <a:endParaRPr lang="en-US" dirty="0"/>
          </a:p>
        </p:txBody>
      </p:sp>
    </p:spTree>
    <p:extLst>
      <p:ext uri="{BB962C8B-B14F-4D97-AF65-F5344CB8AC3E}">
        <p14:creationId xmlns:p14="http://schemas.microsoft.com/office/powerpoint/2010/main" val="2565930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idx="4294967295"/>
          </p:nvPr>
        </p:nvSpPr>
        <p:spPr>
          <a:xfrm>
            <a:off x="381000" y="1143000"/>
            <a:ext cx="8477250" cy="1828800"/>
          </a:xfrm>
          <a:solidFill>
            <a:srgbClr val="C0C0C0"/>
          </a:solidFill>
        </p:spPr>
        <p:txBody>
          <a:bodyPr/>
          <a:lstStyle/>
          <a:p>
            <a:r>
              <a:rPr lang="zh-Hant" altLang="en-US" sz="2800" smtClean="0">
                <a:ea typeface="Calibri" pitchFamily="34" charset="0"/>
              </a:rPr>
              <a:t>關連式資料庫</a:t>
            </a:r>
            <a:r>
              <a:rPr lang="en-US" altLang="zh-Hant" sz="2800" smtClean="0">
                <a:ea typeface="Calibri" pitchFamily="34" charset="0"/>
              </a:rPr>
              <a:t> (</a:t>
            </a:r>
            <a:r>
              <a:rPr lang="en-US" altLang="ja-JP" sz="2800" smtClean="0"/>
              <a:t>Relational databases</a:t>
            </a:r>
            <a:r>
              <a:rPr lang="en-US" altLang="zh-Hant" sz="2800" smtClean="0">
                <a:ea typeface="Calibri" pitchFamily="34" charset="0"/>
              </a:rPr>
              <a:t>)</a:t>
            </a:r>
            <a:r>
              <a:rPr lang="en-US" altLang="zh-TW" sz="2800" smtClean="0">
                <a:ea typeface="Arial Unicode MS" pitchFamily="34" charset="-122"/>
                <a:cs typeface="Arial Unicode MS" pitchFamily="34" charset="-122"/>
              </a:rPr>
              <a:t/>
            </a:r>
            <a:br>
              <a:rPr lang="en-US" altLang="zh-TW" sz="2800" smtClean="0">
                <a:ea typeface="Arial Unicode MS" pitchFamily="34" charset="-122"/>
                <a:cs typeface="Arial Unicode MS" pitchFamily="34" charset="-122"/>
              </a:rPr>
            </a:br>
            <a:r>
              <a:rPr lang="zh-TW" altLang="en-US" sz="2800" smtClean="0">
                <a:ea typeface="PMingLiU" pitchFamily="18" charset="-120"/>
              </a:rPr>
              <a:t>把人物傳記提到的各種資訊抽象化、結構化、模型化</a:t>
            </a:r>
            <a:r>
              <a:rPr lang="en-US" altLang="zh-TW" sz="2800" smtClean="0">
                <a:ea typeface="Arial Unicode MS" pitchFamily="34" charset="-122"/>
                <a:cs typeface="Arial Unicode MS" pitchFamily="34" charset="-122"/>
              </a:rPr>
              <a:t>Entity Relations Modeling:</a:t>
            </a:r>
            <a:br>
              <a:rPr lang="en-US" altLang="zh-TW" sz="2800" smtClean="0">
                <a:ea typeface="Arial Unicode MS" pitchFamily="34" charset="-122"/>
                <a:cs typeface="Arial Unicode MS" pitchFamily="34" charset="-122"/>
              </a:rPr>
            </a:br>
            <a:r>
              <a:rPr lang="en-US" altLang="zh-TW" sz="2800" smtClean="0">
                <a:ea typeface="Arial Unicode MS" pitchFamily="34" charset="-122"/>
                <a:cs typeface="Arial Unicode MS" pitchFamily="34" charset="-122"/>
              </a:rPr>
              <a:t>Abstracting the features of the Biographical World</a:t>
            </a:r>
            <a:endParaRPr lang="zh-TW" altLang="en-US" sz="3200" b="1" smtClean="0">
              <a:ea typeface="PMingLiU" pitchFamily="18" charset="-120"/>
            </a:endParaRPr>
          </a:p>
        </p:txBody>
      </p:sp>
      <p:sp>
        <p:nvSpPr>
          <p:cNvPr id="4098" name="Text Box 3"/>
          <p:cNvSpPr txBox="1">
            <a:spLocks noChangeArrowheads="1"/>
          </p:cNvSpPr>
          <p:nvPr/>
        </p:nvSpPr>
        <p:spPr bwMode="auto">
          <a:xfrm>
            <a:off x="3813175" y="3321050"/>
            <a:ext cx="1392238" cy="860425"/>
          </a:xfrm>
          <a:prstGeom prst="rect">
            <a:avLst/>
          </a:prstGeom>
          <a:solidFill>
            <a:srgbClr val="FFFFCC"/>
          </a:solidFill>
          <a:ln w="38100">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spcBef>
                <a:spcPct val="50000"/>
              </a:spcBef>
            </a:pPr>
            <a:r>
              <a:rPr lang="en-US" altLang="zh-TW" sz="2400" b="1">
                <a:solidFill>
                  <a:srgbClr val="0000FF"/>
                </a:solidFill>
                <a:latin typeface="Arial" pitchFamily="34" charset="0"/>
                <a:ea typeface="Arial Unicode MS" pitchFamily="34" charset="-122"/>
                <a:cs typeface="Arial Unicode MS" pitchFamily="34" charset="-122"/>
              </a:rPr>
              <a:t>Person</a:t>
            </a:r>
            <a:r>
              <a:rPr lang="zh-CN" altLang="en-US" sz="2400" b="1">
                <a:solidFill>
                  <a:srgbClr val="0000FF"/>
                </a:solidFill>
                <a:latin typeface="Arial" pitchFamily="34" charset="0"/>
                <a:ea typeface="PMingLiU" pitchFamily="18" charset="-120"/>
              </a:rPr>
              <a:t>人物</a:t>
            </a:r>
          </a:p>
        </p:txBody>
      </p:sp>
      <p:sp>
        <p:nvSpPr>
          <p:cNvPr id="4099" name="Text Box 4"/>
          <p:cNvSpPr txBox="1">
            <a:spLocks noChangeArrowheads="1"/>
          </p:cNvSpPr>
          <p:nvPr/>
        </p:nvSpPr>
        <p:spPr bwMode="auto">
          <a:xfrm>
            <a:off x="217488" y="3370263"/>
            <a:ext cx="3108325" cy="847725"/>
          </a:xfrm>
          <a:prstGeom prst="rect">
            <a:avLst/>
          </a:prstGeom>
          <a:solidFill>
            <a:srgbClr val="FFFFCC"/>
          </a:solidFill>
          <a:ln w="25400">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spcBef>
                <a:spcPct val="50000"/>
              </a:spcBef>
            </a:pPr>
            <a:r>
              <a:rPr lang="en-US" altLang="zh-TW" sz="2400" b="1">
                <a:solidFill>
                  <a:srgbClr val="0000FF"/>
                </a:solidFill>
                <a:latin typeface="Arial" pitchFamily="34" charset="0"/>
                <a:ea typeface="Arial Unicode MS" pitchFamily="34" charset="-122"/>
                <a:cs typeface="Arial Unicode MS" pitchFamily="34" charset="-122"/>
              </a:rPr>
              <a:t>Association Types</a:t>
            </a:r>
            <a:r>
              <a:rPr lang="zh-CN" altLang="en-US" sz="2400" b="1">
                <a:solidFill>
                  <a:srgbClr val="0000FF"/>
                </a:solidFill>
                <a:latin typeface="Arial" pitchFamily="34" charset="0"/>
                <a:ea typeface="PMingLiU" pitchFamily="18" charset="-120"/>
              </a:rPr>
              <a:t>社會關係</a:t>
            </a:r>
            <a:endParaRPr lang="zh-CN" altLang="en-US" sz="2400">
              <a:latin typeface="Arial" pitchFamily="34" charset="0"/>
              <a:ea typeface="PMingLiU" pitchFamily="18" charset="-120"/>
            </a:endParaRPr>
          </a:p>
        </p:txBody>
      </p:sp>
      <p:sp>
        <p:nvSpPr>
          <p:cNvPr id="4100" name="Text Box 5"/>
          <p:cNvSpPr txBox="1">
            <a:spLocks noChangeArrowheads="1"/>
          </p:cNvSpPr>
          <p:nvPr/>
        </p:nvSpPr>
        <p:spPr bwMode="auto">
          <a:xfrm>
            <a:off x="898525" y="6267450"/>
            <a:ext cx="3781425" cy="466725"/>
          </a:xfrm>
          <a:prstGeom prst="rect">
            <a:avLst/>
          </a:prstGeom>
          <a:solidFill>
            <a:srgbClr val="CCFFFF"/>
          </a:solidFill>
          <a:ln w="9525">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TW" sz="2400">
                <a:solidFill>
                  <a:srgbClr val="0000FF"/>
                </a:solidFill>
                <a:latin typeface="Arial" pitchFamily="34" charset="0"/>
                <a:ea typeface="Arial Unicode MS" pitchFamily="34" charset="-122"/>
                <a:cs typeface="Arial Unicode MS" pitchFamily="34" charset="-122"/>
              </a:rPr>
              <a:t>Association</a:t>
            </a:r>
            <a:r>
              <a:rPr lang="en-US" altLang="zh-CN" sz="2400">
                <a:solidFill>
                  <a:srgbClr val="0000FF"/>
                </a:solidFill>
                <a:latin typeface="Arial" pitchFamily="34" charset="0"/>
                <a:ea typeface="Arial Unicode MS" pitchFamily="34" charset="-122"/>
                <a:cs typeface="Arial Unicode MS" pitchFamily="34" charset="-122"/>
              </a:rPr>
              <a:t> </a:t>
            </a:r>
            <a:r>
              <a:rPr lang="zh-CN" altLang="en-US" sz="2400">
                <a:solidFill>
                  <a:srgbClr val="0000FF"/>
                </a:solidFill>
                <a:latin typeface="Arial" pitchFamily="34" charset="0"/>
                <a:ea typeface="PMingLiU" pitchFamily="18" charset="-120"/>
              </a:rPr>
              <a:t>社會關係資料</a:t>
            </a:r>
          </a:p>
        </p:txBody>
      </p:sp>
      <p:sp>
        <p:nvSpPr>
          <p:cNvPr id="4101" name="Line 11"/>
          <p:cNvSpPr>
            <a:spLocks noChangeShapeType="1"/>
          </p:cNvSpPr>
          <p:nvPr/>
        </p:nvSpPr>
        <p:spPr bwMode="auto">
          <a:xfrm>
            <a:off x="1574800" y="4205288"/>
            <a:ext cx="1092200" cy="206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2" name="Text Box 13"/>
          <p:cNvSpPr txBox="1">
            <a:spLocks noChangeArrowheads="1"/>
          </p:cNvSpPr>
          <p:nvPr/>
        </p:nvSpPr>
        <p:spPr bwMode="auto">
          <a:xfrm>
            <a:off x="5649913" y="3282950"/>
            <a:ext cx="1171575" cy="847725"/>
          </a:xfrm>
          <a:prstGeom prst="rect">
            <a:avLst/>
          </a:prstGeom>
          <a:solidFill>
            <a:srgbClr val="FFFFCC"/>
          </a:solidFill>
          <a:ln w="25400">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TW" sz="2400" b="1">
                <a:solidFill>
                  <a:srgbClr val="0000FF"/>
                </a:solidFill>
                <a:latin typeface="Arial" pitchFamily="34" charset="0"/>
                <a:ea typeface="Arial Unicode MS" pitchFamily="34" charset="-122"/>
                <a:cs typeface="Arial Unicode MS" pitchFamily="34" charset="-122"/>
              </a:rPr>
              <a:t>Place</a:t>
            </a:r>
            <a:r>
              <a:rPr lang="zh-TW" altLang="en-US" sz="2400" b="1">
                <a:solidFill>
                  <a:srgbClr val="0000FF"/>
                </a:solidFill>
                <a:latin typeface="Arial" pitchFamily="34" charset="0"/>
                <a:ea typeface="PMingLiU" pitchFamily="18" charset="-120"/>
              </a:rPr>
              <a:t>地址</a:t>
            </a:r>
            <a:endParaRPr lang="zh-CN" altLang="en-US" sz="2400" b="1">
              <a:solidFill>
                <a:srgbClr val="0000FF"/>
              </a:solidFill>
              <a:latin typeface="Arial" pitchFamily="34" charset="0"/>
              <a:ea typeface="PMingLiU" pitchFamily="18" charset="-120"/>
            </a:endParaRPr>
          </a:p>
        </p:txBody>
      </p:sp>
      <p:sp>
        <p:nvSpPr>
          <p:cNvPr id="4103" name="Text Box 23"/>
          <p:cNvSpPr txBox="1">
            <a:spLocks noChangeArrowheads="1"/>
          </p:cNvSpPr>
          <p:nvPr/>
        </p:nvSpPr>
        <p:spPr bwMode="auto">
          <a:xfrm>
            <a:off x="7240588" y="3311525"/>
            <a:ext cx="1454150" cy="847725"/>
          </a:xfrm>
          <a:prstGeom prst="rect">
            <a:avLst/>
          </a:prstGeom>
          <a:solidFill>
            <a:srgbClr val="FFFFCC"/>
          </a:solidFill>
          <a:ln w="25400">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TW" sz="2400" b="1">
                <a:solidFill>
                  <a:srgbClr val="0000FF"/>
                </a:solidFill>
                <a:latin typeface="Arial" pitchFamily="34" charset="0"/>
                <a:ea typeface="Arial Unicode MS" pitchFamily="34" charset="-122"/>
                <a:cs typeface="Arial Unicode MS" pitchFamily="34" charset="-122"/>
              </a:rPr>
              <a:t>Offices</a:t>
            </a:r>
            <a:r>
              <a:rPr lang="zh-CN" altLang="en-US" sz="2400" b="1">
                <a:solidFill>
                  <a:srgbClr val="0000FF"/>
                </a:solidFill>
                <a:latin typeface="Arial" pitchFamily="34" charset="0"/>
                <a:ea typeface="PMingLiU" pitchFamily="18" charset="-120"/>
              </a:rPr>
              <a:t>職官</a:t>
            </a:r>
          </a:p>
        </p:txBody>
      </p:sp>
      <p:sp>
        <p:nvSpPr>
          <p:cNvPr id="4104" name="Text Box 24"/>
          <p:cNvSpPr txBox="1">
            <a:spLocks noChangeArrowheads="1"/>
          </p:cNvSpPr>
          <p:nvPr/>
        </p:nvSpPr>
        <p:spPr bwMode="auto">
          <a:xfrm>
            <a:off x="5060950" y="6267450"/>
            <a:ext cx="2674938" cy="466725"/>
          </a:xfrm>
          <a:prstGeom prst="rect">
            <a:avLst/>
          </a:prstGeom>
          <a:solidFill>
            <a:srgbClr val="CCFFFF"/>
          </a:solidFill>
          <a:ln w="9525">
            <a:solidFill>
              <a:schemeClr val="tx1"/>
            </a:solid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TW" sz="2400">
                <a:solidFill>
                  <a:srgbClr val="0000FF"/>
                </a:solidFill>
                <a:latin typeface="Arial Unicode MS" pitchFamily="34" charset="-122"/>
                <a:ea typeface="Arial Unicode MS" pitchFamily="34" charset="-122"/>
                <a:cs typeface="Arial Unicode MS" pitchFamily="34" charset="-122"/>
              </a:rPr>
              <a:t>Postings</a:t>
            </a:r>
            <a:r>
              <a:rPr lang="en-US" altLang="zh-CN" sz="2400">
                <a:solidFill>
                  <a:srgbClr val="0000FF"/>
                </a:solidFill>
                <a:latin typeface="Arial Unicode MS" pitchFamily="34" charset="-122"/>
                <a:ea typeface="Arial Unicode MS" pitchFamily="34" charset="-122"/>
                <a:cs typeface="Arial Unicode MS" pitchFamily="34" charset="-122"/>
              </a:rPr>
              <a:t> </a:t>
            </a:r>
            <a:r>
              <a:rPr lang="zh-CN" altLang="en-US" sz="2400">
                <a:solidFill>
                  <a:srgbClr val="0000FF"/>
                </a:solidFill>
                <a:latin typeface="Arial" pitchFamily="34" charset="0"/>
                <a:ea typeface="PMingLiU" pitchFamily="18" charset="-120"/>
              </a:rPr>
              <a:t>任官資料</a:t>
            </a:r>
          </a:p>
        </p:txBody>
      </p:sp>
      <p:sp>
        <p:nvSpPr>
          <p:cNvPr id="4105" name="Line 25"/>
          <p:cNvSpPr>
            <a:spLocks noChangeShapeType="1"/>
          </p:cNvSpPr>
          <p:nvPr/>
        </p:nvSpPr>
        <p:spPr bwMode="auto">
          <a:xfrm flipH="1" flipV="1">
            <a:off x="4267200" y="4165600"/>
            <a:ext cx="1397000" cy="210185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06" name="Line 26"/>
          <p:cNvSpPr>
            <a:spLocks noChangeShapeType="1"/>
          </p:cNvSpPr>
          <p:nvPr/>
        </p:nvSpPr>
        <p:spPr bwMode="auto">
          <a:xfrm flipH="1">
            <a:off x="6019800" y="4124325"/>
            <a:ext cx="41275" cy="2143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7" name="Line 27"/>
          <p:cNvSpPr>
            <a:spLocks noChangeShapeType="1"/>
          </p:cNvSpPr>
          <p:nvPr/>
        </p:nvSpPr>
        <p:spPr bwMode="auto">
          <a:xfrm flipH="1">
            <a:off x="6413500" y="4164013"/>
            <a:ext cx="1597025" cy="2103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8" name="Line 33"/>
          <p:cNvSpPr>
            <a:spLocks noChangeShapeType="1"/>
          </p:cNvSpPr>
          <p:nvPr/>
        </p:nvSpPr>
        <p:spPr bwMode="auto">
          <a:xfrm flipH="1">
            <a:off x="3054350" y="4179888"/>
            <a:ext cx="1214438" cy="2087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9" name="Text Box 34"/>
          <p:cNvSpPr txBox="1">
            <a:spLocks noChangeArrowheads="1"/>
          </p:cNvSpPr>
          <p:nvPr/>
        </p:nvSpPr>
        <p:spPr bwMode="auto">
          <a:xfrm>
            <a:off x="1346200" y="5048250"/>
            <a:ext cx="1062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zh-CN" sz="2000">
                <a:latin typeface="Arial" pitchFamily="34" charset="0"/>
              </a:rPr>
              <a:t>is an </a:t>
            </a:r>
          </a:p>
          <a:p>
            <a:r>
              <a:rPr lang="zh-CN" altLang="en-US" sz="2000">
                <a:latin typeface="Arial" pitchFamily="34" charset="0"/>
              </a:rPr>
              <a:t>是一種</a:t>
            </a:r>
          </a:p>
        </p:txBody>
      </p:sp>
      <p:sp>
        <p:nvSpPr>
          <p:cNvPr id="4110" name="Text Box 35"/>
          <p:cNvSpPr txBox="1">
            <a:spLocks noChangeArrowheads="1"/>
          </p:cNvSpPr>
          <p:nvPr/>
        </p:nvSpPr>
        <p:spPr bwMode="auto">
          <a:xfrm>
            <a:off x="7156450" y="5200650"/>
            <a:ext cx="946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zh-CN" sz="2000">
                <a:latin typeface="Arial" pitchFamily="34" charset="0"/>
              </a:rPr>
              <a:t>is a </a:t>
            </a:r>
          </a:p>
          <a:p>
            <a:r>
              <a:rPr lang="zh-CN" altLang="en-US" sz="2000">
                <a:latin typeface="Arial" pitchFamily="34" charset="0"/>
              </a:rPr>
              <a:t>是一種</a:t>
            </a:r>
          </a:p>
        </p:txBody>
      </p:sp>
      <p:sp>
        <p:nvSpPr>
          <p:cNvPr id="4111" name="Text Box 36"/>
          <p:cNvSpPr txBox="1">
            <a:spLocks noChangeArrowheads="1"/>
          </p:cNvSpPr>
          <p:nvPr/>
        </p:nvSpPr>
        <p:spPr bwMode="auto">
          <a:xfrm>
            <a:off x="3135313" y="5016500"/>
            <a:ext cx="946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zh-CN" sz="2000">
                <a:latin typeface="Arial" pitchFamily="34" charset="0"/>
              </a:rPr>
              <a:t>has an</a:t>
            </a:r>
          </a:p>
          <a:p>
            <a:pPr algn="ctr"/>
            <a:r>
              <a:rPr lang="zh-CN" altLang="en-US" sz="2000">
                <a:latin typeface="Arial" pitchFamily="34" charset="0"/>
              </a:rPr>
              <a:t>擁有</a:t>
            </a:r>
          </a:p>
        </p:txBody>
      </p:sp>
      <p:sp>
        <p:nvSpPr>
          <p:cNvPr id="4112" name="Text Box 37"/>
          <p:cNvSpPr txBox="1">
            <a:spLocks noChangeArrowheads="1"/>
          </p:cNvSpPr>
          <p:nvPr/>
        </p:nvSpPr>
        <p:spPr bwMode="auto">
          <a:xfrm>
            <a:off x="5686425" y="5048250"/>
            <a:ext cx="788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zh-CN" sz="2000">
                <a:latin typeface="Arial" pitchFamily="34" charset="0"/>
              </a:rPr>
              <a:t>is  at </a:t>
            </a:r>
          </a:p>
          <a:p>
            <a:r>
              <a:rPr lang="zh-CN" altLang="en-US" sz="2000">
                <a:latin typeface="Arial" pitchFamily="34" charset="0"/>
              </a:rPr>
              <a:t>位於</a:t>
            </a:r>
          </a:p>
        </p:txBody>
      </p:sp>
      <p:sp>
        <p:nvSpPr>
          <p:cNvPr id="4113" name="Text Box 38"/>
          <p:cNvSpPr txBox="1">
            <a:spLocks noChangeArrowheads="1"/>
          </p:cNvSpPr>
          <p:nvPr/>
        </p:nvSpPr>
        <p:spPr bwMode="auto">
          <a:xfrm>
            <a:off x="4487863" y="5048250"/>
            <a:ext cx="9445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zh-CN" sz="2000">
                <a:latin typeface="Arial" pitchFamily="34" charset="0"/>
              </a:rPr>
              <a:t>has  a </a:t>
            </a:r>
          </a:p>
          <a:p>
            <a:pPr algn="ctr"/>
            <a:r>
              <a:rPr lang="zh-CN" altLang="en-US" sz="2000">
                <a:latin typeface="Arial" pitchFamily="34" charset="0"/>
              </a:rPr>
              <a:t>擁有</a:t>
            </a:r>
          </a:p>
        </p:txBody>
      </p:sp>
      <p:pic>
        <p:nvPicPr>
          <p:cNvPr id="4114" name="Picture 39"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6447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Group 2"/>
          <p:cNvGraphicFramePr>
            <a:graphicFrameLocks noGrp="1"/>
          </p:cNvGraphicFramePr>
          <p:nvPr/>
        </p:nvGraphicFramePr>
        <p:xfrm>
          <a:off x="915988" y="381000"/>
          <a:ext cx="1733550" cy="1937355"/>
        </p:xfrm>
        <a:graphic>
          <a:graphicData uri="http://schemas.openxmlformats.org/drawingml/2006/table">
            <a:tbl>
              <a:tblPr/>
              <a:tblGrid>
                <a:gridCol w="1733550"/>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rPr>
                        <a:t>BIOG </a:t>
                      </a:r>
                      <a:r>
                        <a:rPr kumimoji="0" lang="en-US" altLang="zh-TW" sz="1800" b="1" i="0" u="none" strike="noStrike" cap="none" normalizeH="0" baseline="0" smtClean="0">
                          <a:ln>
                            <a:noFill/>
                          </a:ln>
                          <a:solidFill>
                            <a:schemeClr val="tx1"/>
                          </a:solidFill>
                          <a:effectLst/>
                          <a:latin typeface="Arial" pitchFamily="34" charset="0"/>
                          <a:ea typeface="PMingLiU" pitchFamily="18" charset="-120"/>
                        </a:rPr>
                        <a:t>ADDR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地址</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668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Addr Type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Place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34" name="Group 10"/>
          <p:cNvGraphicFramePr>
            <a:graphicFrameLocks noGrp="1"/>
          </p:cNvGraphicFramePr>
          <p:nvPr/>
        </p:nvGraphicFramePr>
        <p:xfrm>
          <a:off x="2249488" y="2433638"/>
          <a:ext cx="1636712" cy="2419961"/>
        </p:xfrm>
        <a:graphic>
          <a:graphicData uri="http://schemas.openxmlformats.org/drawingml/2006/table">
            <a:tbl>
              <a:tblPr/>
              <a:tblGrid>
                <a:gridCol w="1636712"/>
              </a:tblGrid>
              <a:tr h="66992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POSTINGS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任官</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74942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ID</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r>
                      <a:br>
                        <a:rPr kumimoji="0" lang="en-US" altLang="zh-TW" sz="1800" b="1" i="0" u="none" strike="noStrike" cap="none" normalizeH="0" baseline="0" smtClean="0">
                          <a:ln>
                            <a:noFill/>
                          </a:ln>
                          <a:solidFill>
                            <a:srgbClr val="FF3300"/>
                          </a:solidFill>
                          <a:effectLst/>
                          <a:latin typeface="Arial" pitchFamily="34" charset="0"/>
                          <a:ea typeface="PMingLiU" pitchFamily="18" charset="-120"/>
                        </a:rPr>
                      </a:br>
                      <a:r>
                        <a:rPr kumimoji="0" lang="en-US" altLang="zh-TW" sz="1800" b="1" i="1" u="none" strike="noStrike" cap="none" normalizeH="0" baseline="0" smtClean="0">
                          <a:ln>
                            <a:noFill/>
                          </a:ln>
                          <a:solidFill>
                            <a:schemeClr val="tx1"/>
                          </a:solidFill>
                          <a:effectLst/>
                          <a:latin typeface="Arial" pitchFamily="34" charset="0"/>
                          <a:ea typeface="PMingLiU" pitchFamily="18" charset="-12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Office ID</a:t>
                      </a:r>
                      <a:br>
                        <a:rPr kumimoji="0" lang="en-US" altLang="zh-TW" sz="1800" b="0" i="1" u="none" strike="noStrike" cap="none" normalizeH="0" baseline="0" smtClean="0">
                          <a:ln>
                            <a:noFill/>
                          </a:ln>
                          <a:solidFill>
                            <a:schemeClr val="tx1"/>
                          </a:solidFill>
                          <a:effectLst/>
                          <a:latin typeface="Arial" pitchFamily="34" charset="0"/>
                          <a:ea typeface="PMingLiU" pitchFamily="18" charset="-120"/>
                        </a:rPr>
                      </a:br>
                      <a:r>
                        <a:rPr kumimoji="0" lang="en-US" altLang="zh-TW" sz="1800" b="0" i="0" u="none" strike="noStrike" cap="none" normalizeH="0" baseline="0" smtClean="0">
                          <a:ln>
                            <a:noFill/>
                          </a:ln>
                          <a:solidFill>
                            <a:schemeClr val="tx1"/>
                          </a:solidFill>
                          <a:effectLst/>
                          <a:latin typeface="Arial" pitchFamily="34" charset="0"/>
                          <a:ea typeface="PMingLiU" pitchFamily="18" charset="-120"/>
                        </a:rPr>
                        <a:t>Start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End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8" marB="4570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42" name="Group 18"/>
          <p:cNvGraphicFramePr>
            <a:graphicFrameLocks noGrp="1"/>
          </p:cNvGraphicFramePr>
          <p:nvPr/>
        </p:nvGraphicFramePr>
        <p:xfrm>
          <a:off x="6965950" y="5029200"/>
          <a:ext cx="2101850" cy="1584924"/>
        </p:xfrm>
        <a:graphic>
          <a:graphicData uri="http://schemas.openxmlformats.org/drawingml/2006/table">
            <a:tbl>
              <a:tblPr/>
              <a:tblGrid>
                <a:gridCol w="2101850"/>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宋体" pitchFamily="2" charset="-122"/>
                        </a:rPr>
                        <a:t>SOCIAL </a:t>
                      </a:r>
                      <a:r>
                        <a:rPr kumimoji="0" lang="en-US" altLang="zh-TW" sz="1800" b="1" i="0" u="none" strike="noStrike" cap="none" normalizeH="0" baseline="0" smtClean="0">
                          <a:ln>
                            <a:noFill/>
                          </a:ln>
                          <a:solidFill>
                            <a:schemeClr val="tx1"/>
                          </a:solidFill>
                          <a:effectLst/>
                          <a:latin typeface="Arial" pitchFamily="34" charset="0"/>
                          <a:ea typeface="PMingLiU" pitchFamily="18" charset="-120"/>
                        </a:rPr>
                        <a:t>STATUS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社會區分</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14400">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Status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Arial" pitchFamily="34" charset="0"/>
                          <a:ea typeface="PMingLiU" pitchFamily="18" charset="-120"/>
                        </a:rPr>
                        <a:t>e</a:t>
                      </a:r>
                      <a:r>
                        <a:rPr kumimoji="0" lang="en-US" altLang="zh-TW" sz="1800" b="0" i="1" u="none" strike="noStrike" cap="none" normalizeH="0" baseline="0" smtClean="0">
                          <a:ln>
                            <a:noFill/>
                          </a:ln>
                          <a:solidFill>
                            <a:schemeClr val="tx1"/>
                          </a:solidFill>
                          <a:effectLst/>
                          <a:latin typeface="Arial" pitchFamily="34" charset="0"/>
                          <a:ea typeface="PMingLiU" pitchFamily="18" charset="-120"/>
                        </a:rPr>
                        <a:t>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50" name="Group 26"/>
          <p:cNvGraphicFramePr>
            <a:graphicFrameLocks noGrp="1"/>
          </p:cNvGraphicFramePr>
          <p:nvPr/>
        </p:nvGraphicFramePr>
        <p:xfrm>
          <a:off x="4641850" y="2463800"/>
          <a:ext cx="1622425" cy="3231190"/>
        </p:xfrm>
        <a:graphic>
          <a:graphicData uri="http://schemas.openxmlformats.org/drawingml/2006/table">
            <a:tbl>
              <a:tblPr/>
              <a:tblGrid>
                <a:gridCol w="1622425"/>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rPr>
                        <a:t>BIOG_MAIN</a:t>
                      </a:r>
                      <a:endParaRPr kumimoji="0" lang="en-US" altLang="zh-TW" sz="1800" b="1" i="0" u="none" strike="noStrike" cap="none" normalizeH="0" baseline="0" smtClean="0">
                        <a:ln>
                          <a:noFill/>
                        </a:ln>
                        <a:solidFill>
                          <a:schemeClr val="tx1"/>
                        </a:solidFill>
                        <a:effectLst/>
                        <a:latin typeface="Arial" pitchFamily="34" charset="0"/>
                        <a:ea typeface="PMingLiU" pitchFamily="18"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itchFamily="34" charset="0"/>
                          <a:ea typeface="PMingLiU" pitchFamily="18" charset="-120"/>
                        </a:rPr>
                        <a:t>基本資料</a:t>
                      </a:r>
                      <a:endParaRPr kumimoji="0" lang="en-US" altLang="zh-CN" sz="2000" b="1" i="0" u="none" strike="noStrike" cap="none" normalizeH="0" baseline="0" smtClean="0">
                        <a:ln>
                          <a:noFill/>
                        </a:ln>
                        <a:solidFill>
                          <a:schemeClr val="tx1"/>
                        </a:solidFill>
                        <a:effectLst/>
                        <a:latin typeface="Arial" pitchFamily="34" charset="0"/>
                        <a:ea typeface="PMingLiU" pitchFamily="18" charset="-120"/>
                      </a:endParaRPr>
                    </a:p>
                  </a:txBody>
                  <a:tcPr marT="45716" marB="45716"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560638">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Name / </a:t>
                      </a:r>
                      <a:r>
                        <a:rPr kumimoji="0" lang="zh-TW" altLang="en-US" sz="1800" b="0" i="0" u="none" strike="noStrike" cap="none" normalizeH="0" baseline="0" smtClean="0">
                          <a:ln>
                            <a:noFill/>
                          </a:ln>
                          <a:solidFill>
                            <a:schemeClr val="tx1"/>
                          </a:solidFill>
                          <a:effectLst/>
                          <a:latin typeface="Arial" pitchFamily="34" charset="0"/>
                          <a:ea typeface="PMingLiU" pitchFamily="18" charset="-12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Sex</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Birth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Death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Ethnicity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Choronym ID</a:t>
                      </a:r>
                    </a:p>
                  </a:txBody>
                  <a:tcPr marT="45716" marB="4571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7858" name="Group 34"/>
          <p:cNvGraphicFramePr>
            <a:graphicFrameLocks noGrp="1"/>
          </p:cNvGraphicFramePr>
          <p:nvPr/>
        </p:nvGraphicFramePr>
        <p:xfrm>
          <a:off x="6951663" y="2689225"/>
          <a:ext cx="2114550" cy="2010382"/>
        </p:xfrm>
        <a:graphic>
          <a:graphicData uri="http://schemas.openxmlformats.org/drawingml/2006/table">
            <a:tbl>
              <a:tblPr/>
              <a:tblGrid>
                <a:gridCol w="2114550"/>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ASSOCIATIONS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社會關係</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39850">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Assoc Relation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Associate ID,</a:t>
                      </a:r>
                      <a:endParaRPr kumimoji="0" lang="en-US" altLang="zh-TW" sz="1800" b="0" i="0" u="none" strike="noStrike" cap="none" normalizeH="0" baseline="0" smtClean="0">
                        <a:ln>
                          <a:noFill/>
                        </a:ln>
                        <a:solidFill>
                          <a:schemeClr val="tx1"/>
                        </a:solidFill>
                        <a:effectLst/>
                        <a:latin typeface="Arial" pitchFamily="34" charset="0"/>
                        <a:ea typeface="PMingLiU" pitchFamily="18"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66" name="Group 42"/>
          <p:cNvGraphicFramePr>
            <a:graphicFrameLocks noGrp="1"/>
          </p:cNvGraphicFramePr>
          <p:nvPr/>
        </p:nvGraphicFramePr>
        <p:xfrm>
          <a:off x="3152775" y="220663"/>
          <a:ext cx="1771650" cy="2031020"/>
        </p:xfrm>
        <a:graphic>
          <a:graphicData uri="http://schemas.openxmlformats.org/drawingml/2006/table">
            <a:tbl>
              <a:tblPr/>
              <a:tblGrid>
                <a:gridCol w="1771650"/>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ALT NAMES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別名</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60488">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Name Type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Alt Name,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74" name="Group 50"/>
          <p:cNvGraphicFramePr>
            <a:graphicFrameLocks noGrp="1"/>
          </p:cNvGraphicFramePr>
          <p:nvPr/>
        </p:nvGraphicFramePr>
        <p:xfrm>
          <a:off x="2328863" y="4919663"/>
          <a:ext cx="1746250" cy="1891318"/>
        </p:xfrm>
        <a:graphic>
          <a:graphicData uri="http://schemas.openxmlformats.org/drawingml/2006/table">
            <a:tbl>
              <a:tblPr/>
              <a:tblGrid>
                <a:gridCol w="1746250"/>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KINSHIP</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親屬</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20788">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Kin Relation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Kin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82" name="Group 58"/>
          <p:cNvGraphicFramePr>
            <a:graphicFrameLocks noGrp="1"/>
          </p:cNvGraphicFramePr>
          <p:nvPr/>
        </p:nvGraphicFramePr>
        <p:xfrm>
          <a:off x="7637463" y="228600"/>
          <a:ext cx="1281112" cy="2040545"/>
        </p:xfrm>
        <a:graphic>
          <a:graphicData uri="http://schemas.openxmlformats.org/drawingml/2006/table">
            <a:tbl>
              <a:tblPr/>
              <a:tblGrid>
                <a:gridCol w="1281112"/>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ENTRY</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入仕</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70013">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Entry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rPr>
                        <a:t>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90" name="Group 66"/>
          <p:cNvGraphicFramePr>
            <a:graphicFrameLocks noGrp="1"/>
          </p:cNvGraphicFramePr>
          <p:nvPr/>
        </p:nvGraphicFramePr>
        <p:xfrm>
          <a:off x="5454650" y="147638"/>
          <a:ext cx="1527175" cy="1607149"/>
        </p:xfrm>
        <a:graphic>
          <a:graphicData uri="http://schemas.openxmlformats.org/drawingml/2006/table">
            <a:tbl>
              <a:tblPr/>
              <a:tblGrid>
                <a:gridCol w="1527175"/>
              </a:tblGrid>
              <a:tr h="6699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WRITINGS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著述</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36625">
                <a:tc>
                  <a:txBody>
                    <a:bodyPr/>
                    <a:lstStyle>
                      <a:lvl1pPr marL="342900" indent="-342900">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Text ID</a:t>
                      </a:r>
                      <a:r>
                        <a:rPr kumimoji="0" lang="en-US" altLang="zh-TW" sz="1800" b="0" i="0" u="none" strike="noStrike" cap="none" normalizeH="0" baseline="0" smtClean="0">
                          <a:ln>
                            <a:noFill/>
                          </a:ln>
                          <a:solidFill>
                            <a:schemeClr val="tx1"/>
                          </a:solidFill>
                          <a:effectLst/>
                          <a:latin typeface="Arial" pitchFamily="34" charset="0"/>
                          <a:ea typeface="PMingLiU" pitchFamily="18" charset="-120"/>
                        </a:rPr>
                        <a: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7898" name="Group 74"/>
          <p:cNvGraphicFramePr>
            <a:graphicFrameLocks noGrp="1"/>
          </p:cNvGraphicFramePr>
          <p:nvPr/>
        </p:nvGraphicFramePr>
        <p:xfrm>
          <a:off x="69850" y="4994275"/>
          <a:ext cx="1701800" cy="1667476"/>
        </p:xfrm>
        <a:graphic>
          <a:graphicData uri="http://schemas.openxmlformats.org/drawingml/2006/table">
            <a:tbl>
              <a:tblPr/>
              <a:tblGrid>
                <a:gridCol w="1701800"/>
              </a:tblGrid>
              <a:tr h="66992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rPr>
                        <a:t>POST</a:t>
                      </a:r>
                      <a:r>
                        <a:rPr kumimoji="0" lang="en-US" altLang="zh-CN" sz="1800" b="1" i="0" u="none" strike="noStrike" cap="none" normalizeH="0" baseline="0" smtClean="0">
                          <a:ln>
                            <a:noFill/>
                          </a:ln>
                          <a:solidFill>
                            <a:schemeClr val="tx1"/>
                          </a:solidFill>
                          <a:effectLst/>
                          <a:latin typeface="Arial" pitchFamily="34" charset="0"/>
                          <a:ea typeface="宋体" pitchFamily="2" charset="-122"/>
                        </a:rPr>
                        <a:t> </a:t>
                      </a:r>
                      <a:r>
                        <a:rPr kumimoji="0" lang="en-US" altLang="zh-TW" sz="1800" b="1" i="0" u="none" strike="noStrike" cap="none" normalizeH="0" baseline="0" smtClean="0">
                          <a:ln>
                            <a:noFill/>
                          </a:ln>
                          <a:solidFill>
                            <a:schemeClr val="tx1"/>
                          </a:solidFill>
                          <a:effectLst/>
                          <a:latin typeface="Arial" pitchFamily="34" charset="0"/>
                          <a:ea typeface="PMingLiU" pitchFamily="18" charset="-120"/>
                        </a:rPr>
                        <a:t>ADDR</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任官地</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9695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fontAlgn="base">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chemeClr val="tx1"/>
                          </a:solidFill>
                          <a:effectLst/>
                          <a:latin typeface="Arial" pitchFamily="34" charset="0"/>
                          <a:ea typeface="PMingLiU" pitchFamily="18" charset="-12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Place</a:t>
                      </a:r>
                      <a:r>
                        <a:rPr kumimoji="0" lang="en-US" altLang="zh-TW" sz="1800" b="0" i="0" u="none" strike="noStrike" cap="none" normalizeH="0" baseline="0" smtClean="0">
                          <a:ln>
                            <a:noFill/>
                          </a:ln>
                          <a:solidFill>
                            <a:schemeClr val="tx1"/>
                          </a:solidFill>
                          <a:effectLst/>
                          <a:latin typeface="Arial" pitchFamily="34" charset="0"/>
                          <a:ea typeface="PMingLiU" pitchFamily="18" charset="-120"/>
                        </a:rPr>
                        <a:t> </a:t>
                      </a:r>
                      <a:r>
                        <a:rPr kumimoji="0" lang="en-US" altLang="zh-TW" sz="1800" b="0" i="1" u="none" strike="noStrike" cap="none" normalizeH="0" baseline="0" smtClean="0">
                          <a:ln>
                            <a:noFill/>
                          </a:ln>
                          <a:solidFill>
                            <a:schemeClr val="tx1"/>
                          </a:solidFill>
                          <a:effectLst/>
                          <a:latin typeface="Arial" pitchFamily="34" charset="0"/>
                          <a:ea typeface="PMingLiU" pitchFamily="18" charset="-120"/>
                        </a:rPr>
                        <a:t>ID</a:t>
                      </a:r>
                      <a:r>
                        <a:rPr kumimoji="0" lang="en-US" altLang="zh-TW" sz="1800" b="0" i="0" u="none" strike="noStrike" cap="none" normalizeH="0" baseline="0" smtClean="0">
                          <a:ln>
                            <a:noFill/>
                          </a:ln>
                          <a:solidFill>
                            <a:schemeClr val="tx1"/>
                          </a:solidFill>
                          <a:effectLst/>
                          <a:latin typeface="Arial" pitchFamily="34" charset="0"/>
                          <a:ea typeface="PMingLiU"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01" name="Line 82"/>
          <p:cNvSpPr>
            <a:spLocks noChangeShapeType="1"/>
          </p:cNvSpPr>
          <p:nvPr/>
        </p:nvSpPr>
        <p:spPr bwMode="auto">
          <a:xfrm>
            <a:off x="1249363" y="28019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2" name="Freeform 83"/>
          <p:cNvSpPr>
            <a:spLocks/>
          </p:cNvSpPr>
          <p:nvPr/>
        </p:nvSpPr>
        <p:spPr bwMode="auto">
          <a:xfrm>
            <a:off x="6510338" y="3200400"/>
            <a:ext cx="463550" cy="2678113"/>
          </a:xfrm>
          <a:custGeom>
            <a:avLst/>
            <a:gdLst>
              <a:gd name="T0" fmla="*/ 0 w 292"/>
              <a:gd name="T1" fmla="*/ 0 h 1687"/>
              <a:gd name="T2" fmla="*/ 0 w 292"/>
              <a:gd name="T3" fmla="*/ 2147483647 h 1687"/>
              <a:gd name="T4" fmla="*/ 735885625 w 292"/>
              <a:gd name="T5" fmla="*/ 2147483647 h 1687"/>
              <a:gd name="T6" fmla="*/ 0 60000 65536"/>
              <a:gd name="T7" fmla="*/ 0 60000 65536"/>
              <a:gd name="T8" fmla="*/ 0 60000 65536"/>
            </a:gdLst>
            <a:ahLst/>
            <a:cxnLst>
              <a:cxn ang="T6">
                <a:pos x="T0" y="T1"/>
              </a:cxn>
              <a:cxn ang="T7">
                <a:pos x="T2" y="T3"/>
              </a:cxn>
              <a:cxn ang="T8">
                <a:pos x="T4" y="T5"/>
              </a:cxn>
            </a:cxnLst>
            <a:rect l="0" t="0" r="r" b="b"/>
            <a:pathLst>
              <a:path w="292" h="1687">
                <a:moveTo>
                  <a:pt x="0" y="0"/>
                </a:moveTo>
                <a:lnTo>
                  <a:pt x="0" y="1687"/>
                </a:lnTo>
                <a:lnTo>
                  <a:pt x="292" y="1687"/>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3" name="Freeform 84"/>
          <p:cNvSpPr>
            <a:spLocks/>
          </p:cNvSpPr>
          <p:nvPr/>
        </p:nvSpPr>
        <p:spPr bwMode="auto">
          <a:xfrm>
            <a:off x="6484938" y="1087438"/>
            <a:ext cx="1146175" cy="2100262"/>
          </a:xfrm>
          <a:custGeom>
            <a:avLst/>
            <a:gdLst>
              <a:gd name="T0" fmla="*/ 0 w 722"/>
              <a:gd name="T1" fmla="*/ 2147483647 h 1323"/>
              <a:gd name="T2" fmla="*/ 0 w 722"/>
              <a:gd name="T3" fmla="*/ 1491932145 h 1323"/>
              <a:gd name="T4" fmla="*/ 1532255000 w 722"/>
              <a:gd name="T5" fmla="*/ 1491932145 h 1323"/>
              <a:gd name="T6" fmla="*/ 1532255000 w 722"/>
              <a:gd name="T7" fmla="*/ 0 h 1323"/>
              <a:gd name="T8" fmla="*/ 1819552813 w 722"/>
              <a:gd name="T9" fmla="*/ 0 h 13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2" h="1323">
                <a:moveTo>
                  <a:pt x="0" y="1323"/>
                </a:moveTo>
                <a:cubicBezTo>
                  <a:pt x="0" y="1079"/>
                  <a:pt x="0" y="836"/>
                  <a:pt x="0" y="592"/>
                </a:cubicBezTo>
                <a:lnTo>
                  <a:pt x="608" y="592"/>
                </a:lnTo>
                <a:lnTo>
                  <a:pt x="608" y="0"/>
                </a:lnTo>
                <a:lnTo>
                  <a:pt x="722"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4" name="Freeform 85"/>
          <p:cNvSpPr>
            <a:spLocks/>
          </p:cNvSpPr>
          <p:nvPr/>
        </p:nvSpPr>
        <p:spPr bwMode="auto">
          <a:xfrm>
            <a:off x="4064000" y="3282950"/>
            <a:ext cx="361950" cy="2473325"/>
          </a:xfrm>
          <a:custGeom>
            <a:avLst/>
            <a:gdLst>
              <a:gd name="T0" fmla="*/ 574595625 w 228"/>
              <a:gd name="T1" fmla="*/ 0 h 1558"/>
              <a:gd name="T2" fmla="*/ 574595625 w 228"/>
              <a:gd name="T3" fmla="*/ 2147483647 h 1558"/>
              <a:gd name="T4" fmla="*/ 0 w 228"/>
              <a:gd name="T5" fmla="*/ 2147483647 h 1558"/>
              <a:gd name="T6" fmla="*/ 0 60000 65536"/>
              <a:gd name="T7" fmla="*/ 0 60000 65536"/>
              <a:gd name="T8" fmla="*/ 0 60000 65536"/>
            </a:gdLst>
            <a:ahLst/>
            <a:cxnLst>
              <a:cxn ang="T6">
                <a:pos x="T0" y="T1"/>
              </a:cxn>
              <a:cxn ang="T7">
                <a:pos x="T2" y="T3"/>
              </a:cxn>
              <a:cxn ang="T8">
                <a:pos x="T4" y="T5"/>
              </a:cxn>
            </a:cxnLst>
            <a:rect l="0" t="0" r="r" b="b"/>
            <a:pathLst>
              <a:path w="228" h="1558">
                <a:moveTo>
                  <a:pt x="228" y="0"/>
                </a:moveTo>
                <a:cubicBezTo>
                  <a:pt x="228" y="519"/>
                  <a:pt x="228" y="1039"/>
                  <a:pt x="228" y="1558"/>
                </a:cubicBezTo>
                <a:lnTo>
                  <a:pt x="0" y="1558"/>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5" name="Freeform 86"/>
          <p:cNvSpPr>
            <a:spLocks/>
          </p:cNvSpPr>
          <p:nvPr/>
        </p:nvSpPr>
        <p:spPr bwMode="auto">
          <a:xfrm>
            <a:off x="5237163" y="996950"/>
            <a:ext cx="1222375" cy="1173163"/>
          </a:xfrm>
          <a:custGeom>
            <a:avLst/>
            <a:gdLst>
              <a:gd name="T0" fmla="*/ 2024662115 w 738"/>
              <a:gd name="T1" fmla="*/ 1862397056 h 739"/>
              <a:gd name="T2" fmla="*/ 0 w 738"/>
              <a:gd name="T3" fmla="*/ 1862397056 h 739"/>
              <a:gd name="T4" fmla="*/ 0 w 738"/>
              <a:gd name="T5" fmla="*/ 0 h 739"/>
              <a:gd name="T6" fmla="*/ 353904064 w 738"/>
              <a:gd name="T7" fmla="*/ 0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8" h="739">
                <a:moveTo>
                  <a:pt x="738" y="739"/>
                </a:moveTo>
                <a:lnTo>
                  <a:pt x="0" y="739"/>
                </a:lnTo>
                <a:lnTo>
                  <a:pt x="0" y="0"/>
                </a:lnTo>
                <a:lnTo>
                  <a:pt x="129"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6" name="Freeform 87"/>
          <p:cNvSpPr>
            <a:spLocks/>
          </p:cNvSpPr>
          <p:nvPr/>
        </p:nvSpPr>
        <p:spPr bwMode="auto">
          <a:xfrm>
            <a:off x="2930525" y="1087438"/>
            <a:ext cx="1481138" cy="2181225"/>
          </a:xfrm>
          <a:custGeom>
            <a:avLst/>
            <a:gdLst>
              <a:gd name="T0" fmla="*/ 2147483647 w 942"/>
              <a:gd name="T1" fmla="*/ 2147483647 h 1339"/>
              <a:gd name="T2" fmla="*/ 2147483647 w 942"/>
              <a:gd name="T3" fmla="*/ 2088403206 h 1339"/>
              <a:gd name="T4" fmla="*/ 0 w 942"/>
              <a:gd name="T5" fmla="*/ 2088403206 h 1339"/>
              <a:gd name="T6" fmla="*/ 0 w 942"/>
              <a:gd name="T7" fmla="*/ 0 h 1339"/>
              <a:gd name="T8" fmla="*/ 341168031 w 942"/>
              <a:gd name="T9" fmla="*/ 0 h 13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339">
                <a:moveTo>
                  <a:pt x="942" y="1339"/>
                </a:moveTo>
                <a:lnTo>
                  <a:pt x="942" y="787"/>
                </a:lnTo>
                <a:lnTo>
                  <a:pt x="0" y="787"/>
                </a:lnTo>
                <a:lnTo>
                  <a:pt x="0" y="0"/>
                </a:lnTo>
                <a:lnTo>
                  <a:pt x="138"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7" name="Line 88"/>
          <p:cNvSpPr>
            <a:spLocks noChangeShapeType="1"/>
          </p:cNvSpPr>
          <p:nvPr/>
        </p:nvSpPr>
        <p:spPr bwMode="auto">
          <a:xfrm flipH="1">
            <a:off x="2647950" y="1203325"/>
            <a:ext cx="26987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8" name="Freeform 89"/>
          <p:cNvSpPr>
            <a:spLocks/>
          </p:cNvSpPr>
          <p:nvPr/>
        </p:nvSpPr>
        <p:spPr bwMode="auto">
          <a:xfrm>
            <a:off x="1770063" y="3594100"/>
            <a:ext cx="488950" cy="2252663"/>
          </a:xfrm>
          <a:custGeom>
            <a:avLst/>
            <a:gdLst>
              <a:gd name="T0" fmla="*/ 895401133 w 267"/>
              <a:gd name="T1" fmla="*/ 0 h 1419"/>
              <a:gd name="T2" fmla="*/ 378952731 w 267"/>
              <a:gd name="T3" fmla="*/ 0 h 1419"/>
              <a:gd name="T4" fmla="*/ 378952731 w 267"/>
              <a:gd name="T5" fmla="*/ 2147483647 h 1419"/>
              <a:gd name="T6" fmla="*/ 0 w 267"/>
              <a:gd name="T7" fmla="*/ 2147483647 h 1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7" h="1419">
                <a:moveTo>
                  <a:pt x="267" y="0"/>
                </a:moveTo>
                <a:lnTo>
                  <a:pt x="113" y="0"/>
                </a:lnTo>
                <a:lnTo>
                  <a:pt x="113" y="1419"/>
                </a:lnTo>
                <a:lnTo>
                  <a:pt x="0" y="141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9" name="Line 90"/>
          <p:cNvSpPr>
            <a:spLocks noChangeShapeType="1"/>
          </p:cNvSpPr>
          <p:nvPr/>
        </p:nvSpPr>
        <p:spPr bwMode="auto">
          <a:xfrm flipH="1">
            <a:off x="3871913" y="3271838"/>
            <a:ext cx="78581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10" name="Freeform 91"/>
          <p:cNvSpPr>
            <a:spLocks/>
          </p:cNvSpPr>
          <p:nvPr/>
        </p:nvSpPr>
        <p:spPr bwMode="auto">
          <a:xfrm>
            <a:off x="6280150" y="3198813"/>
            <a:ext cx="669925" cy="349250"/>
          </a:xfrm>
          <a:custGeom>
            <a:avLst/>
            <a:gdLst>
              <a:gd name="T0" fmla="*/ 0 w 422"/>
              <a:gd name="T1" fmla="*/ 22682200 h 220"/>
              <a:gd name="T2" fmla="*/ 776208125 w 422"/>
              <a:gd name="T3" fmla="*/ 2520950 h 220"/>
              <a:gd name="T4" fmla="*/ 776208125 w 422"/>
              <a:gd name="T5" fmla="*/ 554434375 h 220"/>
              <a:gd name="T6" fmla="*/ 1063505938 w 422"/>
              <a:gd name="T7" fmla="*/ 554434375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2" h="220">
                <a:moveTo>
                  <a:pt x="0" y="9"/>
                </a:moveTo>
                <a:cubicBezTo>
                  <a:pt x="243" y="0"/>
                  <a:pt x="141" y="1"/>
                  <a:pt x="308" y="1"/>
                </a:cubicBezTo>
                <a:lnTo>
                  <a:pt x="308" y="220"/>
                </a:lnTo>
                <a:lnTo>
                  <a:pt x="422" y="22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11" name="Text Box 92"/>
          <p:cNvSpPr txBox="1">
            <a:spLocks noChangeArrowheads="1"/>
          </p:cNvSpPr>
          <p:nvPr/>
        </p:nvSpPr>
        <p:spPr bwMode="auto">
          <a:xfrm>
            <a:off x="-1588" y="2481263"/>
            <a:ext cx="1911351" cy="2400300"/>
          </a:xfrm>
          <a:prstGeom prst="rect">
            <a:avLst/>
          </a:prstGeom>
          <a:solidFill>
            <a:srgbClr val="FFCC00"/>
          </a:solidFill>
          <a:ln w="9525">
            <a:solidFill>
              <a:srgbClr val="6FBDC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CN" sz="2000" b="1">
                <a:solidFill>
                  <a:srgbClr val="FF5050"/>
                </a:solidFill>
                <a:latin typeface="Arial" pitchFamily="34" charset="0"/>
              </a:rPr>
              <a:t>Data tables</a:t>
            </a:r>
            <a:r>
              <a:rPr lang="en-US" altLang="zh-CN" sz="2000" b="1">
                <a:latin typeface="Arial" pitchFamily="34" charset="0"/>
              </a:rPr>
              <a:t> are </a:t>
            </a:r>
            <a:r>
              <a:rPr lang="en-US" altLang="zh-CN" sz="2000" b="1" i="1">
                <a:latin typeface="Arial" pitchFamily="34" charset="0"/>
              </a:rPr>
              <a:t>linked</a:t>
            </a:r>
            <a:r>
              <a:rPr lang="en-US" altLang="zh-CN" sz="2000" b="1">
                <a:latin typeface="Arial" pitchFamily="34" charset="0"/>
              </a:rPr>
              <a:t> to each other via </a:t>
            </a:r>
            <a:r>
              <a:rPr lang="en-US" altLang="zh-CN" sz="2000" b="1" i="1">
                <a:latin typeface="Arial" pitchFamily="34" charset="0"/>
              </a:rPr>
              <a:t>Person IDs</a:t>
            </a:r>
            <a:r>
              <a:rPr lang="en-US" altLang="zh-CN" sz="2000" b="1">
                <a:latin typeface="Arial" pitchFamily="34" charset="0"/>
              </a:rPr>
              <a:t>.</a:t>
            </a:r>
          </a:p>
          <a:p>
            <a:pPr>
              <a:spcBef>
                <a:spcPct val="50000"/>
              </a:spcBef>
            </a:pPr>
            <a:r>
              <a:rPr lang="zh-TW" altLang="en-US" sz="2000" b="1">
                <a:latin typeface="Arial" pitchFamily="34" charset="0"/>
              </a:rPr>
              <a:t>不同</a:t>
            </a:r>
            <a:r>
              <a:rPr lang="zh-CN" altLang="en-US" sz="2000" b="1">
                <a:latin typeface="Arial" pitchFamily="34" charset="0"/>
              </a:rPr>
              <a:t>資料表</a:t>
            </a:r>
            <a:r>
              <a:rPr lang="zh-TW" altLang="en-US" sz="2000" b="1">
                <a:latin typeface="Arial" pitchFamily="34" charset="0"/>
              </a:rPr>
              <a:t>透</a:t>
            </a:r>
            <a:r>
              <a:rPr lang="zh-CN" altLang="en-US" sz="2000" b="1">
                <a:latin typeface="Arial" pitchFamily="34" charset="0"/>
              </a:rPr>
              <a:t>過人物</a:t>
            </a:r>
            <a:r>
              <a:rPr lang="en-US" altLang="zh-CN" sz="2000" b="1">
                <a:latin typeface="Arial" pitchFamily="34" charset="0"/>
              </a:rPr>
              <a:t>ID</a:t>
            </a:r>
            <a:r>
              <a:rPr lang="zh-CN" altLang="en-US" sz="2000" b="1">
                <a:latin typeface="Arial" pitchFamily="34" charset="0"/>
              </a:rPr>
              <a:t>關</a:t>
            </a:r>
            <a:r>
              <a:rPr lang="zh-TW" altLang="en-US" sz="2000" b="1">
                <a:latin typeface="Arial" pitchFamily="34" charset="0"/>
              </a:rPr>
              <a:t>連</a:t>
            </a:r>
            <a:r>
              <a:rPr lang="zh-CN" altLang="en-US" sz="2000" b="1">
                <a:latin typeface="Arial" pitchFamily="34" charset="0"/>
              </a:rPr>
              <a:t>起來</a:t>
            </a:r>
          </a:p>
        </p:txBody>
      </p:sp>
    </p:spTree>
    <p:extLst>
      <p:ext uri="{BB962C8B-B14F-4D97-AF65-F5344CB8AC3E}">
        <p14:creationId xmlns:p14="http://schemas.microsoft.com/office/powerpoint/2010/main" val="38444383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6413500" y="0"/>
            <a:ext cx="2311400" cy="2557463"/>
          </a:xfrm>
        </p:spPr>
        <p:txBody>
          <a:bodyPr/>
          <a:lstStyle/>
          <a:p>
            <a:pPr algn="r"/>
            <a:r>
              <a:rPr lang="zh-TW" altLang="en-US" sz="4800" smtClean="0">
                <a:solidFill>
                  <a:srgbClr val="FF0000"/>
                </a:solidFill>
                <a:ea typeface="PMingLiU" pitchFamily="18" charset="-120"/>
              </a:rPr>
              <a:t>明進士登科錄</a:t>
            </a:r>
            <a:endParaRPr lang="en-US" altLang="en-US" sz="4800" smtClean="0">
              <a:solidFill>
                <a:srgbClr val="FF0000"/>
              </a:solidFill>
            </a:endParaRPr>
          </a:p>
        </p:txBody>
      </p:sp>
      <p:pic>
        <p:nvPicPr>
          <p:cNvPr id="6146" name="Picture 3" descr="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579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Screen Shot 2014-03-11 at 上午11.24.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40225"/>
            <a:ext cx="1136967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902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2100" y="274638"/>
            <a:ext cx="4864100" cy="1143000"/>
          </a:xfrm>
        </p:spPr>
        <p:txBody>
          <a:bodyPr>
            <a:normAutofit fontScale="90000"/>
          </a:bodyPr>
          <a:lstStyle/>
          <a:p>
            <a:pPr algn="l"/>
            <a:r>
              <a:rPr lang="zh-TW" altLang="en-US" sz="4000" smtClean="0">
                <a:solidFill>
                  <a:srgbClr val="FF0000"/>
                </a:solidFill>
                <a:ea typeface="PMingLiU" pitchFamily="18" charset="-120"/>
              </a:rPr>
              <a:t>唐代墓誌銘</a:t>
            </a:r>
            <a:r>
              <a:rPr lang="en-US" altLang="zh-TW" sz="4000" smtClean="0">
                <a:solidFill>
                  <a:srgbClr val="FF0000"/>
                </a:solidFill>
                <a:ea typeface="PMingLiU" pitchFamily="18" charset="-120"/>
              </a:rPr>
              <a:t>: </a:t>
            </a:r>
            <a:br>
              <a:rPr lang="en-US" altLang="zh-TW" sz="4000" smtClean="0">
                <a:solidFill>
                  <a:srgbClr val="FF0000"/>
                </a:solidFill>
                <a:ea typeface="PMingLiU" pitchFamily="18" charset="-120"/>
              </a:rPr>
            </a:br>
            <a:r>
              <a:rPr lang="zh-TW" altLang="en-US" sz="4000" smtClean="0">
                <a:solidFill>
                  <a:srgbClr val="FF0000"/>
                </a:solidFill>
                <a:ea typeface="PMingLiU" pitchFamily="18" charset="-120"/>
              </a:rPr>
              <a:t>全文</a:t>
            </a:r>
            <a:r>
              <a:rPr lang="en-US" altLang="zh-TW" sz="4000" smtClean="0">
                <a:solidFill>
                  <a:srgbClr val="FF0000"/>
                </a:solidFill>
                <a:ea typeface="PMingLiU" pitchFamily="18" charset="-120"/>
              </a:rPr>
              <a:t>+</a:t>
            </a:r>
            <a:r>
              <a:rPr lang="zh-TW" altLang="en-US" sz="4000" smtClean="0">
                <a:solidFill>
                  <a:srgbClr val="FF0000"/>
                </a:solidFill>
                <a:ea typeface="PMingLiU" pitchFamily="18" charset="-120"/>
              </a:rPr>
              <a:t>人工標記</a:t>
            </a:r>
            <a:endParaRPr lang="en-US" altLang="en-US" sz="4000" smtClean="0">
              <a:solidFill>
                <a:srgbClr val="FF0000"/>
              </a:solidFill>
            </a:endParaRPr>
          </a:p>
        </p:txBody>
      </p:sp>
      <p:pic>
        <p:nvPicPr>
          <p:cNvPr id="7170" name="Picture 4" descr="Screen Shot 2014-03-11 at 上午8.52.39.png"/>
          <p:cNvPicPr>
            <a:picLocks noChangeAspect="1"/>
          </p:cNvPicPr>
          <p:nvPr/>
        </p:nvPicPr>
        <p:blipFill>
          <a:blip r:embed="rId2">
            <a:extLst>
              <a:ext uri="{28A0092B-C50C-407E-A947-70E740481C1C}">
                <a14:useLocalDpi xmlns:a14="http://schemas.microsoft.com/office/drawing/2010/main" val="0"/>
              </a:ext>
            </a:extLst>
          </a:blip>
          <a:srcRect t="7269" b="14830"/>
          <a:stretch>
            <a:fillRect/>
          </a:stretch>
        </p:blipFill>
        <p:spPr bwMode="auto">
          <a:xfrm>
            <a:off x="4379913" y="1663700"/>
            <a:ext cx="5818187"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Screen Shot 2014-03-11 at 上午11.29.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385763"/>
            <a:ext cx="3554412"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3808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endParaRPr lang="en-US" altLang="en-US" smtClean="0"/>
          </a:p>
        </p:txBody>
      </p:sp>
      <p:pic>
        <p:nvPicPr>
          <p:cNvPr id="8194" name="Picture 2" descr="Screen Shot 2014-03-11 at 上午11.37.5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938" y="274638"/>
            <a:ext cx="7458075"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Screen Shot 2014-03-11 at 上午11.39.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8200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274638"/>
            <a:ext cx="8655050" cy="1143000"/>
          </a:xfrm>
        </p:spPr>
        <p:txBody>
          <a:bodyPr>
            <a:normAutofit fontScale="90000"/>
          </a:bodyPr>
          <a:lstStyle/>
          <a:p>
            <a:r>
              <a:rPr lang="zh-TW" altLang="en-US" sz="4000" smtClean="0">
                <a:solidFill>
                  <a:srgbClr val="FF0000"/>
                </a:solidFill>
                <a:ea typeface="PMingLiU" pitchFamily="18" charset="-120"/>
              </a:rPr>
              <a:t>宋</a:t>
            </a:r>
            <a:r>
              <a:rPr lang="en-US" altLang="zh-TW" sz="4000" smtClean="0">
                <a:solidFill>
                  <a:srgbClr val="FF0000"/>
                </a:solidFill>
                <a:ea typeface="PMingLiU" pitchFamily="18" charset="-120"/>
              </a:rPr>
              <a:t>/</a:t>
            </a:r>
            <a:r>
              <a:rPr lang="zh-TW" altLang="en-US" sz="4000" smtClean="0">
                <a:solidFill>
                  <a:srgbClr val="FF0000"/>
                </a:solidFill>
                <a:ea typeface="PMingLiU" pitchFamily="18" charset="-120"/>
              </a:rPr>
              <a:t>元</a:t>
            </a:r>
            <a:r>
              <a:rPr lang="en-US" altLang="zh-TW" sz="4000" smtClean="0">
                <a:solidFill>
                  <a:srgbClr val="FF0000"/>
                </a:solidFill>
                <a:ea typeface="PMingLiU" pitchFamily="18" charset="-120"/>
              </a:rPr>
              <a:t>/</a:t>
            </a:r>
            <a:r>
              <a:rPr lang="zh-TW" altLang="en-US" sz="4000" smtClean="0">
                <a:solidFill>
                  <a:srgbClr val="FF0000"/>
                </a:solidFill>
                <a:ea typeface="PMingLiU" pitchFamily="18" charset="-120"/>
              </a:rPr>
              <a:t>明人傳記資料索引</a:t>
            </a:r>
            <a:r>
              <a:rPr lang="en-US" altLang="zh-TW" sz="4000" smtClean="0">
                <a:solidFill>
                  <a:srgbClr val="FF0000"/>
                </a:solidFill>
                <a:ea typeface="PMingLiU" pitchFamily="18" charset="-120"/>
              </a:rPr>
              <a:t>: </a:t>
            </a:r>
            <a:br>
              <a:rPr lang="en-US" altLang="zh-TW" sz="4000" smtClean="0">
                <a:solidFill>
                  <a:srgbClr val="FF0000"/>
                </a:solidFill>
                <a:ea typeface="PMingLiU" pitchFamily="18" charset="-120"/>
              </a:rPr>
            </a:br>
            <a:r>
              <a:rPr lang="zh-TW" altLang="en-US" sz="4000" smtClean="0">
                <a:solidFill>
                  <a:srgbClr val="FF0000"/>
                </a:solidFill>
                <a:ea typeface="PMingLiU" pitchFamily="18" charset="-120"/>
              </a:rPr>
              <a:t>電腦自動標記</a:t>
            </a:r>
            <a:r>
              <a:rPr lang="en-US" altLang="zh-TW" sz="4000" smtClean="0">
                <a:solidFill>
                  <a:srgbClr val="FF0000"/>
                </a:solidFill>
                <a:ea typeface="PMingLiU" pitchFamily="18" charset="-120"/>
              </a:rPr>
              <a:t> + </a:t>
            </a:r>
            <a:r>
              <a:rPr lang="zh-TW" altLang="en-US" sz="4000" smtClean="0">
                <a:solidFill>
                  <a:srgbClr val="FF0000"/>
                </a:solidFill>
                <a:ea typeface="PMingLiU" pitchFamily="18" charset="-120"/>
              </a:rPr>
              <a:t>人工驗證</a:t>
            </a:r>
            <a:endParaRPr lang="en-US" altLang="en-US" sz="4000" smtClean="0">
              <a:solidFill>
                <a:srgbClr val="FF0000"/>
              </a:solidFill>
            </a:endParaRPr>
          </a:p>
        </p:txBody>
      </p:sp>
      <p:pic>
        <p:nvPicPr>
          <p:cNvPr id="9218" name="Picture 6" descr="Screen Shot 2014-03-11 at 上午11.42.23.png"/>
          <p:cNvPicPr>
            <a:picLocks noChangeAspect="1"/>
          </p:cNvPicPr>
          <p:nvPr/>
        </p:nvPicPr>
        <p:blipFill>
          <a:blip r:embed="rId2">
            <a:extLst>
              <a:ext uri="{28A0092B-C50C-407E-A947-70E740481C1C}">
                <a14:useLocalDpi xmlns:a14="http://schemas.microsoft.com/office/drawing/2010/main" val="0"/>
              </a:ext>
            </a:extLst>
          </a:blip>
          <a:srcRect l="10205"/>
          <a:stretch>
            <a:fillRect/>
          </a:stretch>
        </p:blipFill>
        <p:spPr bwMode="auto">
          <a:xfrm>
            <a:off x="-3175" y="2105025"/>
            <a:ext cx="91836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468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tLang="en-US" smtClean="0"/>
              <a:t>Regular expressions: </a:t>
            </a:r>
            <a:r>
              <a:rPr lang="zh-TW" altLang="en-US" smtClean="0">
                <a:ea typeface="PMingLiU" pitchFamily="18" charset="-120"/>
              </a:rPr>
              <a:t>正則表達式</a:t>
            </a:r>
            <a:endParaRPr lang="en-US" altLang="en-US" smtClean="0"/>
          </a:p>
        </p:txBody>
      </p:sp>
      <p:sp>
        <p:nvSpPr>
          <p:cNvPr id="10242" name="TextBox 4"/>
          <p:cNvSpPr txBox="1">
            <a:spLocks noChangeArrowheads="1"/>
          </p:cNvSpPr>
          <p:nvPr/>
        </p:nvSpPr>
        <p:spPr bwMode="auto">
          <a:xfrm>
            <a:off x="457200" y="3262313"/>
            <a:ext cx="8270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Hant" altLang="en-US" sz="2800" i="1">
                <a:solidFill>
                  <a:srgbClr val="0000FF"/>
                </a:solidFill>
              </a:rPr>
              <a:t>號</a:t>
            </a:r>
            <a:r>
              <a:rPr lang="en-US" altLang="zh-Hant" sz="2800" i="1">
                <a:solidFill>
                  <a:srgbClr val="0000FF"/>
                </a:solidFill>
              </a:rPr>
              <a:t>(?P&lt;name&gt;[^ </a:t>
            </a:r>
            <a:r>
              <a:rPr lang="zh-Hant" altLang="en-US" sz="2800" i="1">
                <a:solidFill>
                  <a:srgbClr val="0000FF"/>
                </a:solidFill>
              </a:rPr>
              <a:t>，、。</a:t>
            </a:r>
            <a:r>
              <a:rPr lang="en-US" altLang="zh-Hant" sz="2800" i="1">
                <a:solidFill>
                  <a:srgbClr val="0000FF"/>
                </a:solidFill>
              </a:rPr>
              <a:t>]{2,4})(?=[( </a:t>
            </a:r>
            <a:r>
              <a:rPr lang="zh-Hant" altLang="en-US" sz="2800" i="1">
                <a:solidFill>
                  <a:srgbClr val="0000FF"/>
                </a:solidFill>
              </a:rPr>
              <a:t>，、。：；</a:t>
            </a:r>
            <a:r>
              <a:rPr lang="en-US" altLang="zh-Hant" sz="2800" i="1">
                <a:solidFill>
                  <a:srgbClr val="0000FF"/>
                </a:solidFill>
              </a:rPr>
              <a:t>])</a:t>
            </a:r>
          </a:p>
          <a:p>
            <a:endParaRPr lang="en-US" altLang="zh-Hant" sz="2800" i="1">
              <a:solidFill>
                <a:srgbClr val="0000FF"/>
              </a:solidFill>
            </a:endParaRPr>
          </a:p>
          <a:p>
            <a:r>
              <a:rPr lang="zh-Hant" altLang="en-US" sz="2800" i="1">
                <a:solidFill>
                  <a:srgbClr val="0000FF"/>
                </a:solidFill>
              </a:rPr>
              <a:t>名</a:t>
            </a:r>
            <a:r>
              <a:rPr lang="en-US" altLang="zh-Hant" sz="2800" i="1">
                <a:solidFill>
                  <a:srgbClr val="0000FF"/>
                </a:solidFill>
              </a:rPr>
              <a:t>(?P&lt;name&gt;[^ </a:t>
            </a:r>
            <a:r>
              <a:rPr lang="zh-Hant" altLang="en-US" sz="2800" i="1">
                <a:solidFill>
                  <a:srgbClr val="0000FF"/>
                </a:solidFill>
              </a:rPr>
              <a:t>，、。</a:t>
            </a:r>
            <a:r>
              <a:rPr lang="en-US" altLang="zh-Hant" sz="2800" i="1">
                <a:solidFill>
                  <a:srgbClr val="0000FF"/>
                </a:solidFill>
              </a:rPr>
              <a:t>]{1,2})(?=[ </a:t>
            </a:r>
            <a:r>
              <a:rPr lang="zh-Hant" altLang="en-US" sz="2800" i="1">
                <a:solidFill>
                  <a:srgbClr val="0000FF"/>
                </a:solidFill>
              </a:rPr>
              <a:t>，、。：；</a:t>
            </a:r>
            <a:r>
              <a:rPr lang="en-US" altLang="zh-Hant" sz="2800" i="1">
                <a:solidFill>
                  <a:srgbClr val="0000FF"/>
                </a:solidFill>
              </a:rPr>
              <a:t>]</a:t>
            </a:r>
            <a:r>
              <a:rPr lang="zh-Hant" altLang="en-US" sz="2800" i="1">
                <a:solidFill>
                  <a:srgbClr val="0000FF"/>
                </a:solidFill>
              </a:rPr>
              <a:t>以字行</a:t>
            </a:r>
            <a:r>
              <a:rPr lang="en-US" altLang="zh-Hant" sz="2800" i="1">
                <a:solidFill>
                  <a:srgbClr val="0000FF"/>
                </a:solidFill>
              </a:rPr>
              <a:t>)</a:t>
            </a:r>
            <a:endParaRPr lang="en-US" altLang="en-US" sz="2800" i="1">
              <a:solidFill>
                <a:srgbClr val="0000FF"/>
              </a:solidFill>
            </a:endParaRPr>
          </a:p>
        </p:txBody>
      </p:sp>
      <p:sp>
        <p:nvSpPr>
          <p:cNvPr id="10243" name="TextBox 5"/>
          <p:cNvSpPr txBox="1">
            <a:spLocks noChangeArrowheads="1"/>
          </p:cNvSpPr>
          <p:nvPr/>
        </p:nvSpPr>
        <p:spPr bwMode="auto">
          <a:xfrm>
            <a:off x="1739900" y="1611313"/>
            <a:ext cx="5308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TW" altLang="en-US" sz="2400">
                <a:ea typeface="PMingLiU" pitchFamily="18" charset="-120"/>
              </a:rPr>
              <a:t>告訴電腦要抓「號」、「名」後面的文字，抓到標點符號為止</a:t>
            </a:r>
            <a:endParaRPr lang="en-US" altLang="en-US" sz="2400"/>
          </a:p>
        </p:txBody>
      </p:sp>
    </p:spTree>
    <p:extLst>
      <p:ext uri="{BB962C8B-B14F-4D97-AF65-F5344CB8AC3E}">
        <p14:creationId xmlns:p14="http://schemas.microsoft.com/office/powerpoint/2010/main" val="26934533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zh-TW" altLang="en-US" smtClean="0">
                <a:ea typeface="PMingLiU" pitchFamily="18" charset="-120"/>
              </a:rPr>
              <a:t>用</a:t>
            </a:r>
            <a:r>
              <a:rPr lang="en-US" altLang="zh-TW" smtClean="0">
                <a:ea typeface="PMingLiU" pitchFamily="18" charset="-120"/>
              </a:rPr>
              <a:t>GATE</a:t>
            </a:r>
            <a:r>
              <a:rPr lang="zh-TW" altLang="en-US" smtClean="0">
                <a:ea typeface="PMingLiU" pitchFamily="18" charset="-120"/>
              </a:rPr>
              <a:t>軟體檢查電腦抓取結果</a:t>
            </a:r>
            <a:endParaRPr lang="en-US" altLang="en-US" smtClean="0"/>
          </a:p>
        </p:txBody>
      </p:sp>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22862" t="11409" r="13306" b="23564"/>
          <a:stretch>
            <a:fillRect/>
          </a:stretch>
        </p:blipFill>
        <p:spPr bwMode="auto">
          <a:xfrm>
            <a:off x="1200150" y="1417638"/>
            <a:ext cx="690403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727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2"/>
          <p:cNvSpPr>
            <a:spLocks noGrp="1"/>
          </p:cNvSpPr>
          <p:nvPr>
            <p:ph type="title"/>
          </p:nvPr>
        </p:nvSpPr>
        <p:spPr>
          <a:xfrm>
            <a:off x="457200" y="12700"/>
            <a:ext cx="8229600" cy="1143000"/>
          </a:xfrm>
        </p:spPr>
        <p:txBody>
          <a:bodyPr/>
          <a:lstStyle/>
          <a:p>
            <a:r>
              <a:rPr lang="en-US" altLang="en-US" smtClean="0"/>
              <a:t>CBDB Regex Machine</a:t>
            </a:r>
          </a:p>
        </p:txBody>
      </p:sp>
      <p:sp>
        <p:nvSpPr>
          <p:cNvPr id="12290" name="Content Placeholder 3"/>
          <p:cNvSpPr>
            <a:spLocks noGrp="1"/>
          </p:cNvSpPr>
          <p:nvPr>
            <p:ph idx="4294967295"/>
          </p:nvPr>
        </p:nvSpPr>
        <p:spPr>
          <a:xfrm>
            <a:off x="457200" y="1257300"/>
            <a:ext cx="8229600" cy="4406900"/>
          </a:xfrm>
        </p:spPr>
        <p:txBody>
          <a:bodyPr/>
          <a:lstStyle/>
          <a:p>
            <a:r>
              <a:rPr lang="zh-TW" altLang="en-US" sz="2400" smtClean="0">
                <a:ea typeface="PMingLiU" pitchFamily="18" charset="-120"/>
              </a:rPr>
              <a:t>把上述動作做成工具，可讓人載入全文檔、設計</a:t>
            </a:r>
            <a:r>
              <a:rPr lang="en-US" altLang="zh-TW" sz="2400" smtClean="0">
                <a:ea typeface="PMingLiU" pitchFamily="18" charset="-120"/>
              </a:rPr>
              <a:t> regular expressions</a:t>
            </a:r>
            <a:r>
              <a:rPr lang="zh-TW" altLang="en-US" sz="2400" smtClean="0">
                <a:ea typeface="PMingLiU" pitchFamily="18" charset="-120"/>
              </a:rPr>
              <a:t>、套用到全文檔讓電腦自動抓取資訊</a:t>
            </a:r>
            <a:endParaRPr lang="en-US" altLang="en-US" sz="2400" smtClean="0"/>
          </a:p>
        </p:txBody>
      </p:sp>
      <p:pic>
        <p:nvPicPr>
          <p:cNvPr id="12291" name="Picture 2" descr="Imag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203450"/>
            <a:ext cx="7065962"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225425" y="4062413"/>
            <a:ext cx="2327275" cy="606425"/>
          </a:xfrm>
          <a:prstGeom prst="wedgeRoundRectCallout">
            <a:avLst>
              <a:gd name="adj1" fmla="val 14622"/>
              <a:gd name="adj2" fmla="val -105458"/>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zh-TW" altLang="en-US" sz="2000">
                <a:ea typeface="PMingLiU" pitchFamily="18" charset="-120"/>
              </a:rPr>
              <a:t>設計好的</a:t>
            </a:r>
            <a:r>
              <a:rPr lang="en-US" altLang="zh-TW" sz="2000">
                <a:ea typeface="PMingLiU" pitchFamily="18" charset="-120"/>
              </a:rPr>
              <a:t>regexes</a:t>
            </a:r>
            <a:endParaRPr lang="en-US" altLang="en-US" sz="2000"/>
          </a:p>
        </p:txBody>
      </p:sp>
      <p:sp>
        <p:nvSpPr>
          <p:cNvPr id="8" name="Rounded Rectangular Callout 7"/>
          <p:cNvSpPr/>
          <p:nvPr/>
        </p:nvSpPr>
        <p:spPr>
          <a:xfrm>
            <a:off x="6661150" y="4162425"/>
            <a:ext cx="2303463" cy="1014413"/>
          </a:xfrm>
          <a:prstGeom prst="wedgeRoundRectCallout">
            <a:avLst>
              <a:gd name="adj1" fmla="val -45664"/>
              <a:gd name="adj2" fmla="val 109400"/>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zh-TW" altLang="en-US" sz="2000">
                <a:ea typeface="PMingLiU" pitchFamily="18" charset="-120"/>
              </a:rPr>
              <a:t>載入全文看套用結果</a:t>
            </a:r>
            <a:r>
              <a:rPr lang="en-US" altLang="zh-TW" sz="2000">
                <a:ea typeface="PMingLiU" pitchFamily="18" charset="-120"/>
              </a:rPr>
              <a:t>, </a:t>
            </a:r>
            <a:r>
              <a:rPr lang="zh-TW" altLang="en-US" sz="2000">
                <a:ea typeface="PMingLiU" pitchFamily="18" charset="-120"/>
              </a:rPr>
              <a:t>匯出</a:t>
            </a:r>
            <a:r>
              <a:rPr lang="en-US" altLang="zh-TW" sz="2000">
                <a:ea typeface="PMingLiU" pitchFamily="18" charset="-120"/>
              </a:rPr>
              <a:t>XML</a:t>
            </a:r>
            <a:endParaRPr lang="en-US" altLang="en-US" sz="2000"/>
          </a:p>
        </p:txBody>
      </p:sp>
    </p:spTree>
    <p:extLst>
      <p:ext uri="{BB962C8B-B14F-4D97-AF65-F5344CB8AC3E}">
        <p14:creationId xmlns:p14="http://schemas.microsoft.com/office/powerpoint/2010/main" val="3721181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zh-TW" altLang="en-US" smtClean="0">
                <a:ea typeface="PMingLiU" pitchFamily="18" charset="-120"/>
              </a:rPr>
              <a:t>用</a:t>
            </a:r>
            <a:r>
              <a:rPr lang="en-US" altLang="zh-TW" smtClean="0">
                <a:ea typeface="PMingLiU" pitchFamily="18" charset="-120"/>
              </a:rPr>
              <a:t> Excel </a:t>
            </a:r>
            <a:r>
              <a:rPr lang="zh-TW" altLang="en-US" smtClean="0">
                <a:ea typeface="PMingLiU" pitchFamily="18" charset="-120"/>
              </a:rPr>
              <a:t>開</a:t>
            </a:r>
            <a:r>
              <a:rPr lang="en-US" altLang="zh-TW" smtClean="0">
                <a:ea typeface="PMingLiU" pitchFamily="18" charset="-120"/>
              </a:rPr>
              <a:t> XML </a:t>
            </a:r>
            <a:r>
              <a:rPr lang="zh-TW" altLang="en-US" smtClean="0">
                <a:ea typeface="PMingLiU" pitchFamily="18" charset="-120"/>
              </a:rPr>
              <a:t>轉成表格</a:t>
            </a:r>
            <a:endParaRPr lang="en-US" altLang="en-US" smtClean="0"/>
          </a:p>
        </p:txBody>
      </p:sp>
      <p:pic>
        <p:nvPicPr>
          <p:cNvPr id="2048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9622"/>
          <a:stretch/>
        </p:blipFill>
        <p:spPr bwMode="auto">
          <a:xfrm>
            <a:off x="1296988" y="1622425"/>
            <a:ext cx="653415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07829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350" y="874713"/>
            <a:ext cx="9169400" cy="925512"/>
          </a:xfrm>
          <a:solidFill>
            <a:srgbClr val="FFCC00"/>
          </a:solidFill>
        </p:spPr>
        <p:txBody>
          <a:bodyPr>
            <a:normAutofit fontScale="90000"/>
          </a:bodyPr>
          <a:lstStyle/>
          <a:p>
            <a:r>
              <a:rPr lang="en-US" altLang="zh-CN" sz="2800">
                <a:solidFill>
                  <a:schemeClr val="tx1"/>
                </a:solidFill>
                <a:ea typeface="宋体" pitchFamily="2" charset="-122"/>
              </a:rPr>
              <a:t>(1) Biographical data are </a:t>
            </a:r>
            <a:r>
              <a:rPr lang="en-US" altLang="zh-CN" sz="2800" i="1">
                <a:solidFill>
                  <a:schemeClr val="tx1"/>
                </a:solidFill>
                <a:ea typeface="宋体" pitchFamily="2" charset="-122"/>
              </a:rPr>
              <a:t>coded</a:t>
            </a:r>
            <a:r>
              <a:rPr lang="en-US" altLang="zh-CN" sz="2800">
                <a:solidFill>
                  <a:schemeClr val="tx1"/>
                </a:solidFill>
                <a:ea typeface="宋体" pitchFamily="2" charset="-122"/>
              </a:rPr>
              <a:t> and stored in </a:t>
            </a:r>
            <a:r>
              <a:rPr lang="en-US" altLang="zh-CN" sz="2800" i="1">
                <a:solidFill>
                  <a:schemeClr val="tx1"/>
                </a:solidFill>
                <a:ea typeface="宋体" pitchFamily="2" charset="-122"/>
              </a:rPr>
              <a:t>tables</a:t>
            </a:r>
            <a:r>
              <a:rPr lang="en-US" altLang="zh-CN" sz="2800">
                <a:solidFill>
                  <a:schemeClr val="tx1"/>
                </a:solidFill>
                <a:ea typeface="宋体" pitchFamily="2" charset="-122"/>
              </a:rPr>
              <a:t>.</a:t>
            </a:r>
            <a:br>
              <a:rPr lang="en-US" altLang="zh-CN" sz="2800">
                <a:solidFill>
                  <a:schemeClr val="tx1"/>
                </a:solidFill>
                <a:ea typeface="宋体" pitchFamily="2" charset="-122"/>
              </a:rPr>
            </a:br>
            <a:r>
              <a:rPr lang="zh-CN" altLang="en-US" sz="2800" b="1">
                <a:solidFill>
                  <a:schemeClr val="tx1"/>
                </a:solidFill>
                <a:ea typeface="宋体" pitchFamily="2" charset="-122"/>
              </a:rPr>
              <a:t>傳記資料以代碼的形式存儲於資料表中。</a:t>
            </a:r>
          </a:p>
        </p:txBody>
      </p:sp>
      <p:sp>
        <p:nvSpPr>
          <p:cNvPr id="197635" name="Rectangle 3"/>
          <p:cNvSpPr>
            <a:spLocks noGrp="1" noChangeArrowheads="1"/>
          </p:cNvSpPr>
          <p:nvPr>
            <p:ph type="body" sz="half" idx="1"/>
          </p:nvPr>
        </p:nvSpPr>
        <p:spPr>
          <a:xfrm>
            <a:off x="496888" y="1951038"/>
            <a:ext cx="4638675" cy="4908550"/>
          </a:xfrm>
        </p:spPr>
        <p:txBody>
          <a:bodyPr/>
          <a:lstStyle/>
          <a:p>
            <a:pPr>
              <a:lnSpc>
                <a:spcPct val="80000"/>
              </a:lnSpc>
            </a:pPr>
            <a:r>
              <a:rPr lang="en-US" altLang="zh-TW" sz="2400">
                <a:ea typeface="PMingLiU" pitchFamily="18" charset="-120"/>
              </a:rPr>
              <a:t> BIOG_MAIN</a:t>
            </a:r>
          </a:p>
          <a:p>
            <a:pPr>
              <a:lnSpc>
                <a:spcPct val="80000"/>
              </a:lnSpc>
            </a:pPr>
            <a:r>
              <a:rPr lang="zh-TW" altLang="en-US" sz="2400">
                <a:ea typeface="PMingLiU" pitchFamily="18" charset="-120"/>
              </a:rPr>
              <a:t> </a:t>
            </a:r>
            <a:r>
              <a:rPr lang="en-US" altLang="zh-CN" sz="2400">
                <a:ea typeface="宋体" pitchFamily="2" charset="-122"/>
              </a:rPr>
              <a:t>Biography </a:t>
            </a:r>
            <a:r>
              <a:rPr lang="en-US" altLang="zh-TW" sz="2400">
                <a:ea typeface="PMingLiU" pitchFamily="18" charset="-120"/>
              </a:rPr>
              <a:t>Addresses </a:t>
            </a:r>
          </a:p>
          <a:p>
            <a:pPr>
              <a:lnSpc>
                <a:spcPct val="80000"/>
              </a:lnSpc>
            </a:pPr>
            <a:r>
              <a:rPr lang="en-US" altLang="zh-TW" sz="2400">
                <a:ea typeface="PMingLiU" pitchFamily="18" charset="-120"/>
              </a:rPr>
              <a:t> Alternate Names</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Writings</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Postings</a:t>
            </a:r>
            <a:endParaRPr lang="zh-TW" altLang="en-US" sz="2400">
              <a:ea typeface="PMingLiU" pitchFamily="18" charset="-120"/>
            </a:endParaRPr>
          </a:p>
          <a:p>
            <a:pPr>
              <a:lnSpc>
                <a:spcPct val="80000"/>
              </a:lnSpc>
            </a:pPr>
            <a:r>
              <a:rPr lang="en-US" altLang="zh-TW" sz="2400">
                <a:ea typeface="PMingLiU" pitchFamily="18" charset="-120"/>
              </a:rPr>
              <a:t> Mode of Entry into Government</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Kinship</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Associations</a:t>
            </a:r>
            <a:endParaRPr lang="zh-TW" altLang="en-US" sz="2400">
              <a:ea typeface="PMingLiU" pitchFamily="18" charset="-120"/>
            </a:endParaRPr>
          </a:p>
          <a:p>
            <a:pPr>
              <a:lnSpc>
                <a:spcPct val="80000"/>
              </a:lnSpc>
            </a:pPr>
            <a:r>
              <a:rPr lang="zh-TW" altLang="en-US" sz="2400">
                <a:ea typeface="PMingLiU" pitchFamily="18" charset="-120"/>
              </a:rPr>
              <a:t> </a:t>
            </a:r>
            <a:r>
              <a:rPr lang="en-US" altLang="zh-CN" sz="2400">
                <a:ea typeface="宋体" pitchFamily="2" charset="-122"/>
              </a:rPr>
              <a:t>Social Status</a:t>
            </a:r>
            <a:endParaRPr lang="zh-CN" altLang="en-US" sz="2400">
              <a:ea typeface="宋体" pitchFamily="2" charset="-122"/>
            </a:endParaRPr>
          </a:p>
          <a:p>
            <a:pPr>
              <a:lnSpc>
                <a:spcPct val="80000"/>
              </a:lnSpc>
            </a:pPr>
            <a:r>
              <a:rPr lang="zh-TW" altLang="en-US" sz="2400">
                <a:ea typeface="PMingLiU" pitchFamily="18" charset="-120"/>
              </a:rPr>
              <a:t> </a:t>
            </a:r>
            <a:r>
              <a:rPr lang="en-US" altLang="zh-TW" sz="2400">
                <a:ea typeface="PMingLiU" pitchFamily="18" charset="-120"/>
              </a:rPr>
              <a:t>Possessions</a:t>
            </a:r>
            <a:endParaRPr lang="zh-TW" altLang="en-US" sz="2400">
              <a:ea typeface="PMingLiU" pitchFamily="18" charset="-120"/>
            </a:endParaRPr>
          </a:p>
          <a:p>
            <a:pPr>
              <a:lnSpc>
                <a:spcPct val="80000"/>
              </a:lnSpc>
            </a:pPr>
            <a:r>
              <a:rPr lang="en-US" altLang="zh-TW" sz="2400">
                <a:ea typeface="PMingLiU" pitchFamily="18" charset="-120"/>
              </a:rPr>
              <a:t> Events</a:t>
            </a:r>
            <a:endParaRPr lang="en-US" altLang="zh-CN" sz="2400">
              <a:ea typeface="宋体" pitchFamily="2" charset="-122"/>
            </a:endParaRPr>
          </a:p>
        </p:txBody>
      </p:sp>
      <p:sp>
        <p:nvSpPr>
          <p:cNvPr id="197636" name="Rectangle 4"/>
          <p:cNvSpPr>
            <a:spLocks noGrp="1" noChangeArrowheads="1"/>
          </p:cNvSpPr>
          <p:nvPr>
            <p:ph type="body" sz="half" idx="2"/>
          </p:nvPr>
        </p:nvSpPr>
        <p:spPr>
          <a:xfrm>
            <a:off x="5024438" y="1995488"/>
            <a:ext cx="3562350" cy="4906962"/>
          </a:xfrm>
        </p:spPr>
        <p:txBody>
          <a:bodyPr/>
          <a:lstStyle/>
          <a:p>
            <a:pPr>
              <a:lnSpc>
                <a:spcPct val="90000"/>
              </a:lnSpc>
            </a:pPr>
            <a:r>
              <a:rPr lang="zh-TW" altLang="en-US" sz="2100">
                <a:ea typeface="PMingLiU" pitchFamily="18" charset="-120"/>
              </a:rPr>
              <a:t>基本資料</a:t>
            </a:r>
          </a:p>
          <a:p>
            <a:pPr>
              <a:lnSpc>
                <a:spcPct val="90000"/>
              </a:lnSpc>
            </a:pPr>
            <a:r>
              <a:rPr lang="zh-TW" altLang="en-US" sz="2100">
                <a:ea typeface="PMingLiU" pitchFamily="18" charset="-120"/>
              </a:rPr>
              <a:t>地址資料</a:t>
            </a:r>
          </a:p>
          <a:p>
            <a:pPr>
              <a:lnSpc>
                <a:spcPct val="90000"/>
              </a:lnSpc>
            </a:pPr>
            <a:r>
              <a:rPr lang="zh-TW" altLang="en-US" sz="2100">
                <a:ea typeface="PMingLiU" pitchFamily="18" charset="-120"/>
              </a:rPr>
              <a:t>別名資料</a:t>
            </a:r>
          </a:p>
          <a:p>
            <a:pPr>
              <a:lnSpc>
                <a:spcPct val="90000"/>
              </a:lnSpc>
            </a:pPr>
            <a:r>
              <a:rPr lang="zh-TW" altLang="en-US" sz="2100">
                <a:ea typeface="PMingLiU" pitchFamily="18" charset="-120"/>
              </a:rPr>
              <a:t>著述資料</a:t>
            </a:r>
          </a:p>
          <a:p>
            <a:pPr>
              <a:lnSpc>
                <a:spcPct val="90000"/>
              </a:lnSpc>
            </a:pPr>
            <a:r>
              <a:rPr lang="zh-TW" altLang="en-US" sz="2100">
                <a:ea typeface="PMingLiU" pitchFamily="18" charset="-120"/>
              </a:rPr>
              <a:t>任官資料</a:t>
            </a:r>
          </a:p>
          <a:p>
            <a:pPr>
              <a:lnSpc>
                <a:spcPct val="90000"/>
              </a:lnSpc>
            </a:pPr>
            <a:r>
              <a:rPr lang="zh-TW" altLang="en-US" sz="2100">
                <a:ea typeface="PMingLiU" pitchFamily="18" charset="-120"/>
              </a:rPr>
              <a:t>入仕途徑</a:t>
            </a:r>
          </a:p>
          <a:p>
            <a:pPr>
              <a:lnSpc>
                <a:spcPct val="90000"/>
              </a:lnSpc>
            </a:pPr>
            <a:r>
              <a:rPr lang="zh-TW" altLang="en-US" sz="2100">
                <a:ea typeface="PMingLiU" pitchFamily="18" charset="-120"/>
              </a:rPr>
              <a:t>親屬資料</a:t>
            </a:r>
          </a:p>
          <a:p>
            <a:pPr>
              <a:lnSpc>
                <a:spcPct val="90000"/>
              </a:lnSpc>
            </a:pPr>
            <a:r>
              <a:rPr lang="zh-TW" altLang="en-US" sz="2100">
                <a:ea typeface="PMingLiU" pitchFamily="18" charset="-120"/>
              </a:rPr>
              <a:t>社會關係資料</a:t>
            </a:r>
          </a:p>
          <a:p>
            <a:pPr>
              <a:lnSpc>
                <a:spcPct val="90000"/>
              </a:lnSpc>
            </a:pPr>
            <a:r>
              <a:rPr lang="zh-TW" altLang="en-US" sz="2100">
                <a:ea typeface="PMingLiU" pitchFamily="18" charset="-120"/>
              </a:rPr>
              <a:t>社會區分資料</a:t>
            </a:r>
          </a:p>
          <a:p>
            <a:pPr>
              <a:lnSpc>
                <a:spcPct val="90000"/>
              </a:lnSpc>
            </a:pPr>
            <a:r>
              <a:rPr lang="zh-TW" altLang="en-US" sz="2100">
                <a:ea typeface="PMingLiU" pitchFamily="18" charset="-120"/>
              </a:rPr>
              <a:t>財產資料</a:t>
            </a:r>
          </a:p>
          <a:p>
            <a:pPr>
              <a:lnSpc>
                <a:spcPct val="90000"/>
              </a:lnSpc>
            </a:pPr>
            <a:r>
              <a:rPr lang="zh-TW" altLang="en-US" sz="2100">
                <a:ea typeface="PMingLiU" pitchFamily="18" charset="-120"/>
              </a:rPr>
              <a:t>事件資料</a:t>
            </a:r>
            <a:endParaRPr lang="zh-CN" altLang="en-US" sz="2100">
              <a:ea typeface="宋体" pitchFamily="2" charset="-122"/>
            </a:endParaRPr>
          </a:p>
        </p:txBody>
      </p:sp>
      <p:pic>
        <p:nvPicPr>
          <p:cNvPr id="197637"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76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p:nvPr>
        </p:nvSpPr>
        <p:spPr/>
        <p:txBody>
          <a:bodyPr/>
          <a:lstStyle/>
          <a:p>
            <a:r>
              <a:rPr lang="en-US" altLang="en-US" smtClean="0"/>
              <a:t>Computer Assisted Tagging and Data Extraction</a:t>
            </a:r>
          </a:p>
        </p:txBody>
      </p:sp>
      <p:sp>
        <p:nvSpPr>
          <p:cNvPr id="3" name="副标题 2"/>
          <p:cNvSpPr>
            <a:spLocks noGrp="1"/>
          </p:cNvSpPr>
          <p:nvPr>
            <p:ph type="subTitle" idx="1"/>
          </p:nvPr>
        </p:nvSpPr>
        <p:spPr/>
        <p:txBody>
          <a:bodyPr>
            <a:normAutofit/>
          </a:bodyPr>
          <a:lstStyle/>
          <a:p>
            <a:endParaRPr lang="en-US" altLang="en-US" smtClean="0">
              <a:solidFill>
                <a:srgbClr val="898989"/>
              </a:solidFill>
            </a:endParaRPr>
          </a:p>
        </p:txBody>
      </p:sp>
    </p:spTree>
    <p:extLst>
      <p:ext uri="{BB962C8B-B14F-4D97-AF65-F5344CB8AC3E}">
        <p14:creationId xmlns:p14="http://schemas.microsoft.com/office/powerpoint/2010/main" val="7563907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638175"/>
            <a:ext cx="5118100" cy="60547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8" name="线形标注 1 17"/>
          <p:cNvSpPr/>
          <p:nvPr/>
        </p:nvSpPr>
        <p:spPr>
          <a:xfrm>
            <a:off x="3917950" y="409575"/>
            <a:ext cx="762000" cy="457200"/>
          </a:xfrm>
          <a:prstGeom prst="borderCallout1">
            <a:avLst>
              <a:gd name="adj1" fmla="val 18750"/>
              <a:gd name="adj2" fmla="val -8333"/>
              <a:gd name="adj3" fmla="val 107562"/>
              <a:gd name="adj4" fmla="val -7240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zh-TW" altLang="en-US">
                <a:solidFill>
                  <a:srgbClr val="FF0000"/>
                </a:solidFill>
                <a:ea typeface="PMingLiU" pitchFamily="18" charset="-120"/>
              </a:rPr>
              <a:t>任官</a:t>
            </a:r>
            <a:endParaRPr lang="en-US" altLang="en-US">
              <a:solidFill>
                <a:srgbClr val="FF0000"/>
              </a:solidFill>
            </a:endParaRPr>
          </a:p>
        </p:txBody>
      </p:sp>
      <p:sp>
        <p:nvSpPr>
          <p:cNvPr id="19" name="线形标注 1 18"/>
          <p:cNvSpPr/>
          <p:nvPr/>
        </p:nvSpPr>
        <p:spPr>
          <a:xfrm>
            <a:off x="1377950" y="498475"/>
            <a:ext cx="762000" cy="457200"/>
          </a:xfrm>
          <a:prstGeom prst="borderCallout1">
            <a:avLst>
              <a:gd name="adj1" fmla="val 55787"/>
              <a:gd name="adj2" fmla="val 99815"/>
              <a:gd name="adj3" fmla="val 102623"/>
              <a:gd name="adj4" fmla="val 161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zh-TW" altLang="en-US">
                <a:solidFill>
                  <a:srgbClr val="FF0000"/>
                </a:solidFill>
                <a:ea typeface="PMingLiU" pitchFamily="18" charset="-120"/>
              </a:rPr>
              <a:t>任職時間</a:t>
            </a:r>
            <a:endParaRPr lang="en-US" altLang="en-US">
              <a:solidFill>
                <a:srgbClr val="FF0000"/>
              </a:solidFill>
            </a:endParaRPr>
          </a:p>
        </p:txBody>
      </p:sp>
      <p:sp>
        <p:nvSpPr>
          <p:cNvPr id="20" name="线形标注 1 19"/>
          <p:cNvSpPr/>
          <p:nvPr/>
        </p:nvSpPr>
        <p:spPr>
          <a:xfrm>
            <a:off x="2990850" y="2827338"/>
            <a:ext cx="762000" cy="457200"/>
          </a:xfrm>
          <a:prstGeom prst="borderCallout1">
            <a:avLst>
              <a:gd name="adj1" fmla="val 18750"/>
              <a:gd name="adj2" fmla="val -8333"/>
              <a:gd name="adj3" fmla="val -171450"/>
              <a:gd name="adj4" fmla="val -57592"/>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zh-TW" altLang="en-US">
                <a:solidFill>
                  <a:srgbClr val="FF0000"/>
                </a:solidFill>
                <a:ea typeface="PMingLiU" pitchFamily="18" charset="-120"/>
              </a:rPr>
              <a:t>人名</a:t>
            </a:r>
            <a:endParaRPr lang="en-US" altLang="en-US">
              <a:solidFill>
                <a:srgbClr val="FF0000"/>
              </a:solidFill>
            </a:endParaRPr>
          </a:p>
        </p:txBody>
      </p:sp>
      <p:sp>
        <p:nvSpPr>
          <p:cNvPr id="21" name="线形标注 1 20"/>
          <p:cNvSpPr/>
          <p:nvPr/>
        </p:nvSpPr>
        <p:spPr>
          <a:xfrm>
            <a:off x="1770063" y="3065463"/>
            <a:ext cx="762000" cy="457200"/>
          </a:xfrm>
          <a:prstGeom prst="borderCallout1">
            <a:avLst>
              <a:gd name="adj1" fmla="val -5941"/>
              <a:gd name="adj2" fmla="val 24259"/>
              <a:gd name="adj3" fmla="val -40587"/>
              <a:gd name="adj4" fmla="val -277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solidFill>
                  <a:srgbClr val="FF0000"/>
                </a:solidFill>
              </a:rPr>
              <a:t>籍貫</a:t>
            </a:r>
          </a:p>
        </p:txBody>
      </p:sp>
      <p:sp>
        <p:nvSpPr>
          <p:cNvPr id="22" name="线形标注 1 21"/>
          <p:cNvSpPr/>
          <p:nvPr/>
        </p:nvSpPr>
        <p:spPr>
          <a:xfrm>
            <a:off x="2643188" y="5489575"/>
            <a:ext cx="866775" cy="585788"/>
          </a:xfrm>
          <a:prstGeom prst="borderCallout1">
            <a:avLst>
              <a:gd name="adj1" fmla="val 92824"/>
              <a:gd name="adj2" fmla="val -3888"/>
              <a:gd name="adj3" fmla="val -6019"/>
              <a:gd name="adj4" fmla="val -75370"/>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solidFill>
                  <a:srgbClr val="FF0000"/>
                </a:solidFill>
              </a:rPr>
              <a:t>入仕/</a:t>
            </a:r>
            <a:r>
              <a:rPr lang="zh-TW" altLang="en-US">
                <a:solidFill>
                  <a:srgbClr val="FF0000"/>
                </a:solidFill>
                <a:ea typeface="PMingLiU" pitchFamily="18" charset="-120"/>
              </a:rPr>
              <a:t>出身</a:t>
            </a:r>
            <a:endParaRPr lang="en-US" altLang="en-US">
              <a:solidFill>
                <a:srgbClr val="FF0000"/>
              </a:solidFill>
            </a:endParaRPr>
          </a:p>
        </p:txBody>
      </p:sp>
      <p:sp>
        <p:nvSpPr>
          <p:cNvPr id="34" name="椭圆 33"/>
          <p:cNvSpPr/>
          <p:nvPr/>
        </p:nvSpPr>
        <p:spPr>
          <a:xfrm>
            <a:off x="3232150" y="915988"/>
            <a:ext cx="393700" cy="6588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35" name="椭圆 34"/>
          <p:cNvSpPr/>
          <p:nvPr/>
        </p:nvSpPr>
        <p:spPr>
          <a:xfrm>
            <a:off x="1522413" y="2108200"/>
            <a:ext cx="282575" cy="795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sz="2800">
              <a:solidFill>
                <a:srgbClr val="FFFFFF"/>
              </a:solidFill>
            </a:endParaRPr>
          </a:p>
        </p:txBody>
      </p:sp>
      <p:sp>
        <p:nvSpPr>
          <p:cNvPr id="36" name="椭圆 35"/>
          <p:cNvSpPr/>
          <p:nvPr/>
        </p:nvSpPr>
        <p:spPr>
          <a:xfrm>
            <a:off x="1720850" y="4913313"/>
            <a:ext cx="381000" cy="576262"/>
          </a:xfrm>
          <a:prstGeom prst="ellipse">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37" name="椭圆 36"/>
          <p:cNvSpPr/>
          <p:nvPr/>
        </p:nvSpPr>
        <p:spPr>
          <a:xfrm>
            <a:off x="2532063" y="942975"/>
            <a:ext cx="700087" cy="330200"/>
          </a:xfrm>
          <a:prstGeom prst="ellipse">
            <a:avLst/>
          </a:prstGeom>
          <a:noFill/>
          <a:ln>
            <a:solidFill>
              <a:srgbClr val="CD03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38" name="椭圆 37"/>
          <p:cNvSpPr/>
          <p:nvPr/>
        </p:nvSpPr>
        <p:spPr>
          <a:xfrm>
            <a:off x="2263775" y="1222375"/>
            <a:ext cx="379413" cy="88582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15372" name="Title 7"/>
          <p:cNvSpPr>
            <a:spLocks noGrp="1"/>
          </p:cNvSpPr>
          <p:nvPr>
            <p:ph type="title"/>
          </p:nvPr>
        </p:nvSpPr>
        <p:spPr/>
        <p:txBody>
          <a:bodyPr/>
          <a:lstStyle/>
          <a:p>
            <a:pPr algn="r"/>
            <a:r>
              <a:rPr lang="zh-TW" altLang="en-US" smtClean="0">
                <a:solidFill>
                  <a:srgbClr val="FF0000"/>
                </a:solidFill>
                <a:ea typeface="PMingLiU" pitchFamily="18" charset="-120"/>
              </a:rPr>
              <a:t>原文</a:t>
            </a:r>
            <a:endParaRPr lang="en-US" altLang="en-US" smtClean="0">
              <a:solidFill>
                <a:srgbClr val="FF0000"/>
              </a:solidFill>
            </a:endParaRPr>
          </a:p>
        </p:txBody>
      </p:sp>
    </p:spTree>
    <p:extLst>
      <p:ext uri="{BB962C8B-B14F-4D97-AF65-F5344CB8AC3E}">
        <p14:creationId xmlns:p14="http://schemas.microsoft.com/office/powerpoint/2010/main" val="18848330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r"/>
            <a:r>
              <a:rPr lang="zh-TW" altLang="en-US" smtClean="0">
                <a:solidFill>
                  <a:srgbClr val="FF0000"/>
                </a:solidFill>
                <a:ea typeface="PMingLiU" pitchFamily="18" charset="-120"/>
              </a:rPr>
              <a:t>想標的資訊</a:t>
            </a:r>
            <a:endParaRPr lang="en-US" altLang="en-US" smtClean="0">
              <a:solidFill>
                <a:srgbClr val="FF0000"/>
              </a:solidFill>
            </a:endParaRPr>
          </a:p>
        </p:txBody>
      </p:sp>
      <p:pic>
        <p:nvPicPr>
          <p:cNvPr id="10" name="图片 6"/>
          <p:cNvPicPr>
            <a:picLocks noChangeAspect="1"/>
          </p:cNvPicPr>
          <p:nvPr/>
        </p:nvPicPr>
        <p:blipFill>
          <a:blip r:embed="rId2">
            <a:extLst>
              <a:ext uri="{28A0092B-C50C-407E-A947-70E740481C1C}">
                <a14:useLocalDpi xmlns:a14="http://schemas.microsoft.com/office/drawing/2010/main" val="0"/>
              </a:ext>
            </a:extLst>
          </a:blip>
          <a:srcRect r="21974"/>
          <a:stretch>
            <a:fillRect/>
          </a:stretch>
        </p:blipFill>
        <p:spPr bwMode="auto">
          <a:xfrm>
            <a:off x="188913" y="1417638"/>
            <a:ext cx="6745287" cy="6019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5" name="椭圆 27"/>
          <p:cNvSpPr/>
          <p:nvPr/>
        </p:nvSpPr>
        <p:spPr>
          <a:xfrm>
            <a:off x="3417888" y="2800350"/>
            <a:ext cx="533400" cy="28416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6" name="椭圆 28"/>
          <p:cNvSpPr/>
          <p:nvPr/>
        </p:nvSpPr>
        <p:spPr>
          <a:xfrm>
            <a:off x="827088" y="2989263"/>
            <a:ext cx="788987" cy="344487"/>
          </a:xfrm>
          <a:prstGeom prst="ellipse">
            <a:avLst/>
          </a:prstGeom>
          <a:noFill/>
          <a:ln>
            <a:solidFill>
              <a:srgbClr val="CD03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7" name="椭圆 29"/>
          <p:cNvSpPr/>
          <p:nvPr/>
        </p:nvSpPr>
        <p:spPr>
          <a:xfrm>
            <a:off x="1477963" y="2989263"/>
            <a:ext cx="796925" cy="34448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8" name="椭圆 30"/>
          <p:cNvSpPr/>
          <p:nvPr/>
        </p:nvSpPr>
        <p:spPr>
          <a:xfrm>
            <a:off x="3711575" y="3446463"/>
            <a:ext cx="620713" cy="344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9" name="椭圆 31"/>
          <p:cNvSpPr/>
          <p:nvPr/>
        </p:nvSpPr>
        <p:spPr>
          <a:xfrm>
            <a:off x="3330575" y="3208338"/>
            <a:ext cx="620713" cy="346075"/>
          </a:xfrm>
          <a:prstGeom prst="ellipse">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Tree>
    <p:extLst>
      <p:ext uri="{BB962C8B-B14F-4D97-AF65-F5344CB8AC3E}">
        <p14:creationId xmlns:p14="http://schemas.microsoft.com/office/powerpoint/2010/main" val="31088857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2088" y="325438"/>
            <a:ext cx="8647112" cy="4525962"/>
          </a:xfrm>
        </p:spPr>
        <p:txBody>
          <a:bodyPr>
            <a:normAutofit/>
          </a:bodyPr>
          <a:lstStyle/>
          <a:p>
            <a:r>
              <a:rPr lang="zh-TW" altLang="en-US" smtClean="0">
                <a:ea typeface="PMingLiU" pitchFamily="18" charset="-120"/>
              </a:rPr>
              <a:t>作法</a:t>
            </a:r>
            <a:r>
              <a:rPr lang="en-US" altLang="zh-TW" smtClean="0">
                <a:ea typeface="PMingLiU" pitchFamily="18" charset="-120"/>
              </a:rPr>
              <a:t>: </a:t>
            </a:r>
            <a:r>
              <a:rPr lang="en-US" altLang="ja-JP" smtClean="0"/>
              <a:t>A computer Assisted Tagging and Data Extraction System</a:t>
            </a:r>
          </a:p>
          <a:p>
            <a:pPr algn="ctr">
              <a:buFont typeface="Arial" pitchFamily="34" charset="0"/>
              <a:buNone/>
            </a:pPr>
            <a:r>
              <a:rPr lang="en-US" altLang="en-US" sz="2400" b="1" i="1" smtClean="0">
                <a:solidFill>
                  <a:srgbClr val="FF0000"/>
                </a:solidFill>
              </a:rPr>
              <a:t>     運用 regular expressions 來標記有特殊寫法的文字區段</a:t>
            </a:r>
          </a:p>
          <a:p>
            <a:pPr>
              <a:buFont typeface="Arial" pitchFamily="34" charset="0"/>
              <a:buNone/>
            </a:pPr>
            <a:r>
              <a:rPr lang="en-US" altLang="en-US" sz="2400" smtClean="0"/>
              <a:t>     </a:t>
            </a:r>
            <a:r>
              <a:rPr lang="zh-TW" altLang="en-US" sz="2400" smtClean="0">
                <a:ea typeface="PMingLiU" pitchFamily="18" charset="-120"/>
              </a:rPr>
              <a:t>流程</a:t>
            </a:r>
            <a:r>
              <a:rPr lang="en-US" altLang="ja-JP" sz="2400" smtClean="0"/>
              <a:t>:</a:t>
            </a:r>
          </a:p>
          <a:p>
            <a:endParaRPr lang="en-US" altLang="en-US" smtClean="0"/>
          </a:p>
        </p:txBody>
      </p:sp>
      <p:sp>
        <p:nvSpPr>
          <p:cNvPr id="7" name="TextBox 6"/>
          <p:cNvSpPr txBox="1"/>
          <p:nvPr/>
        </p:nvSpPr>
        <p:spPr>
          <a:xfrm>
            <a:off x="1016000" y="2743200"/>
            <a:ext cx="1117600" cy="461963"/>
          </a:xfrm>
          <a:prstGeom prst="rect">
            <a:avLst/>
          </a:prstGeom>
          <a:noFill/>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a:solidFill>
                  <a:srgbClr val="BFBFBF"/>
                </a:solidFill>
              </a:rPr>
              <a:t> –&gt; Tag </a:t>
            </a:r>
          </a:p>
        </p:txBody>
      </p:sp>
      <p:sp>
        <p:nvSpPr>
          <p:cNvPr id="8" name="TextBox 7"/>
          <p:cNvSpPr txBox="1"/>
          <p:nvPr/>
        </p:nvSpPr>
        <p:spPr>
          <a:xfrm>
            <a:off x="1143000" y="3119438"/>
            <a:ext cx="1447800" cy="461962"/>
          </a:xfrm>
          <a:prstGeom prst="rect">
            <a:avLst/>
          </a:prstGeom>
          <a:noFill/>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a:solidFill>
                  <a:srgbClr val="BFBFBF"/>
                </a:solidFill>
              </a:rPr>
              <a:t> –&gt; Export</a:t>
            </a:r>
          </a:p>
        </p:txBody>
      </p:sp>
      <p:sp>
        <p:nvSpPr>
          <p:cNvPr id="9" name="TextBox 8"/>
          <p:cNvSpPr txBox="1"/>
          <p:nvPr/>
        </p:nvSpPr>
        <p:spPr>
          <a:xfrm>
            <a:off x="809625" y="2357438"/>
            <a:ext cx="1244600" cy="461962"/>
          </a:xfrm>
          <a:prstGeom prst="rect">
            <a:avLst/>
          </a:prstGeom>
          <a:noFill/>
        </p:spPr>
        <p:txBody>
          <a:bodyPr>
            <a:spAutoFit/>
          </a:bodyPr>
          <a:lstStyle/>
          <a:p>
            <a:pPr fontAlgn="auto">
              <a:spcBef>
                <a:spcPts val="0"/>
              </a:spcBef>
              <a:spcAft>
                <a:spcPts val="0"/>
              </a:spcAft>
              <a:defRPr/>
            </a:pPr>
            <a:r>
              <a:rPr lang="en-US" sz="2400" dirty="0">
                <a:solidFill>
                  <a:schemeClr val="bg1">
                    <a:lumMod val="75000"/>
                  </a:schemeClr>
                </a:solidFill>
                <a:latin typeface="+mn-lt"/>
                <a:ea typeface="+mn-ea"/>
              </a:rPr>
              <a:t> Import </a:t>
            </a:r>
            <a:endParaRPr lang="en-US" sz="2400" dirty="0">
              <a:solidFill>
                <a:schemeClr val="bg1">
                  <a:lumMod val="75000"/>
                </a:schemeClr>
              </a:solidFill>
              <a:latin typeface="+mn-lt"/>
              <a:ea typeface="+mn-ea"/>
            </a:endParaRPr>
          </a:p>
        </p:txBody>
      </p:sp>
      <p:sp>
        <p:nvSpPr>
          <p:cNvPr id="10" name="TextBox 9"/>
          <p:cNvSpPr txBox="1"/>
          <p:nvPr/>
        </p:nvSpPr>
        <p:spPr>
          <a:xfrm>
            <a:off x="812800" y="2357438"/>
            <a:ext cx="1244600" cy="461962"/>
          </a:xfrm>
          <a:prstGeom prst="rect">
            <a:avLst/>
          </a:prstGeom>
          <a:noFill/>
        </p:spPr>
        <p:txBody>
          <a:bodyPr>
            <a:spAutoFit/>
          </a:bodyPr>
          <a:lstStyle/>
          <a:p>
            <a:pPr fontAlgn="auto">
              <a:spcBef>
                <a:spcPts val="0"/>
              </a:spcBef>
              <a:spcAft>
                <a:spcPts val="0"/>
              </a:spcAft>
              <a:defRPr/>
            </a:pPr>
            <a:r>
              <a:rPr lang="en-US" sz="2400" dirty="0">
                <a:solidFill>
                  <a:schemeClr val="bg1">
                    <a:lumMod val="75000"/>
                  </a:schemeClr>
                </a:solidFill>
                <a:latin typeface="+mn-lt"/>
                <a:ea typeface="+mn-ea"/>
              </a:rPr>
              <a:t> </a:t>
            </a:r>
            <a:endParaRPr lang="en-US" sz="2400" dirty="0">
              <a:solidFill>
                <a:schemeClr val="bg1">
                  <a:lumMod val="75000"/>
                </a:schemeClr>
              </a:solidFill>
              <a:latin typeface="+mn-lt"/>
              <a:ea typeface="+mn-ea"/>
            </a:endParaRPr>
          </a:p>
        </p:txBody>
      </p:sp>
      <p:sp>
        <p:nvSpPr>
          <p:cNvPr id="11" name="TextBox 10"/>
          <p:cNvSpPr txBox="1">
            <a:spLocks noChangeArrowheads="1"/>
          </p:cNvSpPr>
          <p:nvPr/>
        </p:nvSpPr>
        <p:spPr bwMode="auto">
          <a:xfrm>
            <a:off x="1016000" y="2738438"/>
            <a:ext cx="111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a:t> –&gt; Tag </a:t>
            </a:r>
          </a:p>
        </p:txBody>
      </p:sp>
      <p:sp>
        <p:nvSpPr>
          <p:cNvPr id="12" name="TextBox 11"/>
          <p:cNvSpPr txBox="1">
            <a:spLocks noChangeArrowheads="1"/>
          </p:cNvSpPr>
          <p:nvPr/>
        </p:nvSpPr>
        <p:spPr bwMode="auto">
          <a:xfrm>
            <a:off x="1143000" y="31194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a:t> –&gt; Export</a:t>
            </a:r>
          </a:p>
        </p:txBody>
      </p:sp>
      <p:sp>
        <p:nvSpPr>
          <p:cNvPr id="17416" name="TextBox 13"/>
          <p:cNvSpPr txBox="1">
            <a:spLocks noChangeArrowheads="1"/>
          </p:cNvSpPr>
          <p:nvPr/>
        </p:nvSpPr>
        <p:spPr bwMode="auto">
          <a:xfrm>
            <a:off x="76200" y="6372225"/>
            <a:ext cx="374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TW" altLang="en-US" b="1" i="1">
                <a:solidFill>
                  <a:srgbClr val="0000FF"/>
                </a:solidFill>
                <a:ea typeface="PMingLiU" pitchFamily="18" charset="-120"/>
              </a:rPr>
              <a:t>系統開發</a:t>
            </a:r>
            <a:r>
              <a:rPr lang="en-US" altLang="ja-JP" b="1" i="1">
                <a:solidFill>
                  <a:srgbClr val="0000FF"/>
                </a:solidFill>
              </a:rPr>
              <a:t>: </a:t>
            </a:r>
            <a:r>
              <a:rPr lang="zh-TW" altLang="en-US" b="1" i="1">
                <a:solidFill>
                  <a:srgbClr val="0000FF"/>
                </a:solidFill>
                <a:ea typeface="PMingLiU" pitchFamily="18" charset="-120"/>
              </a:rPr>
              <a:t>彭維謙</a:t>
            </a:r>
            <a:r>
              <a:rPr lang="en-US" altLang="zh-TW" b="1" i="1">
                <a:solidFill>
                  <a:srgbClr val="0000FF"/>
                </a:solidFill>
                <a:ea typeface="PMingLiU" pitchFamily="18" charset="-120"/>
              </a:rPr>
              <a:t> (</a:t>
            </a:r>
            <a:r>
              <a:rPr lang="zh-TW" altLang="en-US" b="1" i="1">
                <a:solidFill>
                  <a:srgbClr val="0000FF"/>
                </a:solidFill>
                <a:ea typeface="PMingLiU" pitchFamily="18" charset="-120"/>
              </a:rPr>
              <a:t>台大資工系</a:t>
            </a:r>
            <a:r>
              <a:rPr lang="en-US" altLang="zh-TW" b="1" i="1">
                <a:solidFill>
                  <a:srgbClr val="0000FF"/>
                </a:solidFill>
                <a:ea typeface="PMingLiU" pitchFamily="18" charset="-120"/>
              </a:rPr>
              <a:t>)</a:t>
            </a:r>
            <a:endParaRPr lang="en-US" altLang="en-US" b="1" i="1">
              <a:solidFill>
                <a:srgbClr val="0000FF"/>
              </a:solidFill>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3281363"/>
            <a:ext cx="5114925" cy="31527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363788"/>
            <a:ext cx="6138863" cy="39671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52863"/>
            <a:ext cx="8326438" cy="20097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6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p:txBody>
          <a:bodyPr/>
          <a:lstStyle/>
          <a:p>
            <a:r>
              <a:rPr lang="zh-TW" altLang="en-US" smtClean="0">
                <a:ea typeface="PMingLiU" pitchFamily="18" charset="-120"/>
              </a:rPr>
              <a:t>抓取「誰什麼時候任什麼官」</a:t>
            </a:r>
            <a:endParaRPr lang="en-US" altLang="en-US" smtClean="0"/>
          </a:p>
        </p:txBody>
      </p:sp>
      <p:sp>
        <p:nvSpPr>
          <p:cNvPr id="3" name="内容占位符 2"/>
          <p:cNvSpPr>
            <a:spLocks noGrp="1"/>
          </p:cNvSpPr>
          <p:nvPr>
            <p:ph idx="1"/>
          </p:nvPr>
        </p:nvSpPr>
        <p:spPr>
          <a:xfrm>
            <a:off x="414338" y="1295400"/>
            <a:ext cx="8229600" cy="4525963"/>
          </a:xfrm>
        </p:spPr>
        <p:txBody>
          <a:bodyPr rtlCol="0">
            <a:normAutofit/>
          </a:bodyPr>
          <a:lstStyle/>
          <a:p>
            <a:pPr fontAlgn="auto">
              <a:spcAft>
                <a:spcPts val="0"/>
              </a:spcAft>
              <a:buFont typeface="Arial"/>
              <a:buChar char="•"/>
              <a:defRPr/>
            </a:pPr>
            <a:r>
              <a:rPr lang="en-US" dirty="0" smtClean="0">
                <a:ea typeface="+mn-ea"/>
              </a:rPr>
              <a:t>Tagging Names</a:t>
            </a:r>
          </a:p>
          <a:p>
            <a:pPr marL="0" indent="0" fontAlgn="auto">
              <a:spcAft>
                <a:spcPts val="0"/>
              </a:spcAft>
              <a:buFont typeface="Arial"/>
              <a:buNone/>
              <a:defRPr/>
            </a:pPr>
            <a:r>
              <a:rPr lang="en-US" dirty="0">
                <a:ea typeface="+mn-ea"/>
              </a:rPr>
              <a:t> </a:t>
            </a:r>
            <a:r>
              <a:rPr lang="en-US" dirty="0" smtClean="0">
                <a:ea typeface="+mn-ea"/>
              </a:rPr>
              <a:t>   </a:t>
            </a:r>
            <a:r>
              <a:rPr lang="en-US" sz="2400" dirty="0" smtClean="0">
                <a:ea typeface="+mn-ea"/>
              </a:rPr>
              <a:t>Separate the names into different rows </a:t>
            </a:r>
          </a:p>
          <a:p>
            <a:pPr marL="0" indent="0" fontAlgn="auto">
              <a:spcAft>
                <a:spcPts val="0"/>
              </a:spcAft>
              <a:buFont typeface="Arial"/>
              <a:buNone/>
              <a:defRPr/>
            </a:pPr>
            <a:r>
              <a:rPr lang="en-US" sz="2400" dirty="0">
                <a:ea typeface="+mn-ea"/>
              </a:rPr>
              <a:t> </a:t>
            </a:r>
            <a:r>
              <a:rPr lang="en-US" sz="2400" dirty="0" smtClean="0">
                <a:ea typeface="+mn-ea"/>
              </a:rPr>
              <a:t>    </a:t>
            </a:r>
            <a:endParaRPr lang="en-US" sz="2400" dirty="0">
              <a:ea typeface="+mn-ea"/>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30500"/>
            <a:ext cx="8297862" cy="372586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3124200"/>
            <a:ext cx="9144000" cy="27019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6838" y="3810000"/>
            <a:ext cx="7821612" cy="156686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cxnSp>
        <p:nvCxnSpPr>
          <p:cNvPr id="14" name="直接连接符 13"/>
          <p:cNvCxnSpPr>
            <a:cxnSpLocks noChangeShapeType="1"/>
          </p:cNvCxnSpPr>
          <p:nvPr/>
        </p:nvCxnSpPr>
        <p:spPr bwMode="auto">
          <a:xfrm>
            <a:off x="468313" y="6096000"/>
            <a:ext cx="762000" cy="0"/>
          </a:xfrm>
          <a:prstGeom prst="line">
            <a:avLst/>
          </a:prstGeom>
          <a:noFill/>
          <a:ln w="38100">
            <a:solidFill>
              <a:schemeClr val="accent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74841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400" y="76200"/>
            <a:ext cx="8915400" cy="4525963"/>
          </a:xfrm>
        </p:spPr>
        <p:txBody>
          <a:bodyPr rtlCol="0">
            <a:normAutofit/>
          </a:bodyPr>
          <a:lstStyle/>
          <a:p>
            <a:pPr fontAlgn="auto">
              <a:spcAft>
                <a:spcPts val="0"/>
              </a:spcAft>
              <a:buFont typeface="Arial"/>
              <a:buChar char="•"/>
              <a:defRPr/>
            </a:pPr>
            <a:r>
              <a:rPr lang="en-US" dirty="0" smtClean="0">
                <a:ea typeface="+mn-ea"/>
              </a:rPr>
              <a:t>Adding shared information</a:t>
            </a:r>
          </a:p>
          <a:p>
            <a:pPr marL="0" indent="0" fontAlgn="auto">
              <a:spcAft>
                <a:spcPts val="0"/>
              </a:spcAft>
              <a:buFont typeface="Arial"/>
              <a:buNone/>
              <a:defRPr/>
            </a:pPr>
            <a:r>
              <a:rPr lang="en-US" dirty="0" smtClean="0">
                <a:ea typeface="+mn-ea"/>
              </a:rPr>
              <a:t>    </a:t>
            </a:r>
            <a:r>
              <a:rPr lang="en-US" sz="2400" dirty="0" smtClean="0">
                <a:ea typeface="+mn-ea"/>
              </a:rPr>
              <a:t>Select certain words and add them as titles</a:t>
            </a:r>
          </a:p>
          <a:p>
            <a:pPr marL="0" indent="0" fontAlgn="auto">
              <a:spcAft>
                <a:spcPts val="0"/>
              </a:spcAft>
              <a:buFont typeface="Arial"/>
              <a:buNone/>
              <a:defRPr/>
            </a:pPr>
            <a:r>
              <a:rPr lang="en-US" sz="2400" dirty="0">
                <a:ea typeface="+mn-ea"/>
              </a:rPr>
              <a:t> </a:t>
            </a:r>
            <a:r>
              <a:rPr lang="en-US" sz="2400" dirty="0" smtClean="0">
                <a:ea typeface="+mn-ea"/>
              </a:rPr>
              <a:t>    Add shared information to a number of records at one time</a:t>
            </a:r>
          </a:p>
          <a:p>
            <a:pPr marL="0" indent="0" fontAlgn="auto">
              <a:spcAft>
                <a:spcPts val="0"/>
              </a:spcAft>
              <a:buFont typeface="Arial"/>
              <a:buNone/>
              <a:defRPr/>
            </a:pPr>
            <a:r>
              <a:rPr lang="en-US" sz="2400" dirty="0">
                <a:ea typeface="+mn-ea"/>
              </a:rPr>
              <a:t> </a:t>
            </a:r>
            <a:r>
              <a:rPr lang="en-US" sz="2400" dirty="0" smtClean="0">
                <a:ea typeface="+mn-ea"/>
              </a:rPr>
              <a:t>    </a:t>
            </a:r>
          </a:p>
          <a:p>
            <a:pPr marL="0" indent="0" fontAlgn="auto">
              <a:spcAft>
                <a:spcPts val="0"/>
              </a:spcAft>
              <a:buFont typeface="Arial"/>
              <a:buNone/>
              <a:defRPr/>
            </a:pPr>
            <a:r>
              <a:rPr lang="en-US" sz="2400" dirty="0" smtClean="0">
                <a:ea typeface="+mn-ea"/>
              </a:rPr>
              <a:t>     </a:t>
            </a:r>
            <a:endParaRPr lang="en-US" sz="2400" dirty="0">
              <a:ea typeface="+mn-ea"/>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1633538"/>
            <a:ext cx="3962400" cy="46386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33600"/>
            <a:ext cx="7115175" cy="40386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3" y="2514600"/>
            <a:ext cx="5392738" cy="330993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19" name="组合 18"/>
          <p:cNvGrpSpPr>
            <a:grpSpLocks/>
          </p:cNvGrpSpPr>
          <p:nvPr/>
        </p:nvGrpSpPr>
        <p:grpSpPr bwMode="auto">
          <a:xfrm>
            <a:off x="36513" y="2233613"/>
            <a:ext cx="9048750" cy="3438525"/>
            <a:chOff x="309079" y="755248"/>
            <a:chExt cx="9048655" cy="3438337"/>
          </a:xfrm>
        </p:grpSpPr>
        <p:pic>
          <p:nvPicPr>
            <p:cNvPr id="12"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079" y="883842"/>
              <a:ext cx="9048655" cy="330974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7" name="椭圆 16"/>
            <p:cNvSpPr/>
            <p:nvPr/>
          </p:nvSpPr>
          <p:spPr>
            <a:xfrm>
              <a:off x="5257264" y="761598"/>
              <a:ext cx="685793" cy="3431987"/>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18" name="椭圆 17"/>
            <p:cNvSpPr/>
            <p:nvPr/>
          </p:nvSpPr>
          <p:spPr>
            <a:xfrm>
              <a:off x="6552650" y="755248"/>
              <a:ext cx="685793" cy="3431987"/>
            </a:xfrm>
            <a:prstGeom prst="ellipse">
              <a:avLst/>
            </a:prstGeom>
            <a:noFill/>
            <a:ln>
              <a:solidFill>
                <a:srgbClr val="CD03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grpSp>
    </p:spTree>
    <p:extLst>
      <p:ext uri="{BB962C8B-B14F-4D97-AF65-F5344CB8AC3E}">
        <p14:creationId xmlns:p14="http://schemas.microsoft.com/office/powerpoint/2010/main" val="2407320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8600" y="152400"/>
            <a:ext cx="8229600" cy="4525963"/>
          </a:xfrm>
        </p:spPr>
        <p:txBody>
          <a:bodyPr rtlCol="0">
            <a:normAutofit/>
          </a:bodyPr>
          <a:lstStyle/>
          <a:p>
            <a:pPr fontAlgn="auto">
              <a:spcAft>
                <a:spcPts val="0"/>
              </a:spcAft>
              <a:buFont typeface="Arial"/>
              <a:buChar char="•"/>
              <a:defRPr/>
            </a:pPr>
            <a:r>
              <a:rPr lang="en-US" dirty="0" smtClean="0">
                <a:ea typeface="+mn-ea"/>
              </a:rPr>
              <a:t>Creating your own Regexes </a:t>
            </a:r>
          </a:p>
          <a:p>
            <a:pPr marL="0" indent="0" fontAlgn="auto">
              <a:spcAft>
                <a:spcPts val="0"/>
              </a:spcAft>
              <a:buFont typeface="Arial"/>
              <a:buNone/>
              <a:defRPr/>
            </a:pPr>
            <a:r>
              <a:rPr lang="en-US" dirty="0">
                <a:ea typeface="+mn-ea"/>
              </a:rPr>
              <a:t> </a:t>
            </a:r>
            <a:r>
              <a:rPr lang="en-US" dirty="0" smtClean="0">
                <a:ea typeface="+mn-ea"/>
              </a:rPr>
              <a:t>   </a:t>
            </a:r>
            <a:r>
              <a:rPr lang="en-US" sz="2400" dirty="0" smtClean="0">
                <a:ea typeface="+mn-ea"/>
              </a:rPr>
              <a:t>Finding patterns in the text</a:t>
            </a:r>
          </a:p>
          <a:p>
            <a:pPr marL="0" indent="0" fontAlgn="auto">
              <a:spcAft>
                <a:spcPts val="0"/>
              </a:spcAft>
              <a:buFont typeface="Arial"/>
              <a:buNone/>
              <a:defRPr/>
            </a:pPr>
            <a:r>
              <a:rPr lang="en-US" sz="2400" dirty="0">
                <a:ea typeface="+mn-ea"/>
              </a:rPr>
              <a:t> </a:t>
            </a:r>
            <a:r>
              <a:rPr lang="en-US" sz="2400" dirty="0" smtClean="0">
                <a:ea typeface="+mn-ea"/>
              </a:rPr>
              <a:t>    Load and run predefined regular expressions</a:t>
            </a:r>
          </a:p>
          <a:p>
            <a:pPr marL="0" indent="0" fontAlgn="auto">
              <a:spcAft>
                <a:spcPts val="0"/>
              </a:spcAft>
              <a:buFont typeface="Arial"/>
              <a:buNone/>
              <a:defRPr/>
            </a:pPr>
            <a:r>
              <a:rPr lang="en-US" dirty="0">
                <a:ea typeface="+mn-ea"/>
              </a:rPr>
              <a:t> </a:t>
            </a:r>
            <a:r>
              <a:rPr lang="en-US" dirty="0" smtClean="0">
                <a:ea typeface="+mn-ea"/>
              </a:rPr>
              <a:t>   </a:t>
            </a:r>
            <a:endParaRPr lang="en-US" dirty="0">
              <a:ea typeface="+mn-ea"/>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92338"/>
            <a:ext cx="6664325" cy="37719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8263" y="2760663"/>
            <a:ext cx="2733675" cy="27828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16" name="组合 15"/>
          <p:cNvGrpSpPr>
            <a:grpSpLocks/>
          </p:cNvGrpSpPr>
          <p:nvPr/>
        </p:nvGrpSpPr>
        <p:grpSpPr bwMode="auto">
          <a:xfrm>
            <a:off x="66675" y="2079625"/>
            <a:ext cx="6348413" cy="3884613"/>
            <a:chOff x="0" y="2136149"/>
            <a:chExt cx="6348889" cy="3884659"/>
          </a:xfrm>
        </p:grpSpPr>
        <p:pic>
          <p:nvPicPr>
            <p:cNvPr id="1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136149"/>
              <a:ext cx="6348889" cy="3884659"/>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4" name="椭圆 13"/>
            <p:cNvSpPr/>
            <p:nvPr/>
          </p:nvSpPr>
          <p:spPr>
            <a:xfrm>
              <a:off x="3048229" y="2590179"/>
              <a:ext cx="990674" cy="29353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15" name="椭圆 14"/>
            <p:cNvSpPr/>
            <p:nvPr/>
          </p:nvSpPr>
          <p:spPr>
            <a:xfrm>
              <a:off x="4038903" y="2590179"/>
              <a:ext cx="685851" cy="2935323"/>
            </a:xfrm>
            <a:prstGeom prst="ellipse">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grpSp>
      <p:grpSp>
        <p:nvGrpSpPr>
          <p:cNvPr id="19" name="组合 18"/>
          <p:cNvGrpSpPr>
            <a:grpSpLocks/>
          </p:cNvGrpSpPr>
          <p:nvPr/>
        </p:nvGrpSpPr>
        <p:grpSpPr bwMode="auto">
          <a:xfrm>
            <a:off x="903288" y="1766888"/>
            <a:ext cx="7296150" cy="4510087"/>
            <a:chOff x="4648200" y="264022"/>
            <a:chExt cx="7297169" cy="4509206"/>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95853"/>
              <a:ext cx="7297169" cy="44773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7" name="椭圆 16"/>
            <p:cNvSpPr/>
            <p:nvPr/>
          </p:nvSpPr>
          <p:spPr>
            <a:xfrm>
              <a:off x="7620415" y="264022"/>
              <a:ext cx="404869" cy="4509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18" name="椭圆 17"/>
            <p:cNvSpPr/>
            <p:nvPr/>
          </p:nvSpPr>
          <p:spPr>
            <a:xfrm>
              <a:off x="7239362" y="264022"/>
              <a:ext cx="381053" cy="4509206"/>
            </a:xfrm>
            <a:prstGeom prst="ellipse">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grpSp>
    </p:spTree>
    <p:extLst>
      <p:ext uri="{BB962C8B-B14F-4D97-AF65-F5344CB8AC3E}">
        <p14:creationId xmlns:p14="http://schemas.microsoft.com/office/powerpoint/2010/main" val="4092347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28600"/>
            <a:ext cx="8229600" cy="4525963"/>
          </a:xfrm>
        </p:spPr>
        <p:txBody>
          <a:bodyPr>
            <a:normAutofit/>
          </a:bodyPr>
          <a:lstStyle/>
          <a:p>
            <a:r>
              <a:rPr lang="en-US" altLang="en-US" smtClean="0"/>
              <a:t>Customizing the Regexes </a:t>
            </a:r>
          </a:p>
          <a:p>
            <a:pPr>
              <a:buFont typeface="Arial" pitchFamily="34" charset="0"/>
              <a:buNone/>
            </a:pPr>
            <a:r>
              <a:rPr lang="en-US" altLang="en-US" sz="2400" smtClean="0"/>
              <a:t>     Can modify the regular expressions to fit the variation of patterns in each gazetteer </a:t>
            </a:r>
          </a:p>
          <a:p>
            <a:endParaRPr lang="en-US" altLang="en-US" smtClean="0"/>
          </a:p>
        </p:txBody>
      </p:sp>
      <p:grpSp>
        <p:nvGrpSpPr>
          <p:cNvPr id="13" name="组合 12"/>
          <p:cNvGrpSpPr>
            <a:grpSpLocks/>
          </p:cNvGrpSpPr>
          <p:nvPr/>
        </p:nvGrpSpPr>
        <p:grpSpPr bwMode="auto">
          <a:xfrm>
            <a:off x="5465763" y="1757363"/>
            <a:ext cx="3652837" cy="4484687"/>
            <a:chOff x="5492328" y="2133600"/>
            <a:chExt cx="3651672" cy="4485523"/>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4888" y="3586946"/>
              <a:ext cx="3111277" cy="303217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0" name="线形标注 1 9"/>
            <p:cNvSpPr/>
            <p:nvPr/>
          </p:nvSpPr>
          <p:spPr>
            <a:xfrm>
              <a:off x="5492328" y="2209814"/>
              <a:ext cx="1317205" cy="914570"/>
            </a:xfrm>
            <a:prstGeom prst="borderCallout1">
              <a:avLst>
                <a:gd name="adj1" fmla="val 189120"/>
                <a:gd name="adj2" fmla="val 60248"/>
                <a:gd name="adj3" fmla="val 96451"/>
                <a:gd name="adj4" fmla="val 49965"/>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1600">
                  <a:solidFill>
                    <a:srgbClr val="000000"/>
                  </a:solidFill>
                </a:rPr>
                <a:t>The number, e.g. </a:t>
              </a:r>
              <a:r>
                <a:rPr lang="zh-CN" altLang="en-US" sz="1600">
                  <a:solidFill>
                    <a:srgbClr val="000000"/>
                  </a:solidFill>
                  <a:ea typeface="宋体" pitchFamily="2" charset="-122"/>
                </a:rPr>
                <a:t>一</a:t>
              </a:r>
              <a:r>
                <a:rPr lang="en-US" altLang="zh-CN" sz="1600">
                  <a:solidFill>
                    <a:srgbClr val="000000"/>
                  </a:solidFill>
                  <a:ea typeface="宋体" pitchFamily="2" charset="-122"/>
                </a:rPr>
                <a:t>,</a:t>
              </a:r>
              <a:r>
                <a:rPr lang="zh-CN" altLang="en-US" sz="1600">
                  <a:solidFill>
                    <a:srgbClr val="000000"/>
                  </a:solidFill>
                  <a:ea typeface="宋体" pitchFamily="2" charset="-122"/>
                </a:rPr>
                <a:t>二十</a:t>
              </a:r>
              <a:endParaRPr lang="en-US" altLang="en-US" sz="1600">
                <a:solidFill>
                  <a:srgbClr val="000000"/>
                </a:solidFill>
              </a:endParaRPr>
            </a:p>
          </p:txBody>
        </p:sp>
        <p:sp>
          <p:nvSpPr>
            <p:cNvPr id="11" name="线形标注 1 10"/>
            <p:cNvSpPr/>
            <p:nvPr/>
          </p:nvSpPr>
          <p:spPr>
            <a:xfrm>
              <a:off x="7612552" y="2133600"/>
              <a:ext cx="1325139" cy="468399"/>
            </a:xfrm>
            <a:prstGeom prst="borderCallout1">
              <a:avLst>
                <a:gd name="adj1" fmla="val 18750"/>
                <a:gd name="adj2" fmla="val -8333"/>
                <a:gd name="adj3" fmla="val 386641"/>
                <a:gd name="adj4" fmla="val -78194"/>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1600">
                  <a:solidFill>
                    <a:srgbClr val="000000"/>
                  </a:solidFill>
                </a:rPr>
                <a:t>The character “</a:t>
              </a:r>
              <a:r>
                <a:rPr lang="zh-CN" altLang="en-US" sz="1600">
                  <a:solidFill>
                    <a:srgbClr val="000000"/>
                  </a:solidFill>
                  <a:ea typeface="宋体" pitchFamily="2" charset="-122"/>
                </a:rPr>
                <a:t>年</a:t>
              </a:r>
              <a:r>
                <a:rPr lang="en-US" altLang="en-US" sz="1600">
                  <a:solidFill>
                    <a:srgbClr val="000000"/>
                  </a:solidFill>
                </a:rPr>
                <a:t>”</a:t>
              </a:r>
            </a:p>
          </p:txBody>
        </p:sp>
        <p:sp>
          <p:nvSpPr>
            <p:cNvPr id="12" name="线形标注 1 11"/>
            <p:cNvSpPr/>
            <p:nvPr/>
          </p:nvSpPr>
          <p:spPr>
            <a:xfrm>
              <a:off x="7406242" y="2667099"/>
              <a:ext cx="1737758" cy="674813"/>
            </a:xfrm>
            <a:prstGeom prst="borderCallout1">
              <a:avLst>
                <a:gd name="adj1" fmla="val 96528"/>
                <a:gd name="adj2" fmla="val -1273"/>
                <a:gd name="adj3" fmla="val 188305"/>
                <a:gd name="adj4" fmla="val -34025"/>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1600">
                  <a:solidFill>
                    <a:srgbClr val="000000"/>
                  </a:solidFill>
                </a:rPr>
                <a:t>A list of words equivalent to “</a:t>
              </a:r>
              <a:r>
                <a:rPr lang="zh-CN" altLang="en-US" sz="1600">
                  <a:solidFill>
                    <a:srgbClr val="000000"/>
                  </a:solidFill>
                  <a:ea typeface="宋体" pitchFamily="2" charset="-122"/>
                </a:rPr>
                <a:t>任</a:t>
              </a:r>
              <a:r>
                <a:rPr lang="en-US" altLang="en-US" sz="1600">
                  <a:solidFill>
                    <a:srgbClr val="000000"/>
                  </a:solidFill>
                </a:rPr>
                <a:t>”</a:t>
              </a:r>
              <a:r>
                <a:rPr lang="en-US" altLang="ja-JP" sz="1600">
                  <a:solidFill>
                    <a:srgbClr val="000000"/>
                  </a:solidFill>
                </a:rPr>
                <a:t> e.g.</a:t>
              </a:r>
              <a:r>
                <a:rPr lang="zh-CN" altLang="en-US" sz="1600">
                  <a:solidFill>
                    <a:srgbClr val="000000"/>
                  </a:solidFill>
                  <a:ea typeface="宋体" pitchFamily="2" charset="-122"/>
                </a:rPr>
                <a:t>署</a:t>
              </a:r>
              <a:endParaRPr lang="en-US" altLang="en-US" sz="1600">
                <a:solidFill>
                  <a:srgbClr val="000000"/>
                </a:solidFill>
              </a:endParaRPr>
            </a:p>
          </p:txBody>
        </p:sp>
      </p:grpSp>
      <p:pic>
        <p:nvPicPr>
          <p:cNvPr id="14"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2251075"/>
            <a:ext cx="43465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12988"/>
            <a:ext cx="34956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虚尾箭头 15"/>
          <p:cNvSpPr/>
          <p:nvPr/>
        </p:nvSpPr>
        <p:spPr>
          <a:xfrm>
            <a:off x="3422650" y="3663950"/>
            <a:ext cx="1377950" cy="485775"/>
          </a:xfrm>
          <a:prstGeom prst="stripedRightArrow">
            <a:avLst>
              <a:gd name="adj1" fmla="val 73883"/>
              <a:gd name="adj2" fmla="val 476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Manage wordlist</a:t>
            </a:r>
            <a:endParaRPr lang="en-US" sz="1200" dirty="0"/>
          </a:p>
        </p:txBody>
      </p:sp>
      <p:sp>
        <p:nvSpPr>
          <p:cNvPr id="17" name="虚尾箭头 16"/>
          <p:cNvSpPr/>
          <p:nvPr/>
        </p:nvSpPr>
        <p:spPr>
          <a:xfrm>
            <a:off x="3727450" y="3681413"/>
            <a:ext cx="1377950" cy="485775"/>
          </a:xfrm>
          <a:prstGeom prst="stripedRightArrow">
            <a:avLst>
              <a:gd name="adj1" fmla="val 73883"/>
              <a:gd name="adj2" fmla="val 476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Delete Regex group</a:t>
            </a:r>
            <a:endParaRPr lang="en-US" sz="1200" dirty="0"/>
          </a:p>
        </p:txBody>
      </p:sp>
    </p:spTree>
    <p:extLst>
      <p:ext uri="{BB962C8B-B14F-4D97-AF65-F5344CB8AC3E}">
        <p14:creationId xmlns:p14="http://schemas.microsoft.com/office/powerpoint/2010/main" val="341166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400" y="76200"/>
            <a:ext cx="8229600" cy="4525963"/>
          </a:xfrm>
        </p:spPr>
        <p:txBody>
          <a:bodyPr rtlCol="0">
            <a:normAutofit/>
          </a:bodyPr>
          <a:lstStyle/>
          <a:p>
            <a:pPr fontAlgn="auto">
              <a:spcAft>
                <a:spcPts val="0"/>
              </a:spcAft>
              <a:buFont typeface="Arial"/>
              <a:buChar char="•"/>
              <a:defRPr/>
            </a:pPr>
            <a:r>
              <a:rPr lang="en-US" dirty="0" smtClean="0">
                <a:ea typeface="+mn-ea"/>
              </a:rPr>
              <a:t>Export </a:t>
            </a:r>
          </a:p>
          <a:p>
            <a:pPr marL="0" indent="0" fontAlgn="auto">
              <a:spcAft>
                <a:spcPts val="0"/>
              </a:spcAft>
              <a:buFont typeface="Arial"/>
              <a:buNone/>
              <a:defRPr/>
            </a:pPr>
            <a:r>
              <a:rPr lang="en-US" dirty="0" smtClean="0">
                <a:ea typeface="+mn-ea"/>
              </a:rPr>
              <a:t>    </a:t>
            </a:r>
            <a:r>
              <a:rPr lang="en-US" sz="2400" dirty="0" smtClean="0">
                <a:ea typeface="+mn-ea"/>
              </a:rPr>
              <a:t>Export extraction result as a table</a:t>
            </a:r>
            <a:endParaRPr lang="en-US" sz="2400" dirty="0">
              <a:ea typeface="+mn-ea"/>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24000"/>
            <a:ext cx="7354888" cy="28384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1295400"/>
            <a:ext cx="5449888" cy="57150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3" y="1174750"/>
            <a:ext cx="5116513" cy="31527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2663" y="2433638"/>
            <a:ext cx="6897687" cy="44577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30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
          <p:cNvSpPr>
            <a:spLocks noGrp="1"/>
          </p:cNvSpPr>
          <p:nvPr>
            <p:ph type="title"/>
          </p:nvPr>
        </p:nvSpPr>
        <p:spPr/>
        <p:txBody>
          <a:bodyPr/>
          <a:lstStyle/>
          <a:p>
            <a:endParaRPr lang="en-US" altLang="en-US" smtClean="0"/>
          </a:p>
        </p:txBody>
      </p:sp>
      <p:sp>
        <p:nvSpPr>
          <p:cNvPr id="8" name="任意多边形 7"/>
          <p:cNvSpPr/>
          <p:nvPr/>
        </p:nvSpPr>
        <p:spPr>
          <a:xfrm>
            <a:off x="3527425" y="3954463"/>
            <a:ext cx="1784350" cy="1784350"/>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75375" tIns="275375" rIns="275375" bIns="275375" spcCol="1270" anchor="ctr"/>
          <a:lstStyle/>
          <a:p>
            <a:pPr algn="ctr" defTabSz="977900" fontAlgn="auto">
              <a:lnSpc>
                <a:spcPct val="90000"/>
              </a:lnSpc>
              <a:spcAft>
                <a:spcPct val="35000"/>
              </a:spcAft>
              <a:defRPr/>
            </a:pPr>
            <a:r>
              <a:rPr lang="en-US" sz="2200" dirty="0"/>
              <a:t>Extract the data that you want</a:t>
            </a:r>
            <a:endParaRPr lang="en-US" sz="2200" dirty="0"/>
          </a:p>
        </p:txBody>
      </p:sp>
      <p:sp>
        <p:nvSpPr>
          <p:cNvPr id="9" name="左箭头 8"/>
          <p:cNvSpPr/>
          <p:nvPr/>
        </p:nvSpPr>
        <p:spPr>
          <a:xfrm rot="12889884">
            <a:off x="2260600" y="3608388"/>
            <a:ext cx="1489075" cy="50800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任意多边形 9"/>
          <p:cNvSpPr/>
          <p:nvPr/>
        </p:nvSpPr>
        <p:spPr>
          <a:xfrm>
            <a:off x="1546225" y="2759075"/>
            <a:ext cx="1695450" cy="1355725"/>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5453" tIns="85453" rIns="85453" bIns="85453" spcCol="1270" anchor="ctr"/>
          <a:lstStyle/>
          <a:p>
            <a:pPr algn="ctr" defTabSz="1066800" fontAlgn="auto">
              <a:lnSpc>
                <a:spcPct val="90000"/>
              </a:lnSpc>
              <a:spcAft>
                <a:spcPct val="35000"/>
              </a:spcAft>
              <a:defRPr/>
            </a:pPr>
            <a:r>
              <a:rPr lang="en-US" sz="2400" dirty="0"/>
              <a:t>Import your own text</a:t>
            </a:r>
            <a:endParaRPr lang="en-US" sz="2400" dirty="0"/>
          </a:p>
        </p:txBody>
      </p:sp>
      <p:sp>
        <p:nvSpPr>
          <p:cNvPr id="11" name="左箭头 10"/>
          <p:cNvSpPr/>
          <p:nvPr/>
        </p:nvSpPr>
        <p:spPr>
          <a:xfrm rot="16200000">
            <a:off x="3689350" y="2886075"/>
            <a:ext cx="1511300" cy="50800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任意多边形 11"/>
          <p:cNvSpPr/>
          <p:nvPr/>
        </p:nvSpPr>
        <p:spPr>
          <a:xfrm>
            <a:off x="3571875" y="1677988"/>
            <a:ext cx="1695450" cy="1355725"/>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5453" tIns="85453" rIns="85453" bIns="85453" spcCol="1270" anchor="ctr"/>
          <a:lstStyle/>
          <a:p>
            <a:pPr algn="ctr" defTabSz="1066800" fontAlgn="auto">
              <a:lnSpc>
                <a:spcPct val="90000"/>
              </a:lnSpc>
              <a:spcAft>
                <a:spcPct val="35000"/>
              </a:spcAft>
              <a:defRPr/>
            </a:pPr>
            <a:r>
              <a:rPr lang="en-US" sz="2400" dirty="0"/>
              <a:t>Managing your own tag list</a:t>
            </a:r>
            <a:endParaRPr lang="en-US" sz="2400" dirty="0"/>
          </a:p>
        </p:txBody>
      </p:sp>
      <p:sp>
        <p:nvSpPr>
          <p:cNvPr id="13" name="左箭头 12"/>
          <p:cNvSpPr/>
          <p:nvPr/>
        </p:nvSpPr>
        <p:spPr>
          <a:xfrm rot="19500000">
            <a:off x="5086350" y="3597275"/>
            <a:ext cx="1509713" cy="50800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任意多边形 13"/>
          <p:cNvSpPr/>
          <p:nvPr/>
        </p:nvSpPr>
        <p:spPr>
          <a:xfrm>
            <a:off x="5611813" y="2740025"/>
            <a:ext cx="1695450" cy="1355725"/>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5453" tIns="85453" rIns="85453" bIns="85453" spcCol="1270" anchor="ctr"/>
          <a:lstStyle/>
          <a:p>
            <a:pPr algn="ctr" defTabSz="1066800" fontAlgn="auto">
              <a:lnSpc>
                <a:spcPct val="90000"/>
              </a:lnSpc>
              <a:spcAft>
                <a:spcPct val="35000"/>
              </a:spcAft>
              <a:defRPr/>
            </a:pPr>
            <a:r>
              <a:rPr lang="en-US" sz="2400" dirty="0"/>
              <a:t>Create your own regular expressions</a:t>
            </a:r>
            <a:endParaRPr lang="en-US" sz="2400" dirty="0"/>
          </a:p>
        </p:txBody>
      </p:sp>
      <p:sp>
        <p:nvSpPr>
          <p:cNvPr id="5" name="环形箭头 4"/>
          <p:cNvSpPr/>
          <p:nvPr/>
        </p:nvSpPr>
        <p:spPr>
          <a:xfrm rot="19914270">
            <a:off x="2265363" y="1938338"/>
            <a:ext cx="977900" cy="103187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环形箭头 5"/>
          <p:cNvSpPr/>
          <p:nvPr/>
        </p:nvSpPr>
        <p:spPr>
          <a:xfrm rot="2825961">
            <a:off x="5459413" y="1895475"/>
            <a:ext cx="979488" cy="97948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1324449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3" y="0"/>
            <a:ext cx="89916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013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zh-TW" sz="4000" smtClean="0">
                <a:ea typeface="PMingLiU" pitchFamily="18" charset="-120"/>
              </a:rPr>
              <a:t>CBDB API: </a:t>
            </a:r>
            <a:r>
              <a:rPr lang="zh-TW" altLang="en-US" sz="4000" smtClean="0">
                <a:ea typeface="PMingLiU" pitchFamily="18" charset="-120"/>
              </a:rPr>
              <a:t>資料庫之間的互通</a:t>
            </a:r>
            <a:endParaRPr lang="en-US" altLang="en-US" sz="4000" smtClean="0"/>
          </a:p>
        </p:txBody>
      </p:sp>
      <p:sp>
        <p:nvSpPr>
          <p:cNvPr id="24578" name="Content Placeholder 2"/>
          <p:cNvSpPr>
            <a:spLocks noGrp="1"/>
          </p:cNvSpPr>
          <p:nvPr>
            <p:ph idx="1"/>
          </p:nvPr>
        </p:nvSpPr>
        <p:spPr/>
        <p:txBody>
          <a:bodyPr/>
          <a:lstStyle/>
          <a:p>
            <a:r>
              <a:rPr lang="zh-TW" altLang="en-US" sz="2800" smtClean="0">
                <a:ea typeface="PMingLiU" pitchFamily="18" charset="-120"/>
              </a:rPr>
              <a:t>不同團隊建立的資料庫</a:t>
            </a:r>
            <a:r>
              <a:rPr lang="en-US" altLang="zh-TW" sz="2800" smtClean="0">
                <a:ea typeface="PMingLiU" pitchFamily="18" charset="-120"/>
              </a:rPr>
              <a:t>, </a:t>
            </a:r>
            <a:r>
              <a:rPr lang="zh-TW" altLang="en-US" sz="2800" smtClean="0">
                <a:ea typeface="PMingLiU" pitchFamily="18" charset="-120"/>
              </a:rPr>
              <a:t>各有不同著重的面相</a:t>
            </a:r>
            <a:endParaRPr lang="en-US" altLang="ja-JP" sz="2800" smtClean="0"/>
          </a:p>
          <a:p>
            <a:pPr lvl="1"/>
            <a:r>
              <a:rPr lang="en-US" altLang="en-US" sz="2400" smtClean="0"/>
              <a:t>CBDB</a:t>
            </a:r>
            <a:endParaRPr lang="en-US" altLang="zh-TW" sz="2400" smtClean="0">
              <a:ea typeface="PMingLiU" pitchFamily="18" charset="-120"/>
            </a:endParaRPr>
          </a:p>
          <a:p>
            <a:pPr lvl="1"/>
            <a:r>
              <a:rPr lang="zh-TW" altLang="en-US" sz="2400" smtClean="0">
                <a:ea typeface="PMingLiU" pitchFamily="18" charset="-120"/>
              </a:rPr>
              <a:t>明清人名權威資料</a:t>
            </a:r>
            <a:r>
              <a:rPr lang="en-US" altLang="zh-TW" sz="2400" smtClean="0">
                <a:ea typeface="PMingLiU" pitchFamily="18" charset="-120"/>
              </a:rPr>
              <a:t> (</a:t>
            </a:r>
            <a:r>
              <a:rPr lang="zh-TW" altLang="en-US" sz="2400" smtClean="0">
                <a:ea typeface="PMingLiU" pitchFamily="18" charset="-120"/>
              </a:rPr>
              <a:t>中研院史語所</a:t>
            </a:r>
            <a:r>
              <a:rPr lang="en-US" altLang="zh-TW" sz="2400" smtClean="0">
                <a:ea typeface="PMingLiU" pitchFamily="18" charset="-120"/>
              </a:rPr>
              <a:t>, </a:t>
            </a:r>
            <a:r>
              <a:rPr lang="zh-TW" altLang="en-US" sz="2400" smtClean="0">
                <a:ea typeface="PMingLiU" pitchFamily="18" charset="-120"/>
              </a:rPr>
              <a:t>故宮</a:t>
            </a:r>
            <a:r>
              <a:rPr lang="en-US" altLang="zh-TW" sz="2400" smtClean="0">
                <a:ea typeface="PMingLiU" pitchFamily="18" charset="-120"/>
              </a:rPr>
              <a:t>)</a:t>
            </a:r>
          </a:p>
          <a:p>
            <a:pPr lvl="1"/>
            <a:r>
              <a:rPr lang="en-US" altLang="zh-TW" sz="2400" smtClean="0">
                <a:ea typeface="PMingLiU" pitchFamily="18" charset="-120"/>
              </a:rPr>
              <a:t>Communication and Empire (Leiden University)</a:t>
            </a:r>
          </a:p>
          <a:p>
            <a:r>
              <a:rPr lang="zh-TW" altLang="en-US" sz="2800" smtClean="0">
                <a:ea typeface="PMingLiU" pitchFamily="18" charset="-120"/>
              </a:rPr>
              <a:t>若要求資料庫廣泛涵蓋各種面相的資料</a:t>
            </a:r>
            <a:r>
              <a:rPr lang="en-US" altLang="zh-TW" sz="2800" smtClean="0">
                <a:ea typeface="PMingLiU" pitchFamily="18" charset="-120"/>
              </a:rPr>
              <a:t>, </a:t>
            </a:r>
            <a:r>
              <a:rPr lang="zh-TW" altLang="en-US" sz="2800" smtClean="0">
                <a:ea typeface="PMingLiU" pitchFamily="18" charset="-120"/>
              </a:rPr>
              <a:t>花很多力氣</a:t>
            </a:r>
            <a:r>
              <a:rPr lang="en-US" altLang="zh-TW" sz="2800" smtClean="0">
                <a:ea typeface="PMingLiU" pitchFamily="18" charset="-120"/>
              </a:rPr>
              <a:t>, </a:t>
            </a:r>
            <a:r>
              <a:rPr lang="zh-TW" altLang="en-US" sz="2800" smtClean="0">
                <a:ea typeface="PMingLiU" pitchFamily="18" charset="-120"/>
              </a:rPr>
              <a:t>模糊焦點</a:t>
            </a:r>
            <a:r>
              <a:rPr lang="en-US" altLang="zh-TW" sz="2800" smtClean="0">
                <a:ea typeface="PMingLiU" pitchFamily="18" charset="-120"/>
              </a:rPr>
              <a:t>, </a:t>
            </a:r>
            <a:r>
              <a:rPr lang="zh-TW" altLang="en-US" sz="2800" smtClean="0">
                <a:ea typeface="PMingLiU" pitchFamily="18" charset="-120"/>
              </a:rPr>
              <a:t>不容易</a:t>
            </a:r>
            <a:endParaRPr lang="en-US" altLang="zh-TW" sz="2800" smtClean="0">
              <a:ea typeface="PMingLiU" pitchFamily="18" charset="-120"/>
            </a:endParaRPr>
          </a:p>
          <a:p>
            <a:r>
              <a:rPr lang="en-US" altLang="en-US" sz="2800" smtClean="0"/>
              <a:t>=&gt;</a:t>
            </a:r>
            <a:r>
              <a:rPr lang="zh-TW" altLang="en-US" sz="2800" smtClean="0">
                <a:ea typeface="PMingLiU" pitchFamily="18" charset="-120"/>
              </a:rPr>
              <a:t>互通</a:t>
            </a:r>
            <a:r>
              <a:rPr lang="en-US" altLang="zh-TW" sz="2800" smtClean="0">
                <a:ea typeface="PMingLiU" pitchFamily="18" charset="-120"/>
              </a:rPr>
              <a:t>, </a:t>
            </a:r>
            <a:r>
              <a:rPr lang="zh-TW" altLang="en-US" sz="2800" smtClean="0">
                <a:ea typeface="PMingLiU" pitchFamily="18" charset="-120"/>
              </a:rPr>
              <a:t>互相串連資料</a:t>
            </a:r>
            <a:endParaRPr lang="en-US" altLang="en-US" sz="2800" smtClean="0"/>
          </a:p>
        </p:txBody>
      </p:sp>
    </p:spTree>
    <p:extLst>
      <p:ext uri="{BB962C8B-B14F-4D97-AF65-F5344CB8AC3E}">
        <p14:creationId xmlns:p14="http://schemas.microsoft.com/office/powerpoint/2010/main" val="19839035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tLang="en-US" smtClean="0"/>
              <a:t>System Interoperability</a:t>
            </a:r>
          </a:p>
        </p:txBody>
      </p:sp>
      <p:sp>
        <p:nvSpPr>
          <p:cNvPr id="4" name="Magnetic Disk 3"/>
          <p:cNvSpPr>
            <a:spLocks noChangeArrowheads="1"/>
          </p:cNvSpPr>
          <p:nvPr/>
        </p:nvSpPr>
        <p:spPr bwMode="auto">
          <a:xfrm>
            <a:off x="1420813" y="2690813"/>
            <a:ext cx="1209675" cy="1420812"/>
          </a:xfrm>
          <a:prstGeom prst="flowChartMagneticDisk">
            <a:avLst/>
          </a:prstGeom>
          <a:solidFill>
            <a:srgbClr val="C4BD97"/>
          </a:solidFill>
          <a:ln w="9525">
            <a:solidFill>
              <a:srgbClr val="953735"/>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5" name="Magnetic Disk 4"/>
          <p:cNvSpPr>
            <a:spLocks noChangeArrowheads="1"/>
          </p:cNvSpPr>
          <p:nvPr/>
        </p:nvSpPr>
        <p:spPr bwMode="auto">
          <a:xfrm>
            <a:off x="6321425" y="2690813"/>
            <a:ext cx="1209675" cy="1420812"/>
          </a:xfrm>
          <a:prstGeom prst="flowChartMagneticDisk">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25604" name="TextBox 5"/>
          <p:cNvSpPr txBox="1">
            <a:spLocks noChangeArrowheads="1"/>
          </p:cNvSpPr>
          <p:nvPr/>
        </p:nvSpPr>
        <p:spPr bwMode="auto">
          <a:xfrm>
            <a:off x="1071563" y="2197100"/>
            <a:ext cx="225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a:solidFill>
                  <a:srgbClr val="8F0000"/>
                </a:solidFill>
              </a:rPr>
              <a:t>CBDB: </a:t>
            </a:r>
            <a:r>
              <a:rPr lang="zh-TW" altLang="en-US" sz="2400">
                <a:solidFill>
                  <a:srgbClr val="8F0000"/>
                </a:solidFill>
              </a:rPr>
              <a:t>傳記資料</a:t>
            </a:r>
            <a:endParaRPr lang="en-US" altLang="en-US" sz="2400">
              <a:solidFill>
                <a:srgbClr val="8F0000"/>
              </a:solidFill>
            </a:endParaRPr>
          </a:p>
        </p:txBody>
      </p:sp>
      <p:sp>
        <p:nvSpPr>
          <p:cNvPr id="25605" name="TextBox 6"/>
          <p:cNvSpPr txBox="1">
            <a:spLocks noChangeArrowheads="1"/>
          </p:cNvSpPr>
          <p:nvPr/>
        </p:nvSpPr>
        <p:spPr bwMode="auto">
          <a:xfrm>
            <a:off x="5559425" y="2200275"/>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TW" altLang="en-US" sz="2400">
                <a:solidFill>
                  <a:srgbClr val="0000FF"/>
                </a:solidFill>
              </a:rPr>
              <a:t>明清人名權威</a:t>
            </a:r>
            <a:endParaRPr lang="en-US" altLang="en-US" sz="2400">
              <a:solidFill>
                <a:srgbClr val="0000FF"/>
              </a:solidFill>
            </a:endParaRPr>
          </a:p>
        </p:txBody>
      </p:sp>
      <p:cxnSp>
        <p:nvCxnSpPr>
          <p:cNvPr id="34" name="Straight Arrow Connector 33"/>
          <p:cNvCxnSpPr>
            <a:cxnSpLocks noChangeShapeType="1"/>
          </p:cNvCxnSpPr>
          <p:nvPr/>
        </p:nvCxnSpPr>
        <p:spPr bwMode="auto">
          <a:xfrm flipH="1">
            <a:off x="2797175" y="3251200"/>
            <a:ext cx="3524250" cy="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TextBox 34"/>
          <p:cNvSpPr txBox="1">
            <a:spLocks noChangeArrowheads="1"/>
          </p:cNvSpPr>
          <p:nvPr/>
        </p:nvSpPr>
        <p:spPr bwMode="auto">
          <a:xfrm>
            <a:off x="3195638" y="2827338"/>
            <a:ext cx="208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TW" altLang="en-US">
                <a:solidFill>
                  <a:srgbClr val="0000FF"/>
                </a:solidFill>
              </a:rPr>
              <a:t>取用</a:t>
            </a:r>
            <a:r>
              <a:rPr lang="en-US" altLang="zh-TW">
                <a:solidFill>
                  <a:srgbClr val="0000FF"/>
                </a:solidFill>
              </a:rPr>
              <a:t>CBDB</a:t>
            </a:r>
            <a:r>
              <a:rPr lang="zh-TW" altLang="en-US">
                <a:solidFill>
                  <a:srgbClr val="0000FF"/>
                </a:solidFill>
              </a:rPr>
              <a:t>傳記資料</a:t>
            </a:r>
            <a:endParaRPr lang="en-US" altLang="en-US">
              <a:solidFill>
                <a:srgbClr val="0000FF"/>
              </a:solidFill>
            </a:endParaRPr>
          </a:p>
        </p:txBody>
      </p:sp>
      <p:sp>
        <p:nvSpPr>
          <p:cNvPr id="43" name="Magnetic Disk 42"/>
          <p:cNvSpPr>
            <a:spLocks noChangeArrowheads="1"/>
          </p:cNvSpPr>
          <p:nvPr/>
        </p:nvSpPr>
        <p:spPr bwMode="auto">
          <a:xfrm>
            <a:off x="6321425" y="5097463"/>
            <a:ext cx="1209675" cy="1422400"/>
          </a:xfrm>
          <a:prstGeom prst="flowChartMagneticDisk">
            <a:avLst/>
          </a:prstGeom>
          <a:solidFill>
            <a:srgbClr val="FFFF66"/>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
        <p:nvSpPr>
          <p:cNvPr id="44" name="TextBox 43"/>
          <p:cNvSpPr txBox="1">
            <a:spLocks noChangeArrowheads="1"/>
          </p:cNvSpPr>
          <p:nvPr/>
        </p:nvSpPr>
        <p:spPr bwMode="auto">
          <a:xfrm>
            <a:off x="5400675" y="4702175"/>
            <a:ext cx="3087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2000"/>
              <a:t>Communication and Empire</a:t>
            </a:r>
          </a:p>
        </p:txBody>
      </p:sp>
      <p:cxnSp>
        <p:nvCxnSpPr>
          <p:cNvPr id="57" name="Straight Arrow Connector 56"/>
          <p:cNvCxnSpPr>
            <a:cxnSpLocks noChangeShapeType="1"/>
            <a:stCxn id="43" idx="2"/>
            <a:endCxn id="4" idx="3"/>
          </p:cNvCxnSpPr>
          <p:nvPr/>
        </p:nvCxnSpPr>
        <p:spPr bwMode="auto">
          <a:xfrm rot="10800000">
            <a:off x="2025650" y="4111625"/>
            <a:ext cx="4295775" cy="1697038"/>
          </a:xfrm>
          <a:prstGeom prst="bentConnector2">
            <a:avLst/>
          </a:prstGeom>
          <a:noFill/>
          <a:ln w="25400">
            <a:solidFill>
              <a:srgbClr val="000000"/>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8" name="TextBox 57"/>
          <p:cNvSpPr txBox="1">
            <a:spLocks noChangeArrowheads="1"/>
          </p:cNvSpPr>
          <p:nvPr/>
        </p:nvSpPr>
        <p:spPr bwMode="auto">
          <a:xfrm>
            <a:off x="3135313" y="5105400"/>
            <a:ext cx="2547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zh-TW" altLang="en-US">
                <a:solidFill>
                  <a:srgbClr val="000000"/>
                </a:solidFill>
              </a:rPr>
              <a:t>取用</a:t>
            </a:r>
            <a:r>
              <a:rPr lang="en-US" altLang="zh-TW">
                <a:solidFill>
                  <a:srgbClr val="000000"/>
                </a:solidFill>
              </a:rPr>
              <a:t>CBDB</a:t>
            </a:r>
            <a:r>
              <a:rPr lang="zh-TW" altLang="en-US">
                <a:solidFill>
                  <a:srgbClr val="000000"/>
                </a:solidFill>
              </a:rPr>
              <a:t>傳記資料作為</a:t>
            </a:r>
            <a:endParaRPr lang="en-US" altLang="ja-JP">
              <a:solidFill>
                <a:srgbClr val="000000"/>
              </a:solidFill>
            </a:endParaRPr>
          </a:p>
          <a:p>
            <a:r>
              <a:rPr lang="zh-TW" altLang="en-US">
                <a:solidFill>
                  <a:srgbClr val="000000"/>
                </a:solidFill>
              </a:rPr>
              <a:t>參考服務</a:t>
            </a:r>
            <a:r>
              <a:rPr lang="en-US" altLang="zh-TW">
                <a:solidFill>
                  <a:srgbClr val="000000"/>
                </a:solidFill>
              </a:rPr>
              <a:t> (</a:t>
            </a:r>
            <a:r>
              <a:rPr lang="zh-TW" altLang="en-US">
                <a:solidFill>
                  <a:srgbClr val="000000"/>
                </a:solidFill>
              </a:rPr>
              <a:t>字典</a:t>
            </a:r>
            <a:r>
              <a:rPr lang="en-US" altLang="zh-TW">
                <a:solidFill>
                  <a:srgbClr val="000000"/>
                </a:solidFill>
              </a:rPr>
              <a:t>)</a:t>
            </a:r>
            <a:endParaRPr lang="en-US" altLang="en-US">
              <a:solidFill>
                <a:srgbClr val="000000"/>
              </a:solidFill>
            </a:endParaRPr>
          </a:p>
        </p:txBody>
      </p:sp>
    </p:spTree>
    <p:extLst>
      <p:ext uri="{BB962C8B-B14F-4D97-AF65-F5344CB8AC3E}">
        <p14:creationId xmlns:p14="http://schemas.microsoft.com/office/powerpoint/2010/main" val="4029841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animBg="1"/>
      <p:bldP spid="44" grpId="0"/>
      <p:bldP spid="5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Make an API call to get external data</a:t>
            </a:r>
          </a:p>
        </p:txBody>
      </p:sp>
      <p:pic>
        <p:nvPicPr>
          <p:cNvPr id="26626" name="Picture 2" descr="Screen Shot 2014-03-11 at 下午2.18.2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417638"/>
            <a:ext cx="80645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a:spLocks noChangeArrowheads="1"/>
          </p:cNvSpPr>
          <p:nvPr/>
        </p:nvSpPr>
        <p:spPr bwMode="auto">
          <a:xfrm>
            <a:off x="5626100" y="2413000"/>
            <a:ext cx="3162300" cy="4244975"/>
          </a:xfrm>
          <a:prstGeom prst="roundRect">
            <a:avLst>
              <a:gd name="adj" fmla="val 8231"/>
            </a:avLst>
          </a:prstGeom>
          <a:noFill/>
          <a:ln w="381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a:solidFill>
                <a:srgbClr val="FFFFFF"/>
              </a:solidFill>
            </a:endParaRPr>
          </a:p>
        </p:txBody>
      </p:sp>
    </p:spTree>
    <p:extLst>
      <p:ext uri="{BB962C8B-B14F-4D97-AF65-F5344CB8AC3E}">
        <p14:creationId xmlns:p14="http://schemas.microsoft.com/office/powerpoint/2010/main" val="36330074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406900"/>
            <a:ext cx="7885113" cy="1917700"/>
          </a:xfrm>
        </p:spPr>
        <p:txBody>
          <a:bodyPr>
            <a:normAutofit fontScale="90000"/>
          </a:bodyPr>
          <a:lstStyle/>
          <a:p>
            <a:pPr algn="ctr"/>
            <a:r>
              <a:rPr lang="en-US" dirty="0" err="1" smtClean="0"/>
              <a:t>Harvardx</a:t>
            </a:r>
            <a:r>
              <a:rPr lang="en-US" dirty="0" smtClean="0"/>
              <a:t> and </a:t>
            </a:r>
            <a:r>
              <a:rPr lang="en-US" dirty="0" err="1" smtClean="0"/>
              <a:t>Chinax</a:t>
            </a:r>
            <a:r>
              <a:rPr lang="en-US" dirty="0" smtClean="0"/>
              <a:t/>
            </a:r>
            <a:br>
              <a:rPr lang="en-US" dirty="0" smtClean="0"/>
            </a:br>
            <a:r>
              <a:rPr lang="en-US" altLang="zh-CN" dirty="0"/>
              <a:t>MOOCs</a:t>
            </a:r>
            <a:r>
              <a:rPr lang="en-US" dirty="0" smtClean="0"/>
              <a:t/>
            </a:r>
            <a:br>
              <a:rPr lang="en-US" dirty="0" smtClean="0"/>
            </a:br>
            <a:r>
              <a:rPr lang="zh-CN" altLang="en-US" dirty="0"/>
              <a:t>大</a:t>
            </a:r>
            <a:r>
              <a:rPr lang="zh-CN" altLang="en-US" dirty="0" smtClean="0"/>
              <a:t>型線上免費開放課程</a:t>
            </a:r>
            <a:endParaRPr lang="en-US" dirty="0"/>
          </a:p>
        </p:txBody>
      </p:sp>
      <p:sp>
        <p:nvSpPr>
          <p:cNvPr id="4" name="Text Placeholder 3"/>
          <p:cNvSpPr>
            <a:spLocks noGrp="1"/>
          </p:cNvSpPr>
          <p:nvPr>
            <p:ph type="body" idx="1"/>
          </p:nvPr>
        </p:nvSpPr>
        <p:spPr/>
        <p:txBody>
          <a:bodyPr/>
          <a:lstStyle/>
          <a:p>
            <a:r>
              <a:rPr lang="en-US" dirty="0" smtClean="0"/>
              <a:t>Peter </a:t>
            </a:r>
            <a:r>
              <a:rPr lang="en-US" dirty="0" smtClean="0"/>
              <a:t>Bol </a:t>
            </a:r>
            <a:r>
              <a:rPr lang="zh-CN" altLang="en-US" dirty="0" smtClean="0"/>
              <a:t>包弼德</a:t>
            </a:r>
            <a:endParaRPr lang="en-US" dirty="0"/>
          </a:p>
        </p:txBody>
      </p:sp>
    </p:spTree>
    <p:extLst>
      <p:ext uri="{BB962C8B-B14F-4D97-AF65-F5344CB8AC3E}">
        <p14:creationId xmlns:p14="http://schemas.microsoft.com/office/powerpoint/2010/main" val="16195277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5164"/>
            <a:ext cx="4282973" cy="683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3520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290" y="1334586"/>
            <a:ext cx="977022" cy="3170099"/>
          </a:xfrm>
          <a:prstGeom prst="rect">
            <a:avLst/>
          </a:prstGeom>
          <a:noFill/>
        </p:spPr>
        <p:txBody>
          <a:bodyPr wrap="square" rtlCol="0">
            <a:spAutoFit/>
          </a:bodyPr>
          <a:lstStyle/>
          <a:p>
            <a:r>
              <a:rPr lang="en-US" sz="20000" dirty="0">
                <a:solidFill>
                  <a:schemeClr val="accent5"/>
                </a:solidFill>
                <a:latin typeface="Arial"/>
                <a:cs typeface="Arial"/>
              </a:rPr>
              <a:t>[</a:t>
            </a:r>
          </a:p>
        </p:txBody>
      </p:sp>
      <p:sp>
        <p:nvSpPr>
          <p:cNvPr id="5" name="TextBox 4"/>
          <p:cNvSpPr txBox="1"/>
          <p:nvPr/>
        </p:nvSpPr>
        <p:spPr>
          <a:xfrm>
            <a:off x="7709783" y="1368443"/>
            <a:ext cx="888202" cy="3170099"/>
          </a:xfrm>
          <a:prstGeom prst="rect">
            <a:avLst/>
          </a:prstGeom>
          <a:noFill/>
        </p:spPr>
        <p:txBody>
          <a:bodyPr wrap="square" rtlCol="0">
            <a:spAutoFit/>
          </a:bodyPr>
          <a:lstStyle/>
          <a:p>
            <a:r>
              <a:rPr lang="en-US" sz="20000" dirty="0" smtClean="0">
                <a:solidFill>
                  <a:schemeClr val="accent5"/>
                </a:solidFill>
                <a:latin typeface="Arial"/>
                <a:cs typeface="Arial"/>
              </a:rPr>
              <a:t>]</a:t>
            </a:r>
            <a:endParaRPr lang="en-US" sz="20000" dirty="0">
              <a:solidFill>
                <a:schemeClr val="accent5"/>
              </a:solidFill>
              <a:latin typeface="Arial"/>
              <a:cs typeface="Arial"/>
            </a:endParaRPr>
          </a:p>
        </p:txBody>
      </p:sp>
      <p:sp>
        <p:nvSpPr>
          <p:cNvPr id="7" name="TextBox 6"/>
          <p:cNvSpPr txBox="1"/>
          <p:nvPr/>
        </p:nvSpPr>
        <p:spPr>
          <a:xfrm>
            <a:off x="1134532" y="2405628"/>
            <a:ext cx="6951134" cy="1754327"/>
          </a:xfrm>
          <a:prstGeom prst="rect">
            <a:avLst/>
          </a:prstGeom>
          <a:noFill/>
        </p:spPr>
        <p:txBody>
          <a:bodyPr wrap="square" rtlCol="0">
            <a:spAutoFit/>
          </a:bodyPr>
          <a:lstStyle/>
          <a:p>
            <a:pPr algn="ctr"/>
            <a:r>
              <a:rPr lang="en-US" sz="3600" dirty="0" smtClean="0">
                <a:solidFill>
                  <a:srgbClr val="FFFFFF"/>
                </a:solidFill>
                <a:effectLst>
                  <a:outerShdw blurRad="50800" dist="38100" algn="l" rotWithShape="0">
                    <a:prstClr val="black">
                      <a:alpha val="40000"/>
                    </a:prstClr>
                  </a:outerShdw>
                </a:effectLst>
                <a:latin typeface="Arial"/>
                <a:cs typeface="Arial"/>
              </a:rPr>
              <a:t>“</a:t>
            </a:r>
            <a:r>
              <a:rPr lang="en-US" sz="3600" dirty="0">
                <a:solidFill>
                  <a:srgbClr val="FFFFFF"/>
                </a:solidFill>
                <a:latin typeface="Arial"/>
                <a:cs typeface="Arial"/>
              </a:rPr>
              <a:t>Knowledge </a:t>
            </a:r>
            <a:r>
              <a:rPr lang="en-US" sz="3600" dirty="0" smtClean="0">
                <a:solidFill>
                  <a:srgbClr val="FFFFFF"/>
                </a:solidFill>
                <a:latin typeface="Arial"/>
                <a:cs typeface="Arial"/>
              </a:rPr>
              <a:t>is the </a:t>
            </a:r>
            <a:r>
              <a:rPr lang="en-US" sz="3600" dirty="0">
                <a:solidFill>
                  <a:srgbClr val="FFFFFF"/>
                </a:solidFill>
                <a:latin typeface="Arial"/>
                <a:cs typeface="Arial"/>
              </a:rPr>
              <a:t>most important currency of the </a:t>
            </a:r>
            <a:r>
              <a:rPr lang="en-US" sz="3600" dirty="0" smtClean="0">
                <a:solidFill>
                  <a:srgbClr val="FFFFFF"/>
                </a:solidFill>
                <a:latin typeface="Arial"/>
                <a:cs typeface="Arial"/>
              </a:rPr>
              <a:t/>
            </a:r>
            <a:br>
              <a:rPr lang="en-US" sz="3600" dirty="0" smtClean="0">
                <a:solidFill>
                  <a:srgbClr val="FFFFFF"/>
                </a:solidFill>
                <a:latin typeface="Arial"/>
                <a:cs typeface="Arial"/>
              </a:rPr>
            </a:br>
            <a:r>
              <a:rPr lang="en-US" sz="3600" dirty="0" smtClean="0">
                <a:solidFill>
                  <a:srgbClr val="FFFFFF"/>
                </a:solidFill>
                <a:latin typeface="Arial"/>
                <a:cs typeface="Arial"/>
              </a:rPr>
              <a:t>21</a:t>
            </a:r>
            <a:r>
              <a:rPr lang="en-US" sz="3600" baseline="30000" dirty="0" smtClean="0">
                <a:solidFill>
                  <a:srgbClr val="FFFFFF"/>
                </a:solidFill>
                <a:latin typeface="Arial"/>
                <a:cs typeface="Arial"/>
              </a:rPr>
              <a:t>st</a:t>
            </a:r>
            <a:r>
              <a:rPr lang="en-US" sz="3600" dirty="0" smtClean="0">
                <a:solidFill>
                  <a:srgbClr val="FFFFFF"/>
                </a:solidFill>
                <a:latin typeface="Arial"/>
                <a:cs typeface="Arial"/>
              </a:rPr>
              <a:t> century.”</a:t>
            </a:r>
            <a:endParaRPr lang="en-US" sz="3600" dirty="0">
              <a:solidFill>
                <a:srgbClr val="FFFFFF"/>
              </a:solidFill>
              <a:effectLst>
                <a:outerShdw blurRad="50800" dist="38100" algn="l" rotWithShape="0">
                  <a:prstClr val="black">
                    <a:alpha val="40000"/>
                  </a:prstClr>
                </a:outerShdw>
              </a:effectLst>
              <a:latin typeface="Arial"/>
              <a:cs typeface="Arial"/>
            </a:endParaRPr>
          </a:p>
        </p:txBody>
      </p:sp>
      <p:sp>
        <p:nvSpPr>
          <p:cNvPr id="6" name="TextBox 5"/>
          <p:cNvSpPr txBox="1"/>
          <p:nvPr/>
        </p:nvSpPr>
        <p:spPr>
          <a:xfrm>
            <a:off x="0" y="5923340"/>
            <a:ext cx="9144000" cy="461665"/>
          </a:xfrm>
          <a:prstGeom prst="rect">
            <a:avLst/>
          </a:prstGeom>
          <a:noFill/>
        </p:spPr>
        <p:txBody>
          <a:bodyPr wrap="square" rtlCol="0">
            <a:spAutoFit/>
          </a:bodyPr>
          <a:lstStyle/>
          <a:p>
            <a:pPr algn="ctr"/>
            <a:r>
              <a:rPr lang="en-US" sz="2400" dirty="0" smtClean="0">
                <a:solidFill>
                  <a:srgbClr val="FFFFFF"/>
                </a:solidFill>
                <a:latin typeface="Arial"/>
                <a:cs typeface="Arial"/>
              </a:rPr>
              <a:t>Drew Faust, Harvard University President</a:t>
            </a:r>
            <a:endParaRPr lang="en-US" sz="2400" dirty="0">
              <a:solidFill>
                <a:srgbClr val="FFFFFF"/>
              </a:solidFill>
              <a:latin typeface="Arial"/>
              <a:cs typeface="Arial"/>
            </a:endParaRPr>
          </a:p>
        </p:txBody>
      </p:sp>
    </p:spTree>
    <p:extLst>
      <p:ext uri="{BB962C8B-B14F-4D97-AF65-F5344CB8AC3E}">
        <p14:creationId xmlns:p14="http://schemas.microsoft.com/office/powerpoint/2010/main" val="39199212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2568" y="1636075"/>
            <a:ext cx="8144409" cy="3539430"/>
          </a:xfrm>
          <a:prstGeom prst="rect">
            <a:avLst/>
          </a:prstGeom>
          <a:noFill/>
        </p:spPr>
        <p:txBody>
          <a:bodyPr wrap="square" rtlCol="0">
            <a:spAutoFit/>
          </a:bodyPr>
          <a:lstStyle/>
          <a:p>
            <a:r>
              <a:rPr lang="en-US" sz="2400" dirty="0" smtClean="0">
                <a:solidFill>
                  <a:schemeClr val="bg1"/>
                </a:solidFill>
                <a:latin typeface="Arial"/>
                <a:cs typeface="Arial"/>
              </a:rPr>
              <a:t>Enhanced online &amp; </a:t>
            </a:r>
            <a:br>
              <a:rPr lang="en-US" sz="2400" dirty="0" smtClean="0">
                <a:solidFill>
                  <a:schemeClr val="bg1"/>
                </a:solidFill>
                <a:latin typeface="Arial"/>
                <a:cs typeface="Arial"/>
              </a:rPr>
            </a:br>
            <a:r>
              <a:rPr lang="en-US" sz="2400" dirty="0" smtClean="0">
                <a:solidFill>
                  <a:schemeClr val="bg1"/>
                </a:solidFill>
                <a:latin typeface="Arial"/>
                <a:cs typeface="Arial"/>
              </a:rPr>
              <a:t>on-campus learning</a:t>
            </a:r>
          </a:p>
          <a:p>
            <a:endParaRPr lang="en-US" sz="24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1</a:t>
            </a:r>
            <a:r>
              <a:rPr lang="en-US" sz="1600" baseline="30000" dirty="0" smtClean="0">
                <a:solidFill>
                  <a:schemeClr val="bg1"/>
                </a:solidFill>
                <a:latin typeface="Arial"/>
                <a:cs typeface="Arial"/>
              </a:rPr>
              <a:t>st</a:t>
            </a:r>
            <a:r>
              <a:rPr lang="en-US" sz="1600" dirty="0">
                <a:solidFill>
                  <a:schemeClr val="bg1"/>
                </a:solidFill>
                <a:latin typeface="Arial"/>
                <a:cs typeface="Arial"/>
              </a:rPr>
              <a:t> </a:t>
            </a:r>
            <a:r>
              <a:rPr lang="en-US" sz="1600" dirty="0" smtClean="0">
                <a:solidFill>
                  <a:schemeClr val="bg1"/>
                </a:solidFill>
                <a:latin typeface="Arial"/>
                <a:cs typeface="Arial"/>
              </a:rPr>
              <a:t>humanities course on </a:t>
            </a:r>
            <a:r>
              <a:rPr lang="en-US" sz="1600" dirty="0" err="1" smtClean="0">
                <a:solidFill>
                  <a:schemeClr val="bg1"/>
                </a:solidFill>
                <a:latin typeface="Arial"/>
                <a:cs typeface="Arial"/>
              </a:rPr>
              <a:t>edX</a:t>
            </a:r>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integrated tools for campus students</a:t>
            </a:r>
          </a:p>
          <a:p>
            <a:endParaRPr lang="en-US" sz="2400" dirty="0" smtClean="0">
              <a:solidFill>
                <a:schemeClr val="bg1"/>
              </a:solidFill>
              <a:latin typeface="Arial"/>
              <a:cs typeface="Arial"/>
            </a:endParaRPr>
          </a:p>
          <a:p>
            <a:r>
              <a:rPr lang="en-US" sz="2400" dirty="0" smtClean="0">
                <a:solidFill>
                  <a:schemeClr val="bg1"/>
                </a:solidFill>
                <a:latin typeface="Arial"/>
                <a:cs typeface="Arial"/>
              </a:rPr>
              <a:t>Brought faculty together</a:t>
            </a:r>
          </a:p>
          <a:p>
            <a:endParaRPr lang="en-US" sz="2400" dirty="0" smtClean="0">
              <a:solidFill>
                <a:schemeClr val="bg1"/>
              </a:solidFill>
              <a:latin typeface="Arial"/>
              <a:cs typeface="Arial"/>
            </a:endParaRPr>
          </a:p>
          <a:p>
            <a:pPr marL="742950" lvl="2" indent="-285750">
              <a:buFont typeface="Arial"/>
              <a:buChar char="•"/>
            </a:pPr>
            <a:r>
              <a:rPr lang="en-US" sz="1600" dirty="0" smtClean="0">
                <a:solidFill>
                  <a:schemeClr val="bg1"/>
                </a:solidFill>
                <a:latin typeface="Arial"/>
                <a:cs typeface="Arial"/>
              </a:rPr>
              <a:t>59 faculty in HX pipeline</a:t>
            </a:r>
          </a:p>
          <a:p>
            <a:pPr marL="742950" lvl="2" indent="-285750">
              <a:buFont typeface="Arial"/>
              <a:buChar char="•"/>
            </a:pPr>
            <a:r>
              <a:rPr lang="en-US" sz="1600" dirty="0">
                <a:solidFill>
                  <a:schemeClr val="bg1"/>
                </a:solidFill>
                <a:latin typeface="Arial"/>
                <a:cs typeface="Arial"/>
              </a:rPr>
              <a:t>5</a:t>
            </a:r>
            <a:r>
              <a:rPr lang="en-US" sz="1600" dirty="0" smtClean="0">
                <a:solidFill>
                  <a:schemeClr val="bg1"/>
                </a:solidFill>
                <a:latin typeface="Arial"/>
                <a:cs typeface="Arial"/>
              </a:rPr>
              <a:t> faculty town halls </a:t>
            </a:r>
          </a:p>
          <a:p>
            <a:pPr marL="742950" lvl="2" indent="-285750">
              <a:buFont typeface="Arial"/>
              <a:buChar char="•"/>
            </a:pPr>
            <a:r>
              <a:rPr lang="en-US" sz="1600" dirty="0" smtClean="0">
                <a:solidFill>
                  <a:schemeClr val="bg1"/>
                </a:solidFill>
                <a:latin typeface="Arial"/>
                <a:cs typeface="Arial"/>
              </a:rPr>
              <a:t>Joint Harvard-MIT summit</a:t>
            </a:r>
          </a:p>
        </p:txBody>
      </p:sp>
      <p:pic>
        <p:nvPicPr>
          <p:cNvPr id="13" name="Picture 12" descr="OnLineLearnSummit_2_605.jp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69417" y="2537074"/>
            <a:ext cx="3301999" cy="3236955"/>
          </a:xfrm>
          <a:prstGeom prst="rect">
            <a:avLst/>
          </a:prstGeom>
        </p:spPr>
      </p:pic>
      <p:sp>
        <p:nvSpPr>
          <p:cNvPr id="2" name="TextBox 1"/>
          <p:cNvSpPr txBox="1"/>
          <p:nvPr/>
        </p:nvSpPr>
        <p:spPr>
          <a:xfrm>
            <a:off x="472568" y="528597"/>
            <a:ext cx="8806096" cy="738664"/>
          </a:xfrm>
          <a:prstGeom prst="rect">
            <a:avLst/>
          </a:prstGeom>
          <a:noFill/>
        </p:spPr>
        <p:txBody>
          <a:bodyPr wrap="square" rtlCol="0">
            <a:spAutoFit/>
          </a:bodyPr>
          <a:lstStyle/>
          <a:p>
            <a:r>
              <a:rPr lang="en-US" sz="4200" b="1" i="0" dirty="0" smtClean="0">
                <a:solidFill>
                  <a:srgbClr val="FFFFFF"/>
                </a:solidFill>
                <a:latin typeface="Arial"/>
                <a:cs typeface="Arial"/>
              </a:rPr>
              <a:t>Goal 1: Improve Teaching</a:t>
            </a:r>
            <a:endParaRPr lang="en-US" sz="4200" b="1" i="0" dirty="0">
              <a:solidFill>
                <a:srgbClr val="FFFFFF"/>
              </a:solidFill>
              <a:latin typeface="Arial"/>
              <a:cs typeface="Arial"/>
            </a:endParaRPr>
          </a:p>
        </p:txBody>
      </p:sp>
      <p:sp>
        <p:nvSpPr>
          <p:cNvPr id="34" name="TextBox 33"/>
          <p:cNvSpPr txBox="1"/>
          <p:nvPr/>
        </p:nvSpPr>
        <p:spPr>
          <a:xfrm>
            <a:off x="4519964" y="1256482"/>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
        <p:nvSpPr>
          <p:cNvPr id="35" name="TextBox 34"/>
          <p:cNvSpPr txBox="1"/>
          <p:nvPr/>
        </p:nvSpPr>
        <p:spPr>
          <a:xfrm>
            <a:off x="7682291" y="1256482"/>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Tree>
    <p:extLst>
      <p:ext uri="{BB962C8B-B14F-4D97-AF65-F5344CB8AC3E}">
        <p14:creationId xmlns:p14="http://schemas.microsoft.com/office/powerpoint/2010/main" val="11035835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568" y="528597"/>
            <a:ext cx="8806096" cy="738664"/>
          </a:xfrm>
          <a:prstGeom prst="rect">
            <a:avLst/>
          </a:prstGeom>
          <a:noFill/>
        </p:spPr>
        <p:txBody>
          <a:bodyPr wrap="square" rtlCol="0">
            <a:spAutoFit/>
          </a:bodyPr>
          <a:lstStyle/>
          <a:p>
            <a:r>
              <a:rPr lang="en-US" sz="4200" b="1" i="0" dirty="0" smtClean="0">
                <a:solidFill>
                  <a:srgbClr val="FFFFFF"/>
                </a:solidFill>
                <a:latin typeface="Arial"/>
                <a:cs typeface="Arial"/>
              </a:rPr>
              <a:t>Goal 2: Advance Research</a:t>
            </a:r>
            <a:endParaRPr lang="en-US" sz="4200" b="1" i="0" dirty="0">
              <a:solidFill>
                <a:srgbClr val="FFFFFF"/>
              </a:solidFill>
              <a:latin typeface="Arial"/>
              <a:cs typeface="Arial"/>
            </a:endParaRPr>
          </a:p>
        </p:txBody>
      </p:sp>
      <p:sp>
        <p:nvSpPr>
          <p:cNvPr id="10" name="TextBox 9"/>
          <p:cNvSpPr txBox="1"/>
          <p:nvPr/>
        </p:nvSpPr>
        <p:spPr>
          <a:xfrm>
            <a:off x="472568" y="1646658"/>
            <a:ext cx="8144409" cy="4647427"/>
          </a:xfrm>
          <a:prstGeom prst="rect">
            <a:avLst/>
          </a:prstGeom>
          <a:noFill/>
        </p:spPr>
        <p:txBody>
          <a:bodyPr wrap="square" rtlCol="0">
            <a:spAutoFit/>
          </a:bodyPr>
          <a:lstStyle/>
          <a:p>
            <a:r>
              <a:rPr lang="en-US" sz="2400" dirty="0">
                <a:solidFill>
                  <a:schemeClr val="bg1"/>
                </a:solidFill>
                <a:latin typeface="Arial"/>
                <a:cs typeface="Arial"/>
              </a:rPr>
              <a:t>B</a:t>
            </a:r>
            <a:r>
              <a:rPr lang="en-US" sz="2400" dirty="0" smtClean="0">
                <a:solidFill>
                  <a:schemeClr val="bg1"/>
                </a:solidFill>
                <a:latin typeface="Arial"/>
                <a:cs typeface="Arial"/>
              </a:rPr>
              <a:t>uilt a team of research fellows</a:t>
            </a:r>
          </a:p>
          <a:p>
            <a:endParaRPr lang="en-US" sz="24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creating an online learning community </a:t>
            </a:r>
            <a:br>
              <a:rPr lang="en-US" sz="1600" dirty="0" smtClean="0">
                <a:solidFill>
                  <a:schemeClr val="bg1"/>
                </a:solidFill>
                <a:latin typeface="Arial"/>
                <a:cs typeface="Arial"/>
              </a:rPr>
            </a:br>
            <a:r>
              <a:rPr lang="en-US" sz="1600" dirty="0" smtClean="0">
                <a:solidFill>
                  <a:schemeClr val="bg1"/>
                </a:solidFill>
                <a:latin typeface="Arial"/>
                <a:cs typeface="Arial"/>
              </a:rPr>
              <a:t>at Harvard and beyond</a:t>
            </a:r>
            <a:br>
              <a:rPr lang="en-US" sz="1600" dirty="0" smtClean="0">
                <a:solidFill>
                  <a:schemeClr val="bg1"/>
                </a:solidFill>
                <a:latin typeface="Arial"/>
                <a:cs typeface="Arial"/>
              </a:rPr>
            </a:br>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received a grant from the Gates Foundation</a:t>
            </a:r>
            <a:br>
              <a:rPr lang="en-US" sz="1600" dirty="0" smtClean="0">
                <a:solidFill>
                  <a:schemeClr val="bg1"/>
                </a:solidFill>
                <a:latin typeface="Arial"/>
                <a:cs typeface="Arial"/>
              </a:rPr>
            </a:br>
            <a:r>
              <a:rPr lang="en-US" sz="1600" dirty="0" smtClean="0">
                <a:solidFill>
                  <a:schemeClr val="bg1"/>
                </a:solidFill>
                <a:latin typeface="Arial"/>
                <a:cs typeface="Arial"/>
              </a:rPr>
              <a:t>to study personalizing MOOCs</a:t>
            </a:r>
          </a:p>
          <a:p>
            <a:pPr marL="457200" lvl="3"/>
            <a:endParaRPr lang="en-US" sz="16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HX &amp; HILT fellows are collaborating</a:t>
            </a:r>
          </a:p>
          <a:p>
            <a:pPr marL="457200" lvl="3"/>
            <a:endParaRPr lang="en-US" sz="2400" dirty="0" smtClean="0">
              <a:solidFill>
                <a:schemeClr val="bg1"/>
              </a:solidFill>
              <a:latin typeface="Arial"/>
              <a:cs typeface="Arial"/>
            </a:endParaRPr>
          </a:p>
          <a:p>
            <a:r>
              <a:rPr lang="en-US" sz="2400" dirty="0" smtClean="0">
                <a:solidFill>
                  <a:schemeClr val="bg1"/>
                </a:solidFill>
                <a:latin typeface="Arial"/>
                <a:cs typeface="Arial"/>
              </a:rPr>
              <a:t>Published findings</a:t>
            </a:r>
          </a:p>
          <a:p>
            <a:endParaRPr lang="en-US" sz="2400" dirty="0" smtClean="0">
              <a:solidFill>
                <a:schemeClr val="bg1"/>
              </a:solidFill>
              <a:latin typeface="Arial"/>
              <a:cs typeface="Arial"/>
            </a:endParaRPr>
          </a:p>
          <a:p>
            <a:pPr marL="742950" lvl="2" indent="-285750">
              <a:buFont typeface="Arial"/>
              <a:buChar char="•"/>
            </a:pPr>
            <a:r>
              <a:rPr lang="en-US" sz="1600" dirty="0" smtClean="0">
                <a:solidFill>
                  <a:schemeClr val="bg1"/>
                </a:solidFill>
                <a:latin typeface="Arial"/>
                <a:cs typeface="Arial"/>
              </a:rPr>
              <a:t>“Studying Learning in the Worldwide </a:t>
            </a:r>
            <a:br>
              <a:rPr lang="en-US" sz="1600" dirty="0" smtClean="0">
                <a:solidFill>
                  <a:schemeClr val="bg1"/>
                </a:solidFill>
                <a:latin typeface="Arial"/>
                <a:cs typeface="Arial"/>
              </a:rPr>
            </a:br>
            <a:r>
              <a:rPr lang="en-US" sz="1600" dirty="0" smtClean="0">
                <a:solidFill>
                  <a:schemeClr val="bg1"/>
                </a:solidFill>
                <a:latin typeface="Arial"/>
                <a:cs typeface="Arial"/>
              </a:rPr>
              <a:t>Classroom: Research into </a:t>
            </a:r>
            <a:r>
              <a:rPr lang="en-US" sz="1600" dirty="0" err="1" smtClean="0">
                <a:solidFill>
                  <a:schemeClr val="bg1"/>
                </a:solidFill>
                <a:latin typeface="Arial"/>
                <a:cs typeface="Arial"/>
              </a:rPr>
              <a:t>edX’s</a:t>
            </a:r>
            <a:r>
              <a:rPr lang="en-US" sz="1600" dirty="0">
                <a:solidFill>
                  <a:schemeClr val="bg1"/>
                </a:solidFill>
                <a:latin typeface="Arial"/>
                <a:cs typeface="Arial"/>
              </a:rPr>
              <a:t/>
            </a:r>
            <a:br>
              <a:rPr lang="en-US" sz="1600" dirty="0">
                <a:solidFill>
                  <a:schemeClr val="bg1"/>
                </a:solidFill>
                <a:latin typeface="Arial"/>
                <a:cs typeface="Arial"/>
              </a:rPr>
            </a:br>
            <a:r>
              <a:rPr lang="en-US" sz="1600" dirty="0" smtClean="0">
                <a:solidFill>
                  <a:schemeClr val="bg1"/>
                </a:solidFill>
                <a:latin typeface="Arial"/>
                <a:cs typeface="Arial"/>
              </a:rPr>
              <a:t>first MOOC” (</a:t>
            </a:r>
            <a:r>
              <a:rPr lang="en-US" sz="1600" dirty="0" err="1" smtClean="0">
                <a:solidFill>
                  <a:schemeClr val="bg1"/>
                </a:solidFill>
                <a:latin typeface="Arial"/>
                <a:cs typeface="Arial"/>
              </a:rPr>
              <a:t>Breslow</a:t>
            </a:r>
            <a:r>
              <a:rPr lang="en-US" sz="1600" dirty="0" smtClean="0">
                <a:solidFill>
                  <a:schemeClr val="bg1"/>
                </a:solidFill>
                <a:latin typeface="Arial"/>
                <a:cs typeface="Arial"/>
              </a:rPr>
              <a:t>, Ho)</a:t>
            </a:r>
          </a:p>
          <a:p>
            <a:pPr marL="742950" lvl="2" indent="-285750">
              <a:buFont typeface="Arial"/>
              <a:buChar char="•"/>
            </a:pPr>
            <a:endParaRPr lang="en-US" sz="1600" dirty="0" smtClean="0">
              <a:solidFill>
                <a:schemeClr val="bg1"/>
              </a:solidFill>
              <a:latin typeface="Arial"/>
              <a:cs typeface="Arial"/>
            </a:endParaRPr>
          </a:p>
        </p:txBody>
      </p:sp>
      <p:pic>
        <p:nvPicPr>
          <p:cNvPr id="5" name="Picture 4" descr="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917" y="2570659"/>
            <a:ext cx="2444750" cy="3160396"/>
          </a:xfrm>
          <a:prstGeom prst="rect">
            <a:avLst/>
          </a:prstGeom>
        </p:spPr>
      </p:pic>
      <p:sp>
        <p:nvSpPr>
          <p:cNvPr id="7" name="TextBox 6"/>
          <p:cNvSpPr txBox="1"/>
          <p:nvPr/>
        </p:nvSpPr>
        <p:spPr>
          <a:xfrm>
            <a:off x="5313604" y="1276253"/>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
        <p:nvSpPr>
          <p:cNvPr id="9" name="TextBox 8"/>
          <p:cNvSpPr txBox="1"/>
          <p:nvPr/>
        </p:nvSpPr>
        <p:spPr>
          <a:xfrm>
            <a:off x="7680396" y="1274858"/>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Tree>
    <p:extLst>
      <p:ext uri="{BB962C8B-B14F-4D97-AF65-F5344CB8AC3E}">
        <p14:creationId xmlns:p14="http://schemas.microsoft.com/office/powerpoint/2010/main" val="3290238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568" y="528597"/>
            <a:ext cx="8806096" cy="738664"/>
          </a:xfrm>
          <a:prstGeom prst="rect">
            <a:avLst/>
          </a:prstGeom>
          <a:noFill/>
        </p:spPr>
        <p:txBody>
          <a:bodyPr wrap="square" rtlCol="0">
            <a:spAutoFit/>
          </a:bodyPr>
          <a:lstStyle/>
          <a:p>
            <a:r>
              <a:rPr lang="en-US" sz="4200" b="1" i="0" dirty="0" smtClean="0">
                <a:solidFill>
                  <a:srgbClr val="FFFFFF"/>
                </a:solidFill>
                <a:latin typeface="Arial"/>
                <a:cs typeface="Arial"/>
              </a:rPr>
              <a:t>Goal 3: Expand Access</a:t>
            </a:r>
            <a:endParaRPr lang="en-US" sz="4200" b="1" i="0" dirty="0">
              <a:solidFill>
                <a:srgbClr val="FFFFFF"/>
              </a:solidFill>
              <a:latin typeface="Arial"/>
              <a:cs typeface="Arial"/>
            </a:endParaRPr>
          </a:p>
        </p:txBody>
      </p:sp>
      <p:sp>
        <p:nvSpPr>
          <p:cNvPr id="4" name="TextBox 3"/>
          <p:cNvSpPr txBox="1"/>
          <p:nvPr/>
        </p:nvSpPr>
        <p:spPr>
          <a:xfrm>
            <a:off x="472568" y="1646658"/>
            <a:ext cx="8144409" cy="3170099"/>
          </a:xfrm>
          <a:prstGeom prst="rect">
            <a:avLst/>
          </a:prstGeom>
          <a:noFill/>
        </p:spPr>
        <p:txBody>
          <a:bodyPr wrap="square" rtlCol="0">
            <a:spAutoFit/>
          </a:bodyPr>
          <a:lstStyle/>
          <a:p>
            <a:r>
              <a:rPr lang="en-US" sz="2400" dirty="0" smtClean="0">
                <a:solidFill>
                  <a:schemeClr val="bg1"/>
                </a:solidFill>
                <a:latin typeface="Arial"/>
                <a:cs typeface="Arial"/>
              </a:rPr>
              <a:t>Engaged global learners</a:t>
            </a:r>
            <a:br>
              <a:rPr lang="en-US" sz="2400" dirty="0" smtClean="0">
                <a:solidFill>
                  <a:schemeClr val="bg1"/>
                </a:solidFill>
                <a:latin typeface="Arial"/>
                <a:cs typeface="Arial"/>
              </a:rPr>
            </a:br>
            <a:endParaRPr lang="en-US" sz="2400" dirty="0" smtClean="0">
              <a:solidFill>
                <a:schemeClr val="bg1"/>
              </a:solidFill>
              <a:latin typeface="Arial"/>
              <a:cs typeface="Arial"/>
            </a:endParaRPr>
          </a:p>
          <a:p>
            <a:pPr marL="742950" lvl="3" indent="-285750">
              <a:buFont typeface="Arial"/>
              <a:buChar char="•"/>
            </a:pPr>
            <a:r>
              <a:rPr lang="en-US" sz="1600" dirty="0">
                <a:solidFill>
                  <a:schemeClr val="bg1"/>
                </a:solidFill>
                <a:latin typeface="Arial"/>
                <a:cs typeface="Arial"/>
              </a:rPr>
              <a:t>8</a:t>
            </a:r>
            <a:r>
              <a:rPr lang="en-US" sz="1600" dirty="0" smtClean="0">
                <a:solidFill>
                  <a:schemeClr val="bg1"/>
                </a:solidFill>
                <a:latin typeface="Arial"/>
                <a:cs typeface="Arial"/>
              </a:rPr>
              <a:t>00,000+ students enrolled</a:t>
            </a:r>
          </a:p>
          <a:p>
            <a:pPr marL="742950" lvl="3" indent="-285750">
              <a:buFont typeface="Arial"/>
              <a:buChar char="•"/>
            </a:pPr>
            <a:r>
              <a:rPr lang="en-US" sz="1600" dirty="0" smtClean="0">
                <a:solidFill>
                  <a:schemeClr val="bg1"/>
                </a:solidFill>
                <a:latin typeface="Arial"/>
                <a:cs typeface="Arial"/>
              </a:rPr>
              <a:t>10 completed courses and 30 future</a:t>
            </a:r>
          </a:p>
          <a:p>
            <a:endParaRPr lang="en-US" sz="2400" dirty="0" smtClean="0">
              <a:solidFill>
                <a:schemeClr val="bg1"/>
              </a:solidFill>
              <a:latin typeface="Arial"/>
              <a:cs typeface="Arial"/>
            </a:endParaRPr>
          </a:p>
          <a:p>
            <a:r>
              <a:rPr lang="en-US" sz="2400" baseline="0" dirty="0" smtClean="0">
                <a:solidFill>
                  <a:schemeClr val="bg1"/>
                </a:solidFill>
                <a:latin typeface="Arial"/>
                <a:cs typeface="Arial"/>
              </a:rPr>
              <a:t>Offered breadth and</a:t>
            </a:r>
            <a:r>
              <a:rPr lang="en-US" sz="2400" dirty="0" smtClean="0">
                <a:solidFill>
                  <a:schemeClr val="bg1"/>
                </a:solidFill>
                <a:latin typeface="Arial"/>
                <a:cs typeface="Arial"/>
              </a:rPr>
              <a:t> depth</a:t>
            </a:r>
            <a:r>
              <a:rPr lang="en-US" sz="2400" baseline="0" dirty="0" smtClean="0">
                <a:solidFill>
                  <a:schemeClr val="bg1"/>
                </a:solidFill>
                <a:latin typeface="Arial"/>
                <a:cs typeface="Arial"/>
              </a:rPr>
              <a:t/>
            </a:r>
            <a:br>
              <a:rPr lang="en-US" sz="2400" baseline="0" dirty="0" smtClean="0">
                <a:solidFill>
                  <a:schemeClr val="bg1"/>
                </a:solidFill>
                <a:latin typeface="Arial"/>
                <a:cs typeface="Arial"/>
              </a:rPr>
            </a:br>
            <a:endParaRPr lang="en-US" sz="2400" dirty="0" smtClean="0">
              <a:solidFill>
                <a:schemeClr val="bg1"/>
              </a:solidFill>
              <a:latin typeface="Arial"/>
              <a:cs typeface="Arial"/>
            </a:endParaRPr>
          </a:p>
          <a:p>
            <a:pPr marL="742950" lvl="3" indent="-285750">
              <a:buFont typeface="Arial"/>
              <a:buChar char="•"/>
            </a:pPr>
            <a:r>
              <a:rPr lang="en-US" sz="1600" dirty="0" smtClean="0">
                <a:solidFill>
                  <a:schemeClr val="bg1"/>
                </a:solidFill>
                <a:latin typeface="Arial"/>
                <a:cs typeface="Arial"/>
              </a:rPr>
              <a:t>10 Harvard schools </a:t>
            </a:r>
          </a:p>
          <a:p>
            <a:pPr marL="742950" lvl="3" indent="-285750">
              <a:buFont typeface="Arial"/>
              <a:buChar char="•"/>
            </a:pPr>
            <a:r>
              <a:rPr lang="en-US" sz="1600" dirty="0" smtClean="0">
                <a:solidFill>
                  <a:schemeClr val="bg1"/>
                </a:solidFill>
                <a:latin typeface="Arial"/>
                <a:cs typeface="Arial"/>
              </a:rPr>
              <a:t>topics in the humanities, </a:t>
            </a:r>
            <a:br>
              <a:rPr lang="en-US" sz="1600" dirty="0" smtClean="0">
                <a:solidFill>
                  <a:schemeClr val="bg1"/>
                </a:solidFill>
                <a:latin typeface="Arial"/>
                <a:cs typeface="Arial"/>
              </a:rPr>
            </a:br>
            <a:r>
              <a:rPr lang="en-US" sz="1600" dirty="0" smtClean="0">
                <a:solidFill>
                  <a:schemeClr val="bg1"/>
                </a:solidFill>
                <a:latin typeface="Arial"/>
                <a:cs typeface="Arial"/>
              </a:rPr>
              <a:t>government, health, medicine</a:t>
            </a:r>
            <a:endParaRPr lang="en-US" sz="1600" dirty="0">
              <a:solidFill>
                <a:schemeClr val="bg1"/>
              </a:solidFill>
              <a:latin typeface="Arial"/>
              <a:cs typeface="Arial"/>
            </a:endParaRPr>
          </a:p>
        </p:txBody>
      </p:sp>
      <p:sp>
        <p:nvSpPr>
          <p:cNvPr id="9" name="TextBox 8"/>
          <p:cNvSpPr txBox="1"/>
          <p:nvPr/>
        </p:nvSpPr>
        <p:spPr>
          <a:xfrm>
            <a:off x="5224658" y="3150576"/>
            <a:ext cx="3040925" cy="1569660"/>
          </a:xfrm>
          <a:prstGeom prst="rect">
            <a:avLst/>
          </a:prstGeom>
          <a:noFill/>
        </p:spPr>
        <p:txBody>
          <a:bodyPr wrap="square" rtlCol="0">
            <a:spAutoFit/>
          </a:bodyPr>
          <a:lstStyle/>
          <a:p>
            <a:pPr algn="ctr"/>
            <a:r>
              <a:rPr lang="en-US" sz="4000" dirty="0" smtClean="0">
                <a:solidFill>
                  <a:schemeClr val="accent6"/>
                </a:solidFill>
                <a:latin typeface="Arial"/>
                <a:cs typeface="Arial"/>
              </a:rPr>
              <a:t>70% </a:t>
            </a:r>
          </a:p>
          <a:p>
            <a:pPr algn="ctr"/>
            <a:r>
              <a:rPr lang="en-US" sz="2800" dirty="0" smtClean="0">
                <a:solidFill>
                  <a:schemeClr val="accent6"/>
                </a:solidFill>
                <a:latin typeface="Arial"/>
                <a:cs typeface="Arial"/>
              </a:rPr>
              <a:t>of students </a:t>
            </a:r>
            <a:br>
              <a:rPr lang="en-US" sz="2800" dirty="0" smtClean="0">
                <a:solidFill>
                  <a:schemeClr val="accent6"/>
                </a:solidFill>
                <a:latin typeface="Arial"/>
                <a:cs typeface="Arial"/>
              </a:rPr>
            </a:br>
            <a:r>
              <a:rPr lang="en-US" sz="2800" dirty="0" smtClean="0">
                <a:solidFill>
                  <a:schemeClr val="accent6"/>
                </a:solidFill>
                <a:latin typeface="Arial"/>
                <a:cs typeface="Arial"/>
              </a:rPr>
              <a:t>are international</a:t>
            </a:r>
          </a:p>
        </p:txBody>
      </p:sp>
      <p:sp>
        <p:nvSpPr>
          <p:cNvPr id="8" name="TextBox 7"/>
          <p:cNvSpPr txBox="1"/>
          <p:nvPr/>
        </p:nvSpPr>
        <p:spPr>
          <a:xfrm>
            <a:off x="4519964" y="1256482"/>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
        <p:nvSpPr>
          <p:cNvPr id="12" name="TextBox 11"/>
          <p:cNvSpPr txBox="1"/>
          <p:nvPr/>
        </p:nvSpPr>
        <p:spPr>
          <a:xfrm>
            <a:off x="7682291" y="1256482"/>
            <a:ext cx="977022" cy="4708981"/>
          </a:xfrm>
          <a:prstGeom prst="rect">
            <a:avLst/>
          </a:prstGeom>
          <a:noFill/>
        </p:spPr>
        <p:txBody>
          <a:bodyPr wrap="square" rtlCol="0">
            <a:spAutoFit/>
          </a:bodyPr>
          <a:lstStyle/>
          <a:p>
            <a:r>
              <a:rPr lang="en-US" sz="30000" dirty="0" smtClean="0">
                <a:solidFill>
                  <a:schemeClr val="bg1">
                    <a:alpha val="25000"/>
                  </a:schemeClr>
                </a:solidFill>
                <a:latin typeface="Arial"/>
                <a:cs typeface="Arial"/>
              </a:rPr>
              <a:t>]</a:t>
            </a:r>
            <a:endParaRPr lang="en-US" sz="30000" dirty="0">
              <a:solidFill>
                <a:schemeClr val="bg1">
                  <a:alpha val="25000"/>
                </a:schemeClr>
              </a:solidFill>
              <a:latin typeface="Arial"/>
              <a:cs typeface="Arial"/>
            </a:endParaRPr>
          </a:p>
        </p:txBody>
      </p:sp>
    </p:spTree>
    <p:extLst>
      <p:ext uri="{BB962C8B-B14F-4D97-AF65-F5344CB8AC3E}">
        <p14:creationId xmlns:p14="http://schemas.microsoft.com/office/powerpoint/2010/main" val="12445335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 y="811657"/>
            <a:ext cx="9174545" cy="521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93187" y="2476072"/>
            <a:ext cx="647271" cy="369332"/>
          </a:xfrm>
          <a:prstGeom prst="rect">
            <a:avLst/>
          </a:prstGeom>
          <a:noFill/>
        </p:spPr>
        <p:txBody>
          <a:bodyPr wrap="square" rtlCol="0">
            <a:spAutoFit/>
          </a:bodyPr>
          <a:lstStyle/>
          <a:p>
            <a:r>
              <a:rPr lang="en-US" dirty="0" smtClean="0"/>
              <a:t>37%</a:t>
            </a:r>
            <a:endParaRPr lang="en-US" dirty="0"/>
          </a:p>
        </p:txBody>
      </p:sp>
      <p:sp>
        <p:nvSpPr>
          <p:cNvPr id="3" name="TextBox 2"/>
          <p:cNvSpPr txBox="1"/>
          <p:nvPr/>
        </p:nvSpPr>
        <p:spPr>
          <a:xfrm>
            <a:off x="6472719" y="2865952"/>
            <a:ext cx="493160" cy="369332"/>
          </a:xfrm>
          <a:prstGeom prst="rect">
            <a:avLst/>
          </a:prstGeom>
          <a:noFill/>
        </p:spPr>
        <p:txBody>
          <a:bodyPr wrap="square" rtlCol="0">
            <a:spAutoFit/>
          </a:bodyPr>
          <a:lstStyle/>
          <a:p>
            <a:r>
              <a:rPr lang="en-US" dirty="0" smtClean="0"/>
              <a:t>9%</a:t>
            </a:r>
            <a:endParaRPr lang="en-US" dirty="0"/>
          </a:p>
        </p:txBody>
      </p:sp>
      <p:sp>
        <p:nvSpPr>
          <p:cNvPr id="4" name="TextBox 3"/>
          <p:cNvSpPr txBox="1"/>
          <p:nvPr/>
        </p:nvSpPr>
        <p:spPr>
          <a:xfrm>
            <a:off x="6945331" y="2537448"/>
            <a:ext cx="801384" cy="369332"/>
          </a:xfrm>
          <a:prstGeom prst="rect">
            <a:avLst/>
          </a:prstGeom>
          <a:noFill/>
        </p:spPr>
        <p:txBody>
          <a:bodyPr wrap="square" rtlCol="0">
            <a:spAutoFit/>
          </a:bodyPr>
          <a:lstStyle/>
          <a:p>
            <a:r>
              <a:rPr lang="en-US" dirty="0" smtClean="0"/>
              <a:t>1</a:t>
            </a:r>
            <a:r>
              <a:rPr lang="en-US" b="1" dirty="0" smtClean="0"/>
              <a:t>.</a:t>
            </a:r>
            <a:r>
              <a:rPr lang="en-US" dirty="0" smtClean="0"/>
              <a:t>5%</a:t>
            </a:r>
            <a:endParaRPr lang="en-US" dirty="0"/>
          </a:p>
        </p:txBody>
      </p:sp>
    </p:spTree>
    <p:extLst>
      <p:ext uri="{BB962C8B-B14F-4D97-AF65-F5344CB8AC3E}">
        <p14:creationId xmlns:p14="http://schemas.microsoft.com/office/powerpoint/2010/main" val="3476831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304800" y="2590800"/>
            <a:ext cx="101727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zh-CN" altLang="en-US" sz="2800" dirty="0" smtClean="0">
                <a:ea typeface="宋体" charset="-122"/>
              </a:rPr>
              <a:t>概念飛躍</a:t>
            </a:r>
            <a:r>
              <a:rPr lang="en-US" altLang="zh-CN" sz="2800" dirty="0" smtClean="0">
                <a:ea typeface="宋体" charset="-122"/>
              </a:rPr>
              <a:t>:</a:t>
            </a:r>
            <a:endParaRPr lang="en-US" altLang="zh-CN" sz="2800" dirty="0">
              <a:ea typeface="宋体" charset="-122"/>
            </a:endParaRPr>
          </a:p>
          <a:p>
            <a:pPr lvl="2" eaLnBrk="1" hangingPunct="1"/>
            <a:r>
              <a:rPr lang="en-US" altLang="zh-CN" sz="2800" b="1" dirty="0">
                <a:ea typeface="宋体" charset="-122"/>
              </a:rPr>
              <a:t>	</a:t>
            </a:r>
            <a:r>
              <a:rPr lang="zh-CN" altLang="en-US" sz="2800" b="1" dirty="0" smtClean="0">
                <a:ea typeface="宋体" charset="-122"/>
              </a:rPr>
              <a:t>文本挖掘</a:t>
            </a:r>
            <a:r>
              <a:rPr lang="en-US" altLang="zh-CN" sz="2800" b="1" dirty="0" smtClean="0">
                <a:ea typeface="宋体" charset="-122"/>
              </a:rPr>
              <a:t>/</a:t>
            </a:r>
            <a:r>
              <a:rPr lang="zh-CN" altLang="en-US" sz="2800" b="1" dirty="0" smtClean="0">
                <a:ea typeface="宋体" charset="-122"/>
              </a:rPr>
              <a:t>文本</a:t>
            </a:r>
            <a:r>
              <a:rPr lang="zh-CN" altLang="en-US" sz="2800" b="1" dirty="0">
                <a:ea typeface="宋体" charset="-122"/>
              </a:rPr>
              <a:t>建模</a:t>
            </a:r>
            <a:r>
              <a:rPr lang="en-US" altLang="zh-CN" sz="2800" b="1" dirty="0" smtClean="0">
                <a:ea typeface="宋体" charset="-122"/>
              </a:rPr>
              <a:t> Text-mining/text-modeling</a:t>
            </a:r>
            <a:endParaRPr lang="en-US" altLang="zh-CN" sz="2800" b="1" dirty="0">
              <a:ea typeface="宋体" charset="-122"/>
            </a:endParaRPr>
          </a:p>
          <a:p>
            <a:pPr lvl="2" eaLnBrk="1" hangingPunct="1"/>
            <a:r>
              <a:rPr lang="en-US" altLang="zh-CN" sz="36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基於關係型資料的建模</a:t>
            </a:r>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Modeling lives with relational databases</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群體傳記學 </a:t>
            </a:r>
            <a:r>
              <a:rPr lang="en-US" altLang="zh-CN" sz="2800" dirty="0">
                <a:solidFill>
                  <a:schemeClr val="bg1">
                    <a:lumMod val="75000"/>
                  </a:schemeClr>
                </a:solidFill>
                <a:ea typeface="宋体" charset="-122"/>
              </a:rPr>
              <a:t>Prosopography</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空間分析 </a:t>
            </a:r>
            <a:r>
              <a:rPr lang="en-US" altLang="zh-CN" sz="2800" dirty="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zh-CN" altLang="en-US" sz="2800" dirty="0" smtClean="0">
                <a:solidFill>
                  <a:schemeClr val="bg1">
                    <a:lumMod val="75000"/>
                  </a:schemeClr>
                </a:solidFill>
                <a:ea typeface="宋体" charset="-122"/>
              </a:rPr>
              <a:t>社會網絡分析 </a:t>
            </a:r>
            <a:r>
              <a:rPr lang="en-US" altLang="zh-CN" sz="2800" dirty="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36862382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 y="863029"/>
            <a:ext cx="9150850" cy="514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17249" y="2630453"/>
            <a:ext cx="750014" cy="369332"/>
          </a:xfrm>
          <a:prstGeom prst="rect">
            <a:avLst/>
          </a:prstGeom>
          <a:noFill/>
        </p:spPr>
        <p:txBody>
          <a:bodyPr wrap="square" rtlCol="0">
            <a:spAutoFit/>
          </a:bodyPr>
          <a:lstStyle/>
          <a:p>
            <a:r>
              <a:rPr lang="en-US" dirty="0" smtClean="0"/>
              <a:t>10%</a:t>
            </a:r>
            <a:endParaRPr lang="en-US" dirty="0"/>
          </a:p>
        </p:txBody>
      </p:sp>
      <p:sp>
        <p:nvSpPr>
          <p:cNvPr id="3" name="TextBox 2"/>
          <p:cNvSpPr txBox="1"/>
          <p:nvPr/>
        </p:nvSpPr>
        <p:spPr>
          <a:xfrm>
            <a:off x="1890445" y="2527443"/>
            <a:ext cx="729465" cy="369332"/>
          </a:xfrm>
          <a:prstGeom prst="rect">
            <a:avLst/>
          </a:prstGeom>
          <a:noFill/>
        </p:spPr>
        <p:txBody>
          <a:bodyPr wrap="square" rtlCol="0">
            <a:spAutoFit/>
          </a:bodyPr>
          <a:lstStyle/>
          <a:p>
            <a:r>
              <a:rPr lang="en-US" dirty="0" smtClean="0"/>
              <a:t>30%</a:t>
            </a:r>
            <a:endParaRPr lang="en-US" dirty="0"/>
          </a:p>
        </p:txBody>
      </p:sp>
    </p:spTree>
    <p:extLst>
      <p:ext uri="{BB962C8B-B14F-4D97-AF65-F5344CB8AC3E}">
        <p14:creationId xmlns:p14="http://schemas.microsoft.com/office/powerpoint/2010/main" val="28018348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29" y="678094"/>
            <a:ext cx="8752886" cy="547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6421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6" y="565079"/>
            <a:ext cx="9114613" cy="591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8712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4" y="534254"/>
            <a:ext cx="9150559" cy="590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62364" y="3184989"/>
            <a:ext cx="523982" cy="369332"/>
          </a:xfrm>
          <a:prstGeom prst="rect">
            <a:avLst/>
          </a:prstGeom>
          <a:noFill/>
        </p:spPr>
        <p:txBody>
          <a:bodyPr wrap="square" rtlCol="0">
            <a:spAutoFit/>
          </a:bodyPr>
          <a:lstStyle/>
          <a:p>
            <a:r>
              <a:rPr lang="en-US" dirty="0" smtClean="0">
                <a:solidFill>
                  <a:srgbClr val="FF0000"/>
                </a:solidFill>
              </a:rPr>
              <a:t>32</a:t>
            </a:r>
            <a:endParaRPr lang="en-US" dirty="0">
              <a:solidFill>
                <a:srgbClr val="FF0000"/>
              </a:solidFill>
            </a:endParaRPr>
          </a:p>
        </p:txBody>
      </p:sp>
      <p:sp>
        <p:nvSpPr>
          <p:cNvPr id="3" name="TextBox 2"/>
          <p:cNvSpPr txBox="1"/>
          <p:nvPr/>
        </p:nvSpPr>
        <p:spPr>
          <a:xfrm>
            <a:off x="6256961" y="3554321"/>
            <a:ext cx="482885" cy="369332"/>
          </a:xfrm>
          <a:prstGeom prst="rect">
            <a:avLst/>
          </a:prstGeom>
          <a:noFill/>
        </p:spPr>
        <p:txBody>
          <a:bodyPr wrap="square" rtlCol="0">
            <a:spAutoFit/>
          </a:bodyPr>
          <a:lstStyle/>
          <a:p>
            <a:r>
              <a:rPr lang="en-US" dirty="0" smtClean="0">
                <a:solidFill>
                  <a:srgbClr val="FF0000"/>
                </a:solidFill>
              </a:rPr>
              <a:t>23</a:t>
            </a:r>
            <a:endParaRPr lang="en-US" dirty="0">
              <a:solidFill>
                <a:srgbClr val="FF0000"/>
              </a:solidFill>
            </a:endParaRPr>
          </a:p>
        </p:txBody>
      </p:sp>
      <p:sp>
        <p:nvSpPr>
          <p:cNvPr id="4" name="TextBox 3"/>
          <p:cNvSpPr txBox="1"/>
          <p:nvPr/>
        </p:nvSpPr>
        <p:spPr>
          <a:xfrm>
            <a:off x="6863137" y="3369655"/>
            <a:ext cx="472611" cy="369332"/>
          </a:xfrm>
          <a:prstGeom prst="rect">
            <a:avLst/>
          </a:prstGeom>
          <a:noFill/>
        </p:spPr>
        <p:txBody>
          <a:bodyPr wrap="square" rtlCol="0">
            <a:spAutoFit/>
          </a:bodyPr>
          <a:lstStyle/>
          <a:p>
            <a:r>
              <a:rPr lang="en-US" dirty="0" smtClean="0">
                <a:solidFill>
                  <a:srgbClr val="FF0000"/>
                </a:solidFill>
              </a:rPr>
              <a:t>24</a:t>
            </a:r>
            <a:endParaRPr lang="en-US" dirty="0">
              <a:solidFill>
                <a:srgbClr val="FF0000"/>
              </a:solidFill>
            </a:endParaRPr>
          </a:p>
        </p:txBody>
      </p:sp>
      <p:sp>
        <p:nvSpPr>
          <p:cNvPr id="5" name="TextBox 4"/>
          <p:cNvSpPr txBox="1"/>
          <p:nvPr/>
        </p:nvSpPr>
        <p:spPr>
          <a:xfrm>
            <a:off x="3113070" y="4263775"/>
            <a:ext cx="606175" cy="369870"/>
          </a:xfrm>
          <a:prstGeom prst="rect">
            <a:avLst/>
          </a:prstGeom>
          <a:noFill/>
        </p:spPr>
        <p:txBody>
          <a:bodyPr wrap="square" rtlCol="0">
            <a:spAutoFit/>
          </a:bodyPr>
          <a:lstStyle/>
          <a:p>
            <a:r>
              <a:rPr lang="en-US" dirty="0" smtClean="0">
                <a:solidFill>
                  <a:srgbClr val="FF0000"/>
                </a:solidFill>
              </a:rPr>
              <a:t>27</a:t>
            </a:r>
            <a:endParaRPr lang="en-US" dirty="0">
              <a:solidFill>
                <a:srgbClr val="FF0000"/>
              </a:solidFill>
            </a:endParaRPr>
          </a:p>
        </p:txBody>
      </p:sp>
    </p:spTree>
    <p:extLst>
      <p:ext uri="{BB962C8B-B14F-4D97-AF65-F5344CB8AC3E}">
        <p14:creationId xmlns:p14="http://schemas.microsoft.com/office/powerpoint/2010/main" val="16959192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ChinaX</a:t>
            </a:r>
            <a:endParaRPr lang="en-US" dirty="0"/>
          </a:p>
        </p:txBody>
      </p:sp>
      <p:sp>
        <p:nvSpPr>
          <p:cNvPr id="3" name="Text Placeholder 2"/>
          <p:cNvSpPr>
            <a:spLocks noGrp="1"/>
          </p:cNvSpPr>
          <p:nvPr>
            <p:ph type="body" idx="1"/>
          </p:nvPr>
        </p:nvSpPr>
        <p:spPr/>
        <p:txBody>
          <a:bodyPr/>
          <a:lstStyle/>
          <a:p>
            <a:r>
              <a:rPr lang="en-US" dirty="0" smtClean="0"/>
              <a:t>Yu </a:t>
            </a:r>
            <a:r>
              <a:rPr lang="en-US" dirty="0" smtClean="0"/>
              <a:t>Wen </a:t>
            </a:r>
            <a:r>
              <a:rPr lang="zh-CN" altLang="en-US" dirty="0" smtClean="0"/>
              <a:t>于文</a:t>
            </a:r>
            <a:endParaRPr lang="en-US" dirty="0"/>
          </a:p>
        </p:txBody>
      </p:sp>
    </p:spTree>
    <p:extLst>
      <p:ext uri="{BB962C8B-B14F-4D97-AF65-F5344CB8AC3E}">
        <p14:creationId xmlns:p14="http://schemas.microsoft.com/office/powerpoint/2010/main" val="1725073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229600" cy="1143000"/>
          </a:xfrm>
        </p:spPr>
        <p:txBody>
          <a:bodyPr>
            <a:normAutofit fontScale="90000"/>
          </a:bodyPr>
          <a:lstStyle/>
          <a:p>
            <a:r>
              <a:rPr lang="en-US" altLang="zh-TW" sz="2400" dirty="0" smtClean="0"/>
              <a:t/>
            </a:r>
            <a:br>
              <a:rPr lang="en-US" altLang="zh-TW" sz="2400" dirty="0" smtClean="0"/>
            </a:br>
            <a:r>
              <a:rPr lang="en-US" altLang="zh-TW" sz="2400" dirty="0" smtClean="0">
                <a:hlinkClick r:id="rId2"/>
              </a:rPr>
              <a:t>Course trailer</a:t>
            </a:r>
            <a:r>
              <a:rPr lang="zh-TW" altLang="en-US" sz="2400" dirty="0" smtClean="0"/>
              <a:t>：</a:t>
            </a:r>
            <a:r>
              <a:rPr lang="en-US" altLang="zh-TW" sz="2400" dirty="0" smtClean="0"/>
              <a:t/>
            </a:r>
            <a:br>
              <a:rPr lang="en-US" altLang="zh-TW" sz="2400" dirty="0" smtClean="0"/>
            </a:br>
            <a:r>
              <a:rPr lang="en-US" altLang="zh-TW" sz="2400" dirty="0" smtClean="0">
                <a:hlinkClick r:id="rId2"/>
              </a:rPr>
              <a:t>https://www.edx.org/course/harvardx/harvardx-sw12x-china-920</a:t>
            </a:r>
            <a:r>
              <a:rPr lang="en-US" altLang="zh-TW" sz="2400" dirty="0" smtClean="0"/>
              <a:t/>
            </a:r>
            <a:br>
              <a:rPr lang="en-US" altLang="zh-TW" sz="2400" dirty="0" smtClean="0"/>
            </a:br>
            <a:r>
              <a:rPr lang="en-US" altLang="zh-TW" sz="2400" dirty="0" smtClean="0"/>
              <a:t/>
            </a:r>
            <a:br>
              <a:rPr lang="en-US" altLang="zh-TW" sz="2400" dirty="0" smtClean="0"/>
            </a:br>
            <a:endParaRPr lang="en-US" sz="2400" dirty="0"/>
          </a:p>
        </p:txBody>
      </p:sp>
      <p:pic>
        <p:nvPicPr>
          <p:cNvPr id="5" name="Content Placeholder 4" descr="Screen Shot 2014-03-11 at 2.45.43 AM.png"/>
          <p:cNvPicPr>
            <a:picLocks noGrp="1" noChangeAspect="1"/>
          </p:cNvPicPr>
          <p:nvPr>
            <p:ph idx="1"/>
          </p:nvPr>
        </p:nvPicPr>
        <p:blipFill>
          <a:blip r:embed="rId3"/>
          <a:srcRect l="-6651" r="-6651"/>
          <a:stretch>
            <a:fillRect/>
          </a:stretch>
        </p:blipFill>
        <p:spPr>
          <a:xfrm>
            <a:off x="228600" y="1166018"/>
            <a:ext cx="8229600" cy="4525963"/>
          </a:xfrm>
        </p:spPr>
      </p:pic>
    </p:spTree>
    <p:extLst>
      <p:ext uri="{BB962C8B-B14F-4D97-AF65-F5344CB8AC3E}">
        <p14:creationId xmlns:p14="http://schemas.microsoft.com/office/powerpoint/2010/main" val="460520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4-03-11 at 2.54.42 AM.png"/>
          <p:cNvPicPr>
            <a:picLocks noGrp="1" noChangeAspect="1"/>
          </p:cNvPicPr>
          <p:nvPr>
            <p:ph idx="1"/>
          </p:nvPr>
        </p:nvPicPr>
        <p:blipFill>
          <a:blip r:embed="rId2"/>
          <a:srcRect t="-12365" b="-12365"/>
          <a:stretch>
            <a:fillRect/>
          </a:stretch>
        </p:blipFill>
        <p:spPr>
          <a:xfrm>
            <a:off x="0" y="228600"/>
            <a:ext cx="10530192" cy="5791200"/>
          </a:xfrm>
        </p:spPr>
      </p:pic>
    </p:spTree>
    <p:extLst>
      <p:ext uri="{BB962C8B-B14F-4D97-AF65-F5344CB8AC3E}">
        <p14:creationId xmlns:p14="http://schemas.microsoft.com/office/powerpoint/2010/main" val="2320574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4" y="685800"/>
            <a:ext cx="9113026" cy="550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9516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different module examples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5039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50.00 AM.png"/>
          <p:cNvPicPr>
            <a:picLocks noChangeAspect="1"/>
          </p:cNvPicPr>
          <p:nvPr/>
        </p:nvPicPr>
        <p:blipFill>
          <a:blip r:embed="rId2"/>
          <a:stretch>
            <a:fillRect/>
          </a:stretch>
        </p:blipFill>
        <p:spPr>
          <a:xfrm>
            <a:off x="-1371600" y="762000"/>
            <a:ext cx="10515600" cy="5122703"/>
          </a:xfrm>
          <a:prstGeom prst="rect">
            <a:avLst/>
          </a:prstGeom>
        </p:spPr>
      </p:pic>
    </p:spTree>
    <p:extLst>
      <p:ext uri="{BB962C8B-B14F-4D97-AF65-F5344CB8AC3E}">
        <p14:creationId xmlns:p14="http://schemas.microsoft.com/office/powerpoint/2010/main" val="248189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 y="990600"/>
            <a:ext cx="9128886"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72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56.30 AM.png"/>
          <p:cNvPicPr>
            <a:picLocks noChangeAspect="1"/>
          </p:cNvPicPr>
          <p:nvPr/>
        </p:nvPicPr>
        <p:blipFill>
          <a:blip r:embed="rId2"/>
          <a:stretch>
            <a:fillRect/>
          </a:stretch>
        </p:blipFill>
        <p:spPr>
          <a:xfrm>
            <a:off x="-1411314" y="762000"/>
            <a:ext cx="10555314" cy="5105400"/>
          </a:xfrm>
          <a:prstGeom prst="rect">
            <a:avLst/>
          </a:prstGeom>
        </p:spPr>
      </p:pic>
    </p:spTree>
    <p:extLst>
      <p:ext uri="{BB962C8B-B14F-4D97-AF65-F5344CB8AC3E}">
        <p14:creationId xmlns:p14="http://schemas.microsoft.com/office/powerpoint/2010/main" val="8496561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47.34 AM.png"/>
          <p:cNvPicPr>
            <a:picLocks noChangeAspect="1"/>
          </p:cNvPicPr>
          <p:nvPr/>
        </p:nvPicPr>
        <p:blipFill>
          <a:blip r:embed="rId2"/>
          <a:stretch>
            <a:fillRect/>
          </a:stretch>
        </p:blipFill>
        <p:spPr>
          <a:xfrm>
            <a:off x="-1532238" y="685800"/>
            <a:ext cx="10676238" cy="5486400"/>
          </a:xfrm>
          <a:prstGeom prst="rect">
            <a:avLst/>
          </a:prstGeom>
        </p:spPr>
      </p:pic>
    </p:spTree>
    <p:extLst>
      <p:ext uri="{BB962C8B-B14F-4D97-AF65-F5344CB8AC3E}">
        <p14:creationId xmlns:p14="http://schemas.microsoft.com/office/powerpoint/2010/main" val="2532616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47.54 AM.png"/>
          <p:cNvPicPr>
            <a:picLocks noChangeAspect="1"/>
          </p:cNvPicPr>
          <p:nvPr/>
        </p:nvPicPr>
        <p:blipFill>
          <a:blip r:embed="rId2"/>
          <a:stretch>
            <a:fillRect/>
          </a:stretch>
        </p:blipFill>
        <p:spPr>
          <a:xfrm>
            <a:off x="-1981200" y="381000"/>
            <a:ext cx="11505716" cy="5668962"/>
          </a:xfrm>
          <a:prstGeom prst="rect">
            <a:avLst/>
          </a:prstGeom>
        </p:spPr>
      </p:pic>
    </p:spTree>
    <p:extLst>
      <p:ext uri="{BB962C8B-B14F-4D97-AF65-F5344CB8AC3E}">
        <p14:creationId xmlns:p14="http://schemas.microsoft.com/office/powerpoint/2010/main" val="140353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48.28 AM.png"/>
          <p:cNvPicPr>
            <a:picLocks noChangeAspect="1"/>
          </p:cNvPicPr>
          <p:nvPr/>
        </p:nvPicPr>
        <p:blipFill>
          <a:blip r:embed="rId2"/>
          <a:stretch>
            <a:fillRect/>
          </a:stretch>
        </p:blipFill>
        <p:spPr>
          <a:xfrm>
            <a:off x="-1447800" y="710406"/>
            <a:ext cx="11438348" cy="5437187"/>
          </a:xfrm>
          <a:prstGeom prst="rect">
            <a:avLst/>
          </a:prstGeom>
        </p:spPr>
      </p:pic>
    </p:spTree>
    <p:extLst>
      <p:ext uri="{BB962C8B-B14F-4D97-AF65-F5344CB8AC3E}">
        <p14:creationId xmlns:p14="http://schemas.microsoft.com/office/powerpoint/2010/main" val="38813939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4.01.30 AM.png"/>
          <p:cNvPicPr>
            <a:picLocks noChangeAspect="1"/>
          </p:cNvPicPr>
          <p:nvPr/>
        </p:nvPicPr>
        <p:blipFill>
          <a:blip r:embed="rId2"/>
          <a:stretch>
            <a:fillRect/>
          </a:stretch>
        </p:blipFill>
        <p:spPr>
          <a:xfrm>
            <a:off x="0" y="0"/>
            <a:ext cx="12801001" cy="6796087"/>
          </a:xfrm>
          <a:prstGeom prst="rect">
            <a:avLst/>
          </a:prstGeom>
        </p:spPr>
      </p:pic>
    </p:spTree>
    <p:extLst>
      <p:ext uri="{BB962C8B-B14F-4D97-AF65-F5344CB8AC3E}">
        <p14:creationId xmlns:p14="http://schemas.microsoft.com/office/powerpoint/2010/main" val="1722331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48.52 AM.png"/>
          <p:cNvPicPr>
            <a:picLocks noChangeAspect="1"/>
          </p:cNvPicPr>
          <p:nvPr/>
        </p:nvPicPr>
        <p:blipFill>
          <a:blip r:embed="rId2"/>
          <a:stretch>
            <a:fillRect/>
          </a:stretch>
        </p:blipFill>
        <p:spPr>
          <a:xfrm>
            <a:off x="-1719499" y="841375"/>
            <a:ext cx="10863499" cy="5175250"/>
          </a:xfrm>
          <a:prstGeom prst="rect">
            <a:avLst/>
          </a:prstGeom>
        </p:spPr>
      </p:pic>
    </p:spTree>
    <p:extLst>
      <p:ext uri="{BB962C8B-B14F-4D97-AF65-F5344CB8AC3E}">
        <p14:creationId xmlns:p14="http://schemas.microsoft.com/office/powerpoint/2010/main" val="217061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Screen Shot 2014-03-11 at 3.09.58 AM.png"/>
          <p:cNvPicPr>
            <a:picLocks noChangeAspect="1"/>
          </p:cNvPicPr>
          <p:nvPr/>
        </p:nvPicPr>
        <p:blipFill>
          <a:blip r:embed="rId2"/>
          <a:stretch>
            <a:fillRect/>
          </a:stretch>
        </p:blipFill>
        <p:spPr>
          <a:xfrm>
            <a:off x="-754144" y="762000"/>
            <a:ext cx="9898144" cy="5334000"/>
          </a:xfrm>
          <a:prstGeom prst="rect">
            <a:avLst/>
          </a:prstGeom>
        </p:spPr>
      </p:pic>
    </p:spTree>
    <p:extLst>
      <p:ext uri="{BB962C8B-B14F-4D97-AF65-F5344CB8AC3E}">
        <p14:creationId xmlns:p14="http://schemas.microsoft.com/office/powerpoint/2010/main" val="1686273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15.25 AM.png"/>
          <p:cNvPicPr>
            <a:picLocks noChangeAspect="1"/>
          </p:cNvPicPr>
          <p:nvPr/>
        </p:nvPicPr>
        <p:blipFill>
          <a:blip r:embed="rId2"/>
          <a:stretch>
            <a:fillRect/>
          </a:stretch>
        </p:blipFill>
        <p:spPr>
          <a:xfrm>
            <a:off x="-1097774" y="800100"/>
            <a:ext cx="10241774" cy="5257800"/>
          </a:xfrm>
          <a:prstGeom prst="rect">
            <a:avLst/>
          </a:prstGeom>
        </p:spPr>
      </p:pic>
    </p:spTree>
    <p:extLst>
      <p:ext uri="{BB962C8B-B14F-4D97-AF65-F5344CB8AC3E}">
        <p14:creationId xmlns:p14="http://schemas.microsoft.com/office/powerpoint/2010/main" val="309293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35.41 AM.png"/>
          <p:cNvPicPr>
            <a:picLocks noChangeAspect="1"/>
          </p:cNvPicPr>
          <p:nvPr/>
        </p:nvPicPr>
        <p:blipFill>
          <a:blip r:embed="rId2"/>
          <a:stretch>
            <a:fillRect/>
          </a:stretch>
        </p:blipFill>
        <p:spPr>
          <a:xfrm>
            <a:off x="-1572768" y="228600"/>
            <a:ext cx="11558016" cy="6019800"/>
          </a:xfrm>
          <a:prstGeom prst="rect">
            <a:avLst/>
          </a:prstGeom>
        </p:spPr>
      </p:pic>
    </p:spTree>
    <p:extLst>
      <p:ext uri="{BB962C8B-B14F-4D97-AF65-F5344CB8AC3E}">
        <p14:creationId xmlns:p14="http://schemas.microsoft.com/office/powerpoint/2010/main" val="1220079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4-03-11 at 3.52.36 AM.png"/>
          <p:cNvPicPr>
            <a:picLocks noChangeAspect="1"/>
          </p:cNvPicPr>
          <p:nvPr/>
        </p:nvPicPr>
        <p:blipFill>
          <a:blip r:embed="rId2"/>
          <a:stretch>
            <a:fillRect/>
          </a:stretch>
        </p:blipFill>
        <p:spPr>
          <a:xfrm>
            <a:off x="-1371600" y="609600"/>
            <a:ext cx="10515600" cy="5100797"/>
          </a:xfrm>
          <a:prstGeom prst="rect">
            <a:avLst/>
          </a:prstGeom>
        </p:spPr>
      </p:pic>
    </p:spTree>
    <p:extLst>
      <p:ext uri="{BB962C8B-B14F-4D97-AF65-F5344CB8AC3E}">
        <p14:creationId xmlns:p14="http://schemas.microsoft.com/office/powerpoint/2010/main" val="3536340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7886</TotalTime>
  <Words>4782</Words>
  <Application>Microsoft Office PowerPoint</Application>
  <PresentationFormat>On-screen Show (4:3)</PresentationFormat>
  <Paragraphs>624</Paragraphs>
  <Slides>107</Slides>
  <Notes>24</Notes>
  <HiddenSlides>1</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人文學、數位資源、與數位工具的跨界整合： 來自中國史研究和教學的兩個範例 － 中國歷代人物傳記資料庫(CBDB)和哈佛中國課(ChinaX)</vt:lpstr>
      <vt:lpstr>PowerPoint Presentation</vt:lpstr>
      <vt:lpstr>中國歷代人物傳記資料庫 (CBDB) –從軼事到資料 </vt:lpstr>
      <vt:lpstr>PowerPoint Presentation</vt:lpstr>
      <vt:lpstr>PowerPoint Presentation</vt:lpstr>
      <vt:lpstr>(1) Biographical data are coded and stored in tables. 傳記資料以代碼的形式存儲於資料表中。</vt:lpstr>
      <vt:lpstr>PowerPoint Presentation</vt:lpstr>
      <vt:lpstr>PowerPoint Presentation</vt:lpstr>
      <vt:lpstr>PowerPoint Presentation</vt:lpstr>
      <vt:lpstr>PowerPoint Presentation</vt:lpstr>
      <vt:lpstr>[English] Using “Regular Expressions”正則表達式 to find data in digital texts</vt:lpstr>
      <vt:lpstr>[中文]使用“正則表達式”在數位文本中發掘資料</vt:lpstr>
      <vt:lpstr>正則表達式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[English]Prosopography</vt:lpstr>
      <vt:lpstr>[中文]群體傳記學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Social Networks 社會網絡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三種使用方式</vt:lpstr>
      <vt:lpstr>PowerPoint Presentation</vt:lpstr>
      <vt:lpstr>PowerPoint Presentation</vt:lpstr>
      <vt:lpstr>PowerPoint Presentation</vt:lpstr>
      <vt:lpstr>PowerPoint Presentation</vt:lpstr>
      <vt:lpstr>Data Acquisition for CBDB</vt:lpstr>
      <vt:lpstr>CBDB用到的數位技術/工具</vt:lpstr>
      <vt:lpstr>關連式資料庫 (Relational databases) 把人物傳記提到的各種資訊抽象化、結構化、模型化Entity Relations Modeling: Abstracting the features of the Biographical World</vt:lpstr>
      <vt:lpstr>PowerPoint Presentation</vt:lpstr>
      <vt:lpstr>明進士登科錄</vt:lpstr>
      <vt:lpstr>唐代墓誌銘:  全文+人工標記</vt:lpstr>
      <vt:lpstr>PowerPoint Presentation</vt:lpstr>
      <vt:lpstr>宋/元/明人傳記資料索引:  電腦自動標記 + 人工驗證</vt:lpstr>
      <vt:lpstr>Regular expressions: 正則表達式</vt:lpstr>
      <vt:lpstr>用GATE軟體檢查電腦抓取結果</vt:lpstr>
      <vt:lpstr>CBDB Regex Machine</vt:lpstr>
      <vt:lpstr>用 Excel 開 XML 轉成表格</vt:lpstr>
      <vt:lpstr>Computer Assisted Tagging and Data Extraction</vt:lpstr>
      <vt:lpstr>原文</vt:lpstr>
      <vt:lpstr>想標的資訊</vt:lpstr>
      <vt:lpstr>PowerPoint Presentation</vt:lpstr>
      <vt:lpstr>抓取「誰什麼時候任什麼官」</vt:lpstr>
      <vt:lpstr>PowerPoint Presentation</vt:lpstr>
      <vt:lpstr>PowerPoint Presentation</vt:lpstr>
      <vt:lpstr>PowerPoint Presentation</vt:lpstr>
      <vt:lpstr>PowerPoint Presentation</vt:lpstr>
      <vt:lpstr>PowerPoint Presentation</vt:lpstr>
      <vt:lpstr>CBDB API: 資料庫之間的互通</vt:lpstr>
      <vt:lpstr>System Interoperability</vt:lpstr>
      <vt:lpstr>Make an API call to get external data</vt:lpstr>
      <vt:lpstr>Harvardx and Chinax MOOCs 大型線上免費開放課程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ChinaX</vt:lpstr>
      <vt:lpstr> Course trailer： https://www.edx.org/course/harvardx/harvardx-sw12x-china-920  </vt:lpstr>
      <vt:lpstr>PowerPoint Presentation</vt:lpstr>
      <vt:lpstr>PowerPoint Presentation</vt:lpstr>
      <vt:lpstr>Some different module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Asian Studies in a Digital World</dc:title>
  <dc:creator>Bol, Peter K.</dc:creator>
  <cp:lastModifiedBy>Bol, Peter K.</cp:lastModifiedBy>
  <cp:revision>138</cp:revision>
  <dcterms:created xsi:type="dcterms:W3CDTF">2013-09-22T12:51:09Z</dcterms:created>
  <dcterms:modified xsi:type="dcterms:W3CDTF">2014-03-13T14:35:32Z</dcterms:modified>
</cp:coreProperties>
</file>