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257" r:id="rId3"/>
    <p:sldId id="258" r:id="rId4"/>
    <p:sldId id="259" r:id="rId5"/>
    <p:sldId id="297" r:id="rId6"/>
    <p:sldId id="261" r:id="rId7"/>
    <p:sldId id="296" r:id="rId8"/>
    <p:sldId id="309" r:id="rId9"/>
    <p:sldId id="311" r:id="rId10"/>
    <p:sldId id="268" r:id="rId11"/>
    <p:sldId id="264" r:id="rId12"/>
    <p:sldId id="312" r:id="rId13"/>
    <p:sldId id="313" r:id="rId14"/>
    <p:sldId id="266" r:id="rId15"/>
    <p:sldId id="262" r:id="rId16"/>
    <p:sldId id="270" r:id="rId17"/>
    <p:sldId id="269" r:id="rId18"/>
    <p:sldId id="271" r:id="rId19"/>
    <p:sldId id="306" r:id="rId20"/>
    <p:sldId id="307" r:id="rId21"/>
    <p:sldId id="298" r:id="rId22"/>
    <p:sldId id="299" r:id="rId23"/>
    <p:sldId id="300" r:id="rId24"/>
    <p:sldId id="301" r:id="rId25"/>
    <p:sldId id="302" r:id="rId26"/>
    <p:sldId id="303" r:id="rId27"/>
    <p:sldId id="304" r:id="rId28"/>
    <p:sldId id="305" r:id="rId29"/>
    <p:sldId id="275" r:id="rId30"/>
    <p:sldId id="314" r:id="rId31"/>
    <p:sldId id="279" r:id="rId32"/>
    <p:sldId id="273" r:id="rId33"/>
    <p:sldId id="278" r:id="rId34"/>
    <p:sldId id="280" r:id="rId35"/>
    <p:sldId id="285" r:id="rId36"/>
    <p:sldId id="286" r:id="rId37"/>
    <p:sldId id="287" r:id="rId38"/>
    <p:sldId id="288" r:id="rId39"/>
    <p:sldId id="289" r:id="rId40"/>
    <p:sldId id="290" r:id="rId41"/>
    <p:sldId id="291" r:id="rId42"/>
    <p:sldId id="277" r:id="rId43"/>
    <p:sldId id="281" r:id="rId44"/>
    <p:sldId id="282" r:id="rId45"/>
    <p:sldId id="283" r:id="rId46"/>
    <p:sldId id="284" r:id="rId47"/>
    <p:sldId id="315" r:id="rId48"/>
    <p:sldId id="276" r:id="rId49"/>
    <p:sldId id="295" r:id="rId50"/>
    <p:sldId id="292" r:id="rId51"/>
    <p:sldId id="293" r:id="rId52"/>
    <p:sldId id="294" r:id="rId53"/>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CFB27764-A9EF-4543-AE72-90418E612D58}">
          <p14:sldIdLst>
            <p14:sldId id="256"/>
            <p14:sldId id="257"/>
            <p14:sldId id="258"/>
            <p14:sldId id="259"/>
            <p14:sldId id="297"/>
            <p14:sldId id="261"/>
            <p14:sldId id="296"/>
            <p14:sldId id="309"/>
            <p14:sldId id="311"/>
            <p14:sldId id="268"/>
            <p14:sldId id="264"/>
            <p14:sldId id="312"/>
            <p14:sldId id="313"/>
            <p14:sldId id="266"/>
            <p14:sldId id="262"/>
            <p14:sldId id="270"/>
            <p14:sldId id="269"/>
            <p14:sldId id="271"/>
            <p14:sldId id="306"/>
          </p14:sldIdLst>
        </p14:section>
        <p14:section name="未命名的章節" id="{8CCDE390-412D-45EF-AA5E-C6863BC6E2C2}">
          <p14:sldIdLst>
            <p14:sldId id="307"/>
            <p14:sldId id="298"/>
            <p14:sldId id="299"/>
            <p14:sldId id="300"/>
            <p14:sldId id="301"/>
            <p14:sldId id="302"/>
            <p14:sldId id="303"/>
            <p14:sldId id="304"/>
            <p14:sldId id="305"/>
            <p14:sldId id="275"/>
            <p14:sldId id="314"/>
            <p14:sldId id="279"/>
            <p14:sldId id="273"/>
            <p14:sldId id="278"/>
            <p14:sldId id="280"/>
            <p14:sldId id="285"/>
            <p14:sldId id="286"/>
            <p14:sldId id="287"/>
            <p14:sldId id="288"/>
            <p14:sldId id="289"/>
            <p14:sldId id="290"/>
            <p14:sldId id="291"/>
            <p14:sldId id="277"/>
            <p14:sldId id="281"/>
            <p14:sldId id="282"/>
            <p14:sldId id="283"/>
            <p14:sldId id="284"/>
            <p14:sldId id="315"/>
            <p14:sldId id="276"/>
            <p14:sldId id="295"/>
            <p14:sldId id="292"/>
            <p14:sldId id="293"/>
            <p14:sldId id="29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34" d="100"/>
          <a:sy n="134" d="100"/>
        </p:scale>
        <p:origin x="-114"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0FF3C2-8230-49DF-B886-A5B74FEB2F50}" type="datetimeFigureOut">
              <a:rPr lang="zh-TW" altLang="en-US" smtClean="0"/>
              <a:t>2012/10/22</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2B5D7B-8581-464E-B7D7-08A6CA566CD7}" type="slidenum">
              <a:rPr lang="zh-TW" altLang="en-US" smtClean="0"/>
              <a:t>‹#›</a:t>
            </a:fld>
            <a:endParaRPr lang="zh-TW" altLang="en-US"/>
          </a:p>
        </p:txBody>
      </p:sp>
    </p:spTree>
    <p:extLst>
      <p:ext uri="{BB962C8B-B14F-4D97-AF65-F5344CB8AC3E}">
        <p14:creationId xmlns:p14="http://schemas.microsoft.com/office/powerpoint/2010/main" val="33346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Zhang Shi died in 1080.  Can be modified</a:t>
            </a:r>
            <a:r>
              <a:rPr lang="en-US" altLang="zh-TW" baseline="0" dirty="0" smtClean="0"/>
              <a:t> to adjust the balance.</a:t>
            </a:r>
            <a:endParaRPr lang="zh-TW" altLang="en-US" dirty="0"/>
          </a:p>
        </p:txBody>
      </p:sp>
      <p:sp>
        <p:nvSpPr>
          <p:cNvPr id="4" name="投影片編號版面配置區 3"/>
          <p:cNvSpPr>
            <a:spLocks noGrp="1"/>
          </p:cNvSpPr>
          <p:nvPr>
            <p:ph type="sldNum" sz="quarter" idx="10"/>
          </p:nvPr>
        </p:nvSpPr>
        <p:spPr/>
        <p:txBody>
          <a:bodyPr/>
          <a:lstStyle/>
          <a:p>
            <a:fld id="{9EE845B1-2ADE-4478-A5EB-2F2C207F4C45}" type="slidenum">
              <a:rPr lang="zh-TW" altLang="en-US" smtClean="0"/>
              <a:t>41</a:t>
            </a:fld>
            <a:endParaRPr lang="zh-TW" altLang="en-US"/>
          </a:p>
        </p:txBody>
      </p:sp>
    </p:spTree>
    <p:extLst>
      <p:ext uri="{BB962C8B-B14F-4D97-AF65-F5344CB8AC3E}">
        <p14:creationId xmlns:p14="http://schemas.microsoft.com/office/powerpoint/2010/main" val="13473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96B46B-E24D-4C43-B038-886D02CD7315}" type="slidenum">
              <a:rPr lang="en-US" altLang="zh-TW"/>
              <a:pPr/>
              <a:t>45</a:t>
            </a:fld>
            <a:endParaRPr lang="en-US" altLang="zh-TW"/>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r>
              <a:rPr lang="en-US" altLang="zh-CN"/>
              <a:t>Neo-Confucian letter exchanges, sans pendants</a:t>
            </a:r>
            <a:endParaRPr lang="en-US" altLang="zh-TW"/>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11"/>
          <p:cNvGrpSpPr/>
          <p:nvPr/>
        </p:nvGrpSpPr>
        <p:grpSpPr>
          <a:xfrm>
            <a:off x="0" y="0"/>
            <a:ext cx="9144000" cy="6400800"/>
            <a:chOff x="0" y="0"/>
            <a:chExt cx="9144000" cy="6400800"/>
          </a:xfrm>
        </p:grpSpPr>
        <p:sp>
          <p:nvSpPr>
            <p:cNvPr id="16" name="Rectangle 15"/>
            <p:cNvSpPr/>
            <p:nvPr/>
          </p:nvSpPr>
          <p:spPr>
            <a:xfrm>
              <a:off x="1828800" y="4572000"/>
              <a:ext cx="6858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10"/>
            <p:cNvGrpSpPr/>
            <p:nvPr/>
          </p:nvGrpSpPr>
          <p:grpSpPr>
            <a:xfrm>
              <a:off x="0" y="0"/>
              <a:ext cx="9144000" cy="6400800"/>
              <a:chOff x="0" y="0"/>
              <a:chExt cx="9144000" cy="6400800"/>
            </a:xfrm>
          </p:grpSpPr>
          <p:sp>
            <p:nvSpPr>
              <p:cNvPr id="15" name="Rectangle 14"/>
              <p:cNvSpPr/>
              <p:nvPr/>
            </p:nvSpPr>
            <p:spPr>
              <a:xfrm>
                <a:off x="0" y="0"/>
                <a:ext cx="1828800" cy="640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0" y="4572000"/>
                <a:ext cx="91440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Rectangle 12"/>
            <p:cNvSpPr/>
            <p:nvPr/>
          </p:nvSpPr>
          <p:spPr>
            <a:xfrm>
              <a:off x="0" y="45720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a:xfrm>
            <a:off x="6934200" y="6553200"/>
            <a:ext cx="1676400" cy="228600"/>
          </a:xfrm>
        </p:spPr>
        <p:txBody>
          <a:bodyPr vert="horz" lIns="91440" tIns="45720" rIns="91440" bIns="45720" rtlCol="0" anchor="t" anchorCtr="0"/>
          <a:lstStyle>
            <a:lvl1pPr marL="0" algn="r" defTabSz="914400" rtl="0" eaLnBrk="1" latinLnBrk="0" hangingPunct="1">
              <a:defRPr sz="900" kern="1200" cap="small" baseline="0">
                <a:solidFill>
                  <a:sysClr val="windowText" lastClr="000000"/>
                </a:solidFill>
                <a:latin typeface="+mj-lt"/>
                <a:ea typeface="+mn-ea"/>
                <a:cs typeface="+mn-cs"/>
              </a:defRPr>
            </a:lvl1pPr>
          </a:lstStyle>
          <a:p>
            <a:fld id="{102D1AF6-CBC4-4F59-9DCE-C805888BF2F4}" type="datetimeFigureOut">
              <a:rPr lang="zh-TW" altLang="en-US" smtClean="0"/>
              <a:t>2012/10/22</a:t>
            </a:fld>
            <a:endParaRPr lang="zh-TW" altLang="en-US"/>
          </a:p>
        </p:txBody>
      </p:sp>
      <p:sp>
        <p:nvSpPr>
          <p:cNvPr id="5" name="Footer Placeholder 4"/>
          <p:cNvSpPr>
            <a:spLocks noGrp="1"/>
          </p:cNvSpPr>
          <p:nvPr>
            <p:ph type="ftr" sz="quarter" idx="11"/>
          </p:nvPr>
        </p:nvSpPr>
        <p:spPr>
          <a:xfrm>
            <a:off x="1891553" y="6553200"/>
            <a:ext cx="1676400" cy="228600"/>
          </a:xfrm>
        </p:spPr>
        <p:txBody>
          <a:bodyPr anchor="t" anchorCtr="0"/>
          <a:lstStyle>
            <a:lvl1pPr>
              <a:defRPr>
                <a:solidFill>
                  <a:sysClr val="windowText" lastClr="000000"/>
                </a:solidFill>
              </a:defRPr>
            </a:lvl1pPr>
          </a:lstStyle>
          <a:p>
            <a:endParaRPr lang="zh-TW" altLang="en-US"/>
          </a:p>
        </p:txBody>
      </p:sp>
      <p:sp>
        <p:nvSpPr>
          <p:cNvPr id="6" name="Slide Number Placeholder 5"/>
          <p:cNvSpPr>
            <a:spLocks noGrp="1"/>
          </p:cNvSpPr>
          <p:nvPr>
            <p:ph type="sldNum" sz="quarter" idx="12"/>
          </p:nvPr>
        </p:nvSpPr>
        <p:spPr>
          <a:xfrm>
            <a:off x="4870076" y="6553200"/>
            <a:ext cx="762000" cy="228600"/>
          </a:xfrm>
          <a:noFill/>
          <a:ln>
            <a:noFill/>
          </a:ln>
          <a:effectLst/>
        </p:spPr>
        <p:txBody>
          <a:bodyPr/>
          <a:lstStyle>
            <a:lvl1pPr algn="ctr">
              <a:defRPr sz="900" kern="1200" cap="small" baseline="0">
                <a:solidFill>
                  <a:sysClr val="windowText" lastClr="000000"/>
                </a:solidFill>
                <a:latin typeface="+mj-lt"/>
                <a:ea typeface="+mn-ea"/>
                <a:cs typeface="+mn-cs"/>
              </a:defRPr>
            </a:lvl1pPr>
          </a:lstStyle>
          <a:p>
            <a:fld id="{A0594942-D7B3-407F-BA2D-B3B38DBCA969}" type="slidenum">
              <a:rPr lang="zh-TW" altLang="en-US" smtClean="0"/>
              <a:t>‹#›</a:t>
            </a:fld>
            <a:endParaRPr lang="zh-TW" altLang="en-US"/>
          </a:p>
        </p:txBody>
      </p:sp>
      <p:sp>
        <p:nvSpPr>
          <p:cNvPr id="3" name="Subtitle 2"/>
          <p:cNvSpPr>
            <a:spLocks noGrp="1"/>
          </p:cNvSpPr>
          <p:nvPr>
            <p:ph type="subTitle" idx="1"/>
          </p:nvPr>
        </p:nvSpPr>
        <p:spPr>
          <a:xfrm>
            <a:off x="1905000" y="5867400"/>
            <a:ext cx="6570722" cy="457200"/>
          </a:xfrm>
        </p:spPr>
        <p:txBody>
          <a:bodyPr>
            <a:normAutofit/>
            <a:scene3d>
              <a:camera prst="orthographicFront"/>
              <a:lightRig rig="soft" dir="t">
                <a:rot lat="0" lon="0" rev="10800000"/>
              </a:lightRig>
            </a:scene3d>
            <a:sp3d>
              <a:contourClr>
                <a:srgbClr val="DDDDDD"/>
              </a:contourClr>
            </a:sp3d>
          </a:bodyPr>
          <a:lstStyle>
            <a:lvl1pPr marL="0" indent="0" algn="l">
              <a:spcBef>
                <a:spcPts val="0"/>
              </a:spcBef>
              <a:buNone/>
              <a:defRPr sz="2000">
                <a:solidFill>
                  <a:schemeClr val="tx1">
                    <a:alpha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a:p>
        </p:txBody>
      </p:sp>
      <p:sp>
        <p:nvSpPr>
          <p:cNvPr id="2" name="Title 1"/>
          <p:cNvSpPr>
            <a:spLocks noGrp="1"/>
          </p:cNvSpPr>
          <p:nvPr>
            <p:ph type="ctrTitle"/>
          </p:nvPr>
        </p:nvSpPr>
        <p:spPr>
          <a:xfrm>
            <a:off x="1905000" y="4648200"/>
            <a:ext cx="6553200" cy="1219200"/>
          </a:xfrm>
        </p:spPr>
        <p:txBody>
          <a:bodyPr anchor="b" anchorCtr="0">
            <a:noAutofit/>
          </a:bodyPr>
          <a:lstStyle>
            <a:lvl1pPr algn="l">
              <a:defRPr sz="3600"/>
            </a:lvl1pPr>
          </a:lstStyle>
          <a:p>
            <a:r>
              <a:rPr lang="zh-TW" altLang="en-US" smtClean="0"/>
              <a:t>按一下以編輯母片標題樣式</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a:p>
        </p:txBody>
      </p:sp>
      <p:sp>
        <p:nvSpPr>
          <p:cNvPr id="4" name="Date Placeholder 3"/>
          <p:cNvSpPr>
            <a:spLocks noGrp="1"/>
          </p:cNvSpPr>
          <p:nvPr>
            <p:ph type="dt" sz="half" idx="10"/>
          </p:nvPr>
        </p:nvSpPr>
        <p:spPr/>
        <p:txBody>
          <a:bodyPr/>
          <a:lstStyle/>
          <a:p>
            <a:fld id="{102D1AF6-CBC4-4F59-9DCE-C805888BF2F4}" type="datetimeFigureOut">
              <a:rPr lang="zh-TW" altLang="en-US" smtClean="0"/>
              <a:t>2012/10/22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0594942-D7B3-407F-BA2D-B3B38DBCA969}"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pSp>
        <p:nvGrpSpPr>
          <p:cNvPr id="7" name="Group 10"/>
          <p:cNvGrpSpPr/>
          <p:nvPr/>
        </p:nvGrpSpPr>
        <p:grpSpPr>
          <a:xfrm>
            <a:off x="0" y="0"/>
            <a:ext cx="9144000" cy="6858000"/>
            <a:chOff x="-442912" y="457200"/>
            <a:chExt cx="9144000" cy="6858000"/>
          </a:xfrm>
        </p:grpSpPr>
        <p:sp>
          <p:nvSpPr>
            <p:cNvPr id="18" name="Rectangle 17"/>
            <p:cNvSpPr/>
            <p:nvPr/>
          </p:nvSpPr>
          <p:spPr>
            <a:xfrm>
              <a:off x="-442912" y="457200"/>
              <a:ext cx="9129712" cy="1676400"/>
            </a:xfrm>
            <a:prstGeom prst="rect">
              <a:avLst/>
            </a:prstGeom>
            <a:solidFill>
              <a:schemeClr val="accent3"/>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a:off x="6872288" y="457200"/>
              <a:ext cx="1828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Rectangle 19"/>
            <p:cNvSpPr/>
            <p:nvPr/>
          </p:nvSpPr>
          <p:spPr>
            <a:xfrm>
              <a:off x="6872288" y="45720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Oval 20"/>
            <p:cNvSpPr/>
            <p:nvPr/>
          </p:nvSpPr>
          <p:spPr>
            <a:xfrm>
              <a:off x="7367588"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467600" y="2298700"/>
            <a:ext cx="1447800" cy="3827463"/>
          </a:xfrm>
        </p:spPr>
        <p:txBody>
          <a:bodyPr vert="eaVert"/>
          <a:lstStyle/>
          <a:p>
            <a:r>
              <a:rPr lang="zh-TW" altLang="en-US" smtClean="0"/>
              <a:t>按一下以編輯母片標題樣式</a:t>
            </a:r>
            <a:endParaRPr/>
          </a:p>
        </p:txBody>
      </p:sp>
      <p:sp>
        <p:nvSpPr>
          <p:cNvPr id="3" name="Vertical Text Placeholder 2"/>
          <p:cNvSpPr>
            <a:spLocks noGrp="1"/>
          </p:cNvSpPr>
          <p:nvPr>
            <p:ph type="body" orient="vert" idx="1"/>
          </p:nvPr>
        </p:nvSpPr>
        <p:spPr>
          <a:xfrm>
            <a:off x="533400" y="2286000"/>
            <a:ext cx="5943600" cy="384016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a:p>
        </p:txBody>
      </p:sp>
      <p:sp>
        <p:nvSpPr>
          <p:cNvPr id="4" name="Date Placeholder 3"/>
          <p:cNvSpPr>
            <a:spLocks noGrp="1"/>
          </p:cNvSpPr>
          <p:nvPr>
            <p:ph type="dt" sz="half" idx="10"/>
          </p:nvPr>
        </p:nvSpPr>
        <p:spPr/>
        <p:txBody>
          <a:bodyPr/>
          <a:lstStyle/>
          <a:p>
            <a:fld id="{102D1AF6-CBC4-4F59-9DCE-C805888BF2F4}" type="datetimeFigureOut">
              <a:rPr lang="zh-TW" altLang="en-US" smtClean="0"/>
              <a:t>2012/10/22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a:xfrm>
            <a:off x="7848600" y="533400"/>
            <a:ext cx="762000" cy="609600"/>
          </a:xfrm>
        </p:spPr>
        <p:txBody>
          <a:bodyPr/>
          <a:lstStyle/>
          <a:p>
            <a:fld id="{A0594942-D7B3-407F-BA2D-B3B38DBCA969}" type="slidenum">
              <a:rPr lang="zh-TW" altLang="en-US" smtClean="0"/>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124F1C86-3058-4BA1-86AD-4F5B36F64296}" type="slidenum">
              <a:rPr lang="en-US" altLang="zh-CN"/>
              <a:pPr/>
              <a:t>‹#›</a:t>
            </a:fld>
            <a:endParaRPr lang="en-US" altLang="zh-CN"/>
          </a:p>
        </p:txBody>
      </p:sp>
    </p:spTree>
    <p:extLst>
      <p:ext uri="{BB962C8B-B14F-4D97-AF65-F5344CB8AC3E}">
        <p14:creationId xmlns:p14="http://schemas.microsoft.com/office/powerpoint/2010/main" val="89354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a:p>
        </p:txBody>
      </p:sp>
      <p:sp>
        <p:nvSpPr>
          <p:cNvPr id="4" name="Date Placeholder 3"/>
          <p:cNvSpPr>
            <a:spLocks noGrp="1"/>
          </p:cNvSpPr>
          <p:nvPr>
            <p:ph type="dt" sz="half" idx="10"/>
          </p:nvPr>
        </p:nvSpPr>
        <p:spPr/>
        <p:txBody>
          <a:bodyPr/>
          <a:lstStyle/>
          <a:p>
            <a:fld id="{102D1AF6-CBC4-4F59-9DCE-C805888BF2F4}" type="datetimeFigureOut">
              <a:rPr lang="zh-TW" altLang="en-US" smtClean="0"/>
              <a:t>2012/10/22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0594942-D7B3-407F-BA2D-B3B38DBCA969}" type="slidenum">
              <a:rPr lang="zh-TW" altLang="en-US" smtClean="0"/>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grpSp>
        <p:nvGrpSpPr>
          <p:cNvPr id="10" name="Group 10"/>
          <p:cNvGrpSpPr/>
          <p:nvPr/>
        </p:nvGrpSpPr>
        <p:grpSpPr>
          <a:xfrm>
            <a:off x="0" y="0"/>
            <a:ext cx="9144000" cy="6858000"/>
            <a:chOff x="0" y="0"/>
            <a:chExt cx="9144000" cy="6858000"/>
          </a:xfrm>
        </p:grpSpPr>
        <p:sp>
          <p:nvSpPr>
            <p:cNvPr id="7" name="Rectangle 6"/>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25146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28800" y="2514600"/>
              <a:ext cx="73152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1"/>
          <p:cNvSpPr>
            <a:spLocks noGrp="1"/>
          </p:cNvSpPr>
          <p:nvPr>
            <p:ph type="title"/>
          </p:nvPr>
        </p:nvSpPr>
        <p:spPr>
          <a:xfrm>
            <a:off x="1905000" y="2667000"/>
            <a:ext cx="6629400" cy="1143000"/>
          </a:xfrm>
        </p:spPr>
        <p:txBody>
          <a:bodyPr vert="horz" lIns="91440" tIns="45720" rIns="91440" bIns="45720" rtlCol="0" anchor="b" anchorCtr="0">
            <a:noAutofit/>
          </a:bodyPr>
          <a:lstStyle>
            <a:lvl1pPr algn="l" defTabSz="914400" rtl="0" eaLnBrk="1" latinLnBrk="0" hangingPunct="1">
              <a:spcBef>
                <a:spcPct val="0"/>
              </a:spcBef>
              <a:buNone/>
              <a:defRPr sz="3600" kern="1200" cap="small" spc="200" baseline="0">
                <a:solidFill>
                  <a:schemeClr val="tx1"/>
                </a:solidFill>
                <a:latin typeface="+mj-lt"/>
                <a:ea typeface="+mj-ea"/>
                <a:cs typeface="+mj-cs"/>
              </a:defRPr>
            </a:lvl1pPr>
          </a:lstStyle>
          <a:p>
            <a:r>
              <a:rPr lang="zh-TW" altLang="en-US" smtClean="0"/>
              <a:t>按一下以編輯母片標題樣式</a:t>
            </a:r>
            <a:endParaRPr/>
          </a:p>
        </p:txBody>
      </p:sp>
      <p:sp>
        <p:nvSpPr>
          <p:cNvPr id="3" name="Text Placeholder 2"/>
          <p:cNvSpPr>
            <a:spLocks noGrp="1"/>
          </p:cNvSpPr>
          <p:nvPr>
            <p:ph type="body" idx="1"/>
          </p:nvPr>
        </p:nvSpPr>
        <p:spPr>
          <a:xfrm>
            <a:off x="152400" y="4495800"/>
            <a:ext cx="1524000" cy="2057400"/>
          </a:xfrm>
        </p:spPr>
        <p:txBody>
          <a:bodyPr vert="horz" lIns="91440" tIns="45720" rIns="91440" bIns="45720" rtlCol="0">
            <a:normAutofit/>
          </a:bodyPr>
          <a:lstStyle>
            <a:lvl1pPr marL="0" indent="0">
              <a:lnSpc>
                <a:spcPct val="200000"/>
              </a:lnSpc>
              <a:buNone/>
              <a:defRPr sz="1600" b="1" kern="1200">
                <a:solidFill>
                  <a:srgbClr val="000000">
                    <a:alpha val="50196"/>
                  </a:srgb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zh-TW" altLang="en-US" smtClean="0"/>
              <a:t>按一下以編輯母片文字樣式</a:t>
            </a:r>
          </a:p>
        </p:txBody>
      </p:sp>
      <p:sp>
        <p:nvSpPr>
          <p:cNvPr id="4" name="Date Placeholder 3"/>
          <p:cNvSpPr>
            <a:spLocks noGrp="1"/>
          </p:cNvSpPr>
          <p:nvPr>
            <p:ph type="dt" sz="half" idx="10"/>
          </p:nvPr>
        </p:nvSpPr>
        <p:spPr>
          <a:xfrm>
            <a:off x="6931152" y="6556248"/>
            <a:ext cx="1673352" cy="228600"/>
          </a:xfrm>
        </p:spPr>
        <p:txBody>
          <a:bodyPr/>
          <a:lstStyle/>
          <a:p>
            <a:fld id="{102D1AF6-CBC4-4F59-9DCE-C805888BF2F4}" type="datetimeFigureOut">
              <a:rPr lang="zh-TW" altLang="en-US" smtClean="0"/>
              <a:t>2012/10/22</a:t>
            </a:fld>
            <a:endParaRPr lang="zh-TW" altLang="en-US"/>
          </a:p>
        </p:txBody>
      </p:sp>
      <p:sp>
        <p:nvSpPr>
          <p:cNvPr id="5" name="Footer Placeholder 4"/>
          <p:cNvSpPr>
            <a:spLocks noGrp="1"/>
          </p:cNvSpPr>
          <p:nvPr>
            <p:ph type="ftr" sz="quarter" idx="11"/>
          </p:nvPr>
        </p:nvSpPr>
        <p:spPr>
          <a:xfrm>
            <a:off x="1892808" y="6556248"/>
            <a:ext cx="1673352" cy="228600"/>
          </a:xfrm>
        </p:spPr>
        <p:txBody>
          <a:bodyPr/>
          <a:lstStyle/>
          <a:p>
            <a:endParaRPr lang="zh-TW" altLang="en-US"/>
          </a:p>
        </p:txBody>
      </p:sp>
      <p:sp>
        <p:nvSpPr>
          <p:cNvPr id="6" name="Slide Number Placeholder 5"/>
          <p:cNvSpPr>
            <a:spLocks noGrp="1"/>
          </p:cNvSpPr>
          <p:nvPr>
            <p:ph type="sldNum" sz="quarter" idx="12"/>
          </p:nvPr>
        </p:nvSpPr>
        <p:spPr>
          <a:xfrm>
            <a:off x="4867656" y="6556248"/>
            <a:ext cx="762000" cy="228600"/>
          </a:xfrm>
          <a:noFill/>
          <a:ln>
            <a:noFill/>
          </a:ln>
          <a:effectLst/>
        </p:spPr>
        <p:txBody>
          <a:bodyPr vert="horz" lIns="91440" tIns="45720" rIns="91440" bIns="45720" rtlCol="0" anchor="ctr"/>
          <a:lstStyle>
            <a:lvl1pPr marL="0" algn="ctr" defTabSz="914400" rtl="0" eaLnBrk="1" latinLnBrk="0" hangingPunct="1">
              <a:defRPr sz="900" kern="1200" cap="small" baseline="0">
                <a:solidFill>
                  <a:sysClr val="windowText" lastClr="000000"/>
                </a:solidFill>
                <a:latin typeface="+mj-lt"/>
                <a:ea typeface="+mn-ea"/>
                <a:cs typeface="+mn-cs"/>
              </a:defRPr>
            </a:lvl1pPr>
          </a:lstStyle>
          <a:p>
            <a:fld id="{A0594942-D7B3-407F-BA2D-B3B38DBCA969}"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p>
            <a:r>
              <a:rPr lang="zh-TW" altLang="en-US" smtClean="0"/>
              <a:t>按一下以編輯母片標題樣式</a:t>
            </a:r>
            <a:endParaRPr/>
          </a:p>
        </p:txBody>
      </p:sp>
      <p:sp>
        <p:nvSpPr>
          <p:cNvPr id="3" name="Content Placeholder 2"/>
          <p:cNvSpPr>
            <a:spLocks noGrp="1"/>
          </p:cNvSpPr>
          <p:nvPr>
            <p:ph sz="half" idx="1"/>
          </p:nvPr>
        </p:nvSpPr>
        <p:spPr>
          <a:xfrm>
            <a:off x="24384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a:p>
        </p:txBody>
      </p:sp>
      <p:sp>
        <p:nvSpPr>
          <p:cNvPr id="4" name="Content Placeholder 3"/>
          <p:cNvSpPr>
            <a:spLocks noGrp="1"/>
          </p:cNvSpPr>
          <p:nvPr>
            <p:ph sz="half" idx="2"/>
          </p:nvPr>
        </p:nvSpPr>
        <p:spPr>
          <a:xfrm>
            <a:off x="57150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a:p>
        </p:txBody>
      </p:sp>
      <p:sp>
        <p:nvSpPr>
          <p:cNvPr id="5" name="Date Placeholder 4"/>
          <p:cNvSpPr>
            <a:spLocks noGrp="1"/>
          </p:cNvSpPr>
          <p:nvPr>
            <p:ph type="dt" sz="half" idx="10"/>
          </p:nvPr>
        </p:nvSpPr>
        <p:spPr/>
        <p:txBody>
          <a:bodyPr/>
          <a:lstStyle/>
          <a:p>
            <a:fld id="{102D1AF6-CBC4-4F59-9DCE-C805888BF2F4}" type="datetimeFigureOut">
              <a:rPr lang="zh-TW" altLang="en-US" smtClean="0"/>
              <a:t>2012/10/22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A0594942-D7B3-407F-BA2D-B3B38DBCA969}" type="slidenum">
              <a:rPr lang="zh-TW" altLang="en-US" smtClean="0"/>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lvl1pPr>
              <a:defRPr/>
            </a:lvl1pPr>
          </a:lstStyle>
          <a:p>
            <a:r>
              <a:rPr lang="zh-TW" altLang="en-US" smtClean="0"/>
              <a:t>按一下以編輯母片標題樣式</a:t>
            </a:r>
            <a:endParaRPr/>
          </a:p>
        </p:txBody>
      </p:sp>
      <p:sp>
        <p:nvSpPr>
          <p:cNvPr id="3" name="Text Placeholder 2"/>
          <p:cNvSpPr>
            <a:spLocks noGrp="1"/>
          </p:cNvSpPr>
          <p:nvPr>
            <p:ph type="body" idx="1"/>
          </p:nvPr>
        </p:nvSpPr>
        <p:spPr>
          <a:xfrm>
            <a:off x="2438400" y="2291697"/>
            <a:ext cx="2971800" cy="639762"/>
          </a:xfrm>
        </p:spPr>
        <p:txBody>
          <a:bodyPr vert="horz" lIns="91440" tIns="45720" rIns="91440" bIns="45720" rtlCol="0" anchor="ctr" anchorCtr="0">
            <a:noAutofit/>
          </a:bodyPr>
          <a:lstStyle>
            <a:lvl1pPr marL="0" indent="0">
              <a:buNone/>
              <a:defRPr sz="2200" b="0" kern="120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ts val="1800"/>
              </a:spcBef>
              <a:buClr>
                <a:schemeClr val="accent1"/>
              </a:buClr>
              <a:buSzPct val="80000"/>
              <a:buFont typeface="Wingdings" pitchFamily="2" charset="2"/>
              <a:buNone/>
            </a:pPr>
            <a:r>
              <a:rPr lang="zh-TW" altLang="en-US" smtClean="0"/>
              <a:t>按一下以編輯母片文字樣式</a:t>
            </a:r>
          </a:p>
        </p:txBody>
      </p:sp>
      <p:sp>
        <p:nvSpPr>
          <p:cNvPr id="4" name="Content Placeholder 3"/>
          <p:cNvSpPr>
            <a:spLocks noGrp="1"/>
          </p:cNvSpPr>
          <p:nvPr>
            <p:ph sz="half" idx="2"/>
          </p:nvPr>
        </p:nvSpPr>
        <p:spPr>
          <a:xfrm>
            <a:off x="2447925" y="3137647"/>
            <a:ext cx="2971800" cy="299923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a:p>
        </p:txBody>
      </p:sp>
      <p:sp>
        <p:nvSpPr>
          <p:cNvPr id="5" name="Text Placeholder 4"/>
          <p:cNvSpPr>
            <a:spLocks noGrp="1"/>
          </p:cNvSpPr>
          <p:nvPr>
            <p:ph type="body" sz="quarter" idx="3"/>
          </p:nvPr>
        </p:nvSpPr>
        <p:spPr>
          <a:xfrm>
            <a:off x="5715000" y="2291697"/>
            <a:ext cx="2971800" cy="639762"/>
          </a:xfrm>
        </p:spPr>
        <p:txBody>
          <a:bodyPr anchor="ctr" anchorCtr="0">
            <a:noAutofit/>
          </a:bodyPr>
          <a:lstStyle>
            <a:lvl1pPr marL="0" indent="0">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5715000" y="3137647"/>
            <a:ext cx="2971800" cy="300196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a:p>
        </p:txBody>
      </p:sp>
      <p:sp>
        <p:nvSpPr>
          <p:cNvPr id="7" name="Date Placeholder 6"/>
          <p:cNvSpPr>
            <a:spLocks noGrp="1"/>
          </p:cNvSpPr>
          <p:nvPr>
            <p:ph type="dt" sz="half" idx="10"/>
          </p:nvPr>
        </p:nvSpPr>
        <p:spPr/>
        <p:txBody>
          <a:bodyPr/>
          <a:lstStyle/>
          <a:p>
            <a:fld id="{102D1AF6-CBC4-4F59-9DCE-C805888BF2F4}" type="datetimeFigureOut">
              <a:rPr lang="zh-TW" altLang="en-US" smtClean="0"/>
              <a:t>2012/10/22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A0594942-D7B3-407F-BA2D-B3B38DBCA969}"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pSp>
        <p:nvGrpSpPr>
          <p:cNvPr id="6" name="Group 10"/>
          <p:cNvGrpSpPr/>
          <p:nvPr/>
        </p:nvGrpSpPr>
        <p:grpSpPr>
          <a:xfrm>
            <a:off x="0" y="0"/>
            <a:ext cx="9144000" cy="1676400"/>
            <a:chOff x="0" y="0"/>
            <a:chExt cx="9144000" cy="1676400"/>
          </a:xfrm>
        </p:grpSpPr>
        <p:sp>
          <p:nvSpPr>
            <p:cNvPr id="7" name="Rectangle 6"/>
            <p:cNvSpPr/>
            <p:nvPr/>
          </p:nvSpPr>
          <p:spPr>
            <a:xfrm>
              <a:off x="0" y="0"/>
              <a:ext cx="91440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Oval 9"/>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zh-TW" altLang="en-US" smtClean="0"/>
              <a:t>按一下以編輯母片標題樣式</a:t>
            </a:r>
            <a:endParaRPr/>
          </a:p>
        </p:txBody>
      </p:sp>
      <p:sp>
        <p:nvSpPr>
          <p:cNvPr id="3" name="Date Placeholder 2"/>
          <p:cNvSpPr>
            <a:spLocks noGrp="1"/>
          </p:cNvSpPr>
          <p:nvPr>
            <p:ph type="dt" sz="half" idx="10"/>
          </p:nvPr>
        </p:nvSpPr>
        <p:spPr/>
        <p:txBody>
          <a:bodyPr/>
          <a:lstStyle/>
          <a:p>
            <a:fld id="{102D1AF6-CBC4-4F59-9DCE-C805888BF2F4}" type="datetimeFigureOut">
              <a:rPr lang="zh-TW" altLang="en-US" smtClean="0"/>
              <a:t>2012/10/22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A0594942-D7B3-407F-BA2D-B3B38DBCA969}"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pSp>
        <p:nvGrpSpPr>
          <p:cNvPr id="5" name="Group 9"/>
          <p:cNvGrpSpPr/>
          <p:nvPr/>
        </p:nvGrpSpPr>
        <p:grpSpPr>
          <a:xfrm>
            <a:off x="0" y="0"/>
            <a:ext cx="1828800" cy="1676400"/>
            <a:chOff x="457200" y="457200"/>
            <a:chExt cx="1828800" cy="1676400"/>
          </a:xfrm>
        </p:grpSpPr>
        <p:sp>
          <p:nvSpPr>
            <p:cNvPr id="8" name="Rectangle 7"/>
            <p:cNvSpPr/>
            <p:nvPr/>
          </p:nvSpPr>
          <p:spPr>
            <a:xfrm>
              <a:off x="457200" y="457200"/>
              <a:ext cx="1828800" cy="1676400"/>
            </a:xfrm>
            <a:prstGeom prst="rect">
              <a:avLst/>
            </a:prstGeom>
            <a:solidFill>
              <a:schemeClr val="accent2"/>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Oval 8"/>
            <p:cNvSpPr/>
            <p:nvPr/>
          </p:nvSpPr>
          <p:spPr>
            <a:xfrm>
              <a:off x="952500"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Date Placeholder 1"/>
          <p:cNvSpPr>
            <a:spLocks noGrp="1"/>
          </p:cNvSpPr>
          <p:nvPr>
            <p:ph type="dt" sz="half" idx="10"/>
          </p:nvPr>
        </p:nvSpPr>
        <p:spPr/>
        <p:txBody>
          <a:bodyPr/>
          <a:lstStyle/>
          <a:p>
            <a:fld id="{102D1AF6-CBC4-4F59-9DCE-C805888BF2F4}" type="datetimeFigureOut">
              <a:rPr lang="zh-TW" altLang="en-US" smtClean="0"/>
              <a:t>2012/10/22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A0594942-D7B3-407F-BA2D-B3B38DBCA969}"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zh-TW" altLang="en-US" smtClean="0"/>
              <a:t>按一下以編輯母片標題樣式</a:t>
            </a:r>
            <a:endParaRPr/>
          </a:p>
        </p:txBody>
      </p:sp>
      <p:sp>
        <p:nvSpPr>
          <p:cNvPr id="3" name="Content Placeholder 2"/>
          <p:cNvSpPr>
            <a:spLocks noGrp="1"/>
          </p:cNvSpPr>
          <p:nvPr>
            <p:ph idx="1"/>
          </p:nvPr>
        </p:nvSpPr>
        <p:spPr>
          <a:xfrm>
            <a:off x="2706624" y="2446991"/>
            <a:ext cx="5715000" cy="3531198"/>
          </a:xfrm>
        </p:spPr>
        <p:txBody>
          <a:bodyPr>
            <a:normAutofit/>
          </a:bodyPr>
          <a:lstStyle>
            <a:lvl1pPr>
              <a:defRPr sz="22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a:p>
        </p:txBody>
      </p:sp>
      <p:sp>
        <p:nvSpPr>
          <p:cNvPr id="4" name="Text Placeholder 3"/>
          <p:cNvSpPr>
            <a:spLocks noGrp="1"/>
          </p:cNvSpPr>
          <p:nvPr>
            <p:ph type="body" sz="half" idx="2"/>
          </p:nvPr>
        </p:nvSpPr>
        <p:spPr>
          <a:xfrm>
            <a:off x="164592" y="3031490"/>
            <a:ext cx="1524000" cy="2362200"/>
          </a:xfrm>
        </p:spPr>
        <p:txBody>
          <a:bodyPr/>
          <a:lstStyle>
            <a:lvl1pPr marL="0" indent="0">
              <a:lnSpc>
                <a:spcPct val="150000"/>
              </a:lnSpc>
              <a:buNone/>
              <a:defRPr sz="1400" b="1">
                <a:solidFill>
                  <a:srgbClr val="000000">
                    <a:alpha val="50196"/>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102D1AF6-CBC4-4F59-9DCE-C805888BF2F4}" type="datetimeFigureOut">
              <a:rPr lang="zh-TW" altLang="en-US" smtClean="0"/>
              <a:t>2012/10/22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A0594942-D7B3-407F-BA2D-B3B38DBCA969}" type="slidenum">
              <a:rPr lang="zh-TW" altLang="en-US" smtClean="0"/>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zh-TW" altLang="en-US" smtClean="0"/>
              <a:t>按一下以編輯母片標題樣式</a:t>
            </a:r>
            <a:endParaRPr/>
          </a:p>
        </p:txBody>
      </p:sp>
      <p:sp>
        <p:nvSpPr>
          <p:cNvPr id="3" name="Picture Placeholder 2"/>
          <p:cNvSpPr>
            <a:spLocks noGrp="1"/>
          </p:cNvSpPr>
          <p:nvPr>
            <p:ph type="pic" idx="1"/>
          </p:nvPr>
        </p:nvSpPr>
        <p:spPr>
          <a:xfrm>
            <a:off x="2706624" y="2450592"/>
            <a:ext cx="5715000" cy="3529584"/>
          </a:xfrm>
          <a:noFill/>
          <a:ln w="101600" cmpd="sng">
            <a:miter lim="800000"/>
          </a:ln>
          <a:effectLst>
            <a:outerShdw blurRad="63500" sx="102000" sy="102000" algn="ctr" rotWithShape="0">
              <a:prstClr val="black">
                <a:alpha val="30000"/>
              </a:prstClr>
            </a:outerShdw>
          </a:effectLst>
        </p:spPr>
        <p:style>
          <a:lnRef idx="3">
            <a:schemeClr val="lt1"/>
          </a:lnRef>
          <a:fillRef idx="1">
            <a:schemeClr val="accent2"/>
          </a:fillRef>
          <a:effectRef idx="1">
            <a:schemeClr val="accent2"/>
          </a:effectRef>
          <a:fontRef idx="none"/>
        </p:style>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a:p>
        </p:txBody>
      </p:sp>
      <p:sp>
        <p:nvSpPr>
          <p:cNvPr id="4" name="Text Placeholder 3"/>
          <p:cNvSpPr>
            <a:spLocks noGrp="1"/>
          </p:cNvSpPr>
          <p:nvPr>
            <p:ph type="body" sz="half" idx="2"/>
          </p:nvPr>
        </p:nvSpPr>
        <p:spPr>
          <a:xfrm>
            <a:off x="164592" y="3031489"/>
            <a:ext cx="1527048" cy="2359152"/>
          </a:xfrm>
        </p:spPr>
        <p:txBody>
          <a:bodyPr vert="horz" lIns="91440" tIns="45720" rIns="91440" bIns="45720" rtlCol="0">
            <a:normAutofit/>
          </a:bodyPr>
          <a:lstStyle>
            <a:lvl1pPr marL="0" indent="0">
              <a:lnSpc>
                <a:spcPct val="150000"/>
              </a:lnSpc>
              <a:buNone/>
              <a:defRPr sz="1400" b="1" kern="1200">
                <a:solidFill>
                  <a:srgbClr val="000000">
                    <a:alpha val="50196"/>
                  </a:srgb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zh-TW" altLang="en-US" smtClean="0"/>
              <a:t>按一下以編輯母片文字樣式</a:t>
            </a:r>
          </a:p>
        </p:txBody>
      </p:sp>
      <p:sp>
        <p:nvSpPr>
          <p:cNvPr id="5" name="Date Placeholder 4"/>
          <p:cNvSpPr>
            <a:spLocks noGrp="1"/>
          </p:cNvSpPr>
          <p:nvPr>
            <p:ph type="dt" sz="half" idx="10"/>
          </p:nvPr>
        </p:nvSpPr>
        <p:spPr/>
        <p:txBody>
          <a:bodyPr/>
          <a:lstStyle/>
          <a:p>
            <a:fld id="{102D1AF6-CBC4-4F59-9DCE-C805888BF2F4}" type="datetimeFigureOut">
              <a:rPr lang="zh-TW" altLang="en-US" smtClean="0"/>
              <a:t>2012/10/22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A0594942-D7B3-407F-BA2D-B3B38DBCA969}" type="slidenum">
              <a:rPr lang="zh-TW" altLang="en-US" smtClean="0"/>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11"/>
          <p:cNvGrpSpPr/>
          <p:nvPr/>
        </p:nvGrpSpPr>
        <p:grpSpPr>
          <a:xfrm>
            <a:off x="0" y="0"/>
            <a:ext cx="9144000" cy="6858000"/>
            <a:chOff x="0" y="0"/>
            <a:chExt cx="9144000" cy="6858000"/>
          </a:xfrm>
        </p:grpSpPr>
        <p:sp>
          <p:nvSpPr>
            <p:cNvPr id="7" name="Rectangle 6"/>
            <p:cNvSpPr/>
            <p:nvPr/>
          </p:nvSpPr>
          <p:spPr>
            <a:xfrm>
              <a:off x="457200" y="0"/>
              <a:ext cx="86868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Oval 10"/>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3" name="Text Placeholder 2"/>
          <p:cNvSpPr>
            <a:spLocks noGrp="1"/>
          </p:cNvSpPr>
          <p:nvPr>
            <p:ph type="body" idx="1"/>
          </p:nvPr>
        </p:nvSpPr>
        <p:spPr>
          <a:xfrm>
            <a:off x="2438400" y="2286000"/>
            <a:ext cx="6248400" cy="38401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a:p>
        </p:txBody>
      </p:sp>
      <p:sp>
        <p:nvSpPr>
          <p:cNvPr id="2" name="Title Placeholder 1"/>
          <p:cNvSpPr>
            <a:spLocks noGrp="1"/>
          </p:cNvSpPr>
          <p:nvPr>
            <p:ph type="title"/>
          </p:nvPr>
        </p:nvSpPr>
        <p:spPr>
          <a:xfrm>
            <a:off x="2438400" y="228600"/>
            <a:ext cx="6248400" cy="1143000"/>
          </a:xfrm>
          <a:prstGeom prst="rect">
            <a:avLst/>
          </a:prstGeom>
        </p:spPr>
        <p:txBody>
          <a:bodyPr vert="horz" lIns="91440" tIns="45720" rIns="91440" bIns="45720" rtlCol="0" anchor="ctr">
            <a:normAutofit/>
          </a:bodyPr>
          <a:lstStyle/>
          <a:p>
            <a:r>
              <a:rPr lang="zh-TW" altLang="en-US" smtClean="0"/>
              <a:t>按一下以編輯母片標題樣式</a:t>
            </a:r>
            <a:endParaRPr/>
          </a:p>
        </p:txBody>
      </p:sp>
      <p:sp>
        <p:nvSpPr>
          <p:cNvPr id="4" name="Date Placeholder 3"/>
          <p:cNvSpPr>
            <a:spLocks noGrp="1"/>
          </p:cNvSpPr>
          <p:nvPr>
            <p:ph type="dt" sz="half" idx="2"/>
          </p:nvPr>
        </p:nvSpPr>
        <p:spPr>
          <a:xfrm>
            <a:off x="6553200" y="6351494"/>
            <a:ext cx="2133600" cy="365125"/>
          </a:xfrm>
          <a:prstGeom prst="rect">
            <a:avLst/>
          </a:prstGeom>
        </p:spPr>
        <p:txBody>
          <a:bodyPr vert="horz" lIns="91440" tIns="45720" rIns="91440" bIns="45720" rtlCol="0" anchor="ctr"/>
          <a:lstStyle>
            <a:lvl1pPr algn="r">
              <a:defRPr sz="900" cap="small" baseline="0">
                <a:solidFill>
                  <a:schemeClr val="tx1"/>
                </a:solidFill>
                <a:latin typeface="+mj-lt"/>
              </a:defRPr>
            </a:lvl1pPr>
          </a:lstStyle>
          <a:p>
            <a:fld id="{102D1AF6-CBC4-4F59-9DCE-C805888BF2F4}" type="datetimeFigureOut">
              <a:rPr lang="zh-TW" altLang="en-US" smtClean="0"/>
              <a:t>2012/10/22</a:t>
            </a:fld>
            <a:endParaRPr lang="zh-TW" altLang="en-US"/>
          </a:p>
        </p:txBody>
      </p:sp>
      <p:sp>
        <p:nvSpPr>
          <p:cNvPr id="5" name="Footer Placeholder 4"/>
          <p:cNvSpPr>
            <a:spLocks noGrp="1"/>
          </p:cNvSpPr>
          <p:nvPr>
            <p:ph type="ftr" sz="quarter" idx="3"/>
          </p:nvPr>
        </p:nvSpPr>
        <p:spPr>
          <a:xfrm>
            <a:off x="2438400" y="6356350"/>
            <a:ext cx="2895600" cy="365125"/>
          </a:xfrm>
          <a:prstGeom prst="rect">
            <a:avLst/>
          </a:prstGeom>
        </p:spPr>
        <p:txBody>
          <a:bodyPr vert="horz" lIns="91440" tIns="45720" rIns="91440" bIns="45720" rtlCol="0" anchor="ctr"/>
          <a:lstStyle>
            <a:lvl1pPr algn="l">
              <a:defRPr sz="900" cap="small" baseline="0">
                <a:solidFill>
                  <a:schemeClr val="tx1"/>
                </a:solidFill>
                <a:latin typeface="+mj-lt"/>
              </a:defRPr>
            </a:lvl1pPr>
          </a:lstStyle>
          <a:p>
            <a:endParaRPr lang="zh-TW" altLang="en-US"/>
          </a:p>
        </p:txBody>
      </p:sp>
      <p:sp>
        <p:nvSpPr>
          <p:cNvPr id="6" name="Slide Number Placeholder 5"/>
          <p:cNvSpPr>
            <a:spLocks noGrp="1"/>
          </p:cNvSpPr>
          <p:nvPr>
            <p:ph type="sldNum" sz="quarter" idx="4"/>
          </p:nvPr>
        </p:nvSpPr>
        <p:spPr>
          <a:xfrm>
            <a:off x="533400" y="533400"/>
            <a:ext cx="762000" cy="609600"/>
          </a:xfrm>
          <a:prstGeom prst="rect">
            <a:avLst/>
          </a:prstGeom>
        </p:spPr>
        <p:txBody>
          <a:bodyPr vert="horz" lIns="91440" tIns="45720" rIns="91440" bIns="45720" rtlCol="0" anchor="ctr"/>
          <a:lstStyle>
            <a:lvl1pPr algn="ctr">
              <a:defRPr sz="1600" cap="small" baseline="0">
                <a:solidFill>
                  <a:schemeClr val="tx1"/>
                </a:solidFill>
                <a:latin typeface="+mj-lt"/>
              </a:defRPr>
            </a:lvl1pPr>
          </a:lstStyle>
          <a:p>
            <a:fld id="{A0594942-D7B3-407F-BA2D-B3B38DBCA969}"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r" defTabSz="914400" rtl="0" eaLnBrk="1" latinLnBrk="0" hangingPunct="1">
        <a:spcBef>
          <a:spcPct val="0"/>
        </a:spcBef>
        <a:buNone/>
        <a:defRPr sz="4400" kern="1200" cap="small" spc="200" baseline="0">
          <a:solidFill>
            <a:schemeClr val="tx1"/>
          </a:solidFill>
          <a:latin typeface="+mj-lt"/>
          <a:ea typeface="+mj-ea"/>
          <a:cs typeface="+mj-cs"/>
        </a:defRPr>
      </a:lvl1pPr>
    </p:titleStyle>
    <p:bodyStyle>
      <a:lvl1pPr marL="457200" indent="-457200" algn="l" defTabSz="914400" rtl="0" eaLnBrk="1" latinLnBrk="0" hangingPunct="1">
        <a:spcBef>
          <a:spcPts val="1800"/>
        </a:spcBef>
        <a:buClr>
          <a:schemeClr val="accent1"/>
        </a:buClr>
        <a:buSzPct val="80000"/>
        <a:buFont typeface="Wingdings" pitchFamily="2" charset="2"/>
        <a:buChar char=""/>
        <a:defRPr sz="2200" kern="1200">
          <a:solidFill>
            <a:schemeClr val="tx1"/>
          </a:solidFill>
          <a:latin typeface="+mn-lt"/>
          <a:ea typeface="+mn-ea"/>
          <a:cs typeface="+mn-cs"/>
        </a:defRPr>
      </a:lvl1pPr>
      <a:lvl2pPr marL="914400" indent="-457200" algn="l" defTabSz="914400" rtl="0" eaLnBrk="1" latinLnBrk="0" hangingPunct="1">
        <a:spcBef>
          <a:spcPts val="1800"/>
        </a:spcBef>
        <a:buClr>
          <a:schemeClr val="accent2"/>
        </a:buClr>
        <a:buSzPct val="80000"/>
        <a:buFont typeface="Wingdings" pitchFamily="2" charset="2"/>
        <a:buChar char=""/>
        <a:defRPr sz="2000" kern="1200">
          <a:solidFill>
            <a:schemeClr val="tx1"/>
          </a:solidFill>
          <a:latin typeface="+mn-lt"/>
          <a:ea typeface="+mn-ea"/>
          <a:cs typeface="+mn-cs"/>
        </a:defRPr>
      </a:lvl2pPr>
      <a:lvl3pPr marL="1371600" indent="-457200" algn="l" defTabSz="914400" rtl="0" eaLnBrk="1" latinLnBrk="0" hangingPunct="1">
        <a:spcBef>
          <a:spcPts val="1200"/>
        </a:spcBef>
        <a:buClr>
          <a:schemeClr val="accent3"/>
        </a:buClr>
        <a:buSzPct val="80000"/>
        <a:buFont typeface="Wingdings" pitchFamily="2" charset="2"/>
        <a:buChar char=""/>
        <a:defRPr sz="1800" kern="1200">
          <a:solidFill>
            <a:schemeClr val="tx1"/>
          </a:solidFill>
          <a:latin typeface="+mn-lt"/>
          <a:ea typeface="+mn-ea"/>
          <a:cs typeface="+mn-cs"/>
        </a:defRPr>
      </a:lvl3pPr>
      <a:lvl4pPr marL="1828800" indent="-457200" algn="l" defTabSz="914400" rtl="0" eaLnBrk="1" latinLnBrk="0" hangingPunct="1">
        <a:spcBef>
          <a:spcPts val="1200"/>
        </a:spcBef>
        <a:buClr>
          <a:schemeClr val="accent4"/>
        </a:buClr>
        <a:buSzPct val="80000"/>
        <a:buFont typeface="Wingdings" pitchFamily="2" charset="2"/>
        <a:buChar char=""/>
        <a:defRPr sz="1600" kern="1200">
          <a:solidFill>
            <a:schemeClr val="tx1"/>
          </a:solidFill>
          <a:latin typeface="+mn-lt"/>
          <a:ea typeface="+mn-ea"/>
          <a:cs typeface="+mn-cs"/>
        </a:defRPr>
      </a:lvl4pPr>
      <a:lvl5pPr marL="2286000" indent="-457200" algn="l" defTabSz="914400" rtl="0" eaLnBrk="1" latinLnBrk="0" hangingPunct="1">
        <a:spcBef>
          <a:spcPts val="1200"/>
        </a:spcBef>
        <a:buClr>
          <a:schemeClr val="accent5"/>
        </a:buClr>
        <a:buSzPct val="80000"/>
        <a:buFont typeface="Wingdings" pitchFamily="2" charset="2"/>
        <a:buChar char=""/>
        <a:defRPr sz="1600" kern="1200">
          <a:solidFill>
            <a:schemeClr val="tx1"/>
          </a:solidFill>
          <a:latin typeface="+mn-lt"/>
          <a:ea typeface="+mn-ea"/>
          <a:cs typeface="+mn-cs"/>
        </a:defRPr>
      </a:lvl5pPr>
      <a:lvl6pPr marL="2743200" indent="-457200" algn="l" defTabSz="914400" rtl="0" eaLnBrk="1" latinLnBrk="0" hangingPunct="1">
        <a:spcBef>
          <a:spcPts val="1200"/>
        </a:spcBef>
        <a:buClr>
          <a:schemeClr val="accent6"/>
        </a:buClr>
        <a:buSzPct val="90000"/>
        <a:buFont typeface="Wingdings" pitchFamily="2" charset="2"/>
        <a:buChar char=""/>
        <a:defRPr sz="1600" kern="1200">
          <a:solidFill>
            <a:schemeClr val="tx1"/>
          </a:solidFill>
          <a:latin typeface="+mn-lt"/>
          <a:ea typeface="+mn-ea"/>
          <a:cs typeface="+mn-cs"/>
        </a:defRPr>
      </a:lvl6pPr>
      <a:lvl7pPr marL="3200400" indent="-457200" algn="l" defTabSz="914400" rtl="0" eaLnBrk="1" latinLnBrk="0" hangingPunct="1">
        <a:spcBef>
          <a:spcPts val="1200"/>
        </a:spcBef>
        <a:buClr>
          <a:schemeClr val="accent1"/>
        </a:buClr>
        <a:buSzPct val="70000"/>
        <a:buFont typeface="Wingdings" pitchFamily="2" charset="2"/>
        <a:buChar char="¢"/>
        <a:defRPr sz="1600" kern="1200" baseline="0">
          <a:solidFill>
            <a:schemeClr val="tx1"/>
          </a:solidFill>
          <a:latin typeface="+mn-lt"/>
          <a:ea typeface="+mn-ea"/>
          <a:cs typeface="+mn-cs"/>
        </a:defRPr>
      </a:lvl7pPr>
      <a:lvl8pPr marL="3657600" indent="-457200" algn="l" defTabSz="914400" rtl="0" eaLnBrk="1" latinLnBrk="0" hangingPunct="1">
        <a:spcBef>
          <a:spcPts val="1200"/>
        </a:spcBef>
        <a:buClr>
          <a:schemeClr val="accent3"/>
        </a:buClr>
        <a:buFont typeface="Courier New" pitchFamily="49" charset="0"/>
        <a:buChar char="o"/>
        <a:defRPr sz="1600" kern="1200" baseline="0">
          <a:solidFill>
            <a:schemeClr val="tx1"/>
          </a:solidFill>
          <a:latin typeface="+mn-lt"/>
          <a:ea typeface="+mn-ea"/>
          <a:cs typeface="+mn-cs"/>
        </a:defRPr>
      </a:lvl8pPr>
      <a:lvl9pPr marL="4114800" indent="-457200" algn="l" defTabSz="914400" rtl="0" eaLnBrk="1" latinLnBrk="0" hangingPunct="1">
        <a:spcBef>
          <a:spcPts val="1200"/>
        </a:spcBef>
        <a:buClr>
          <a:schemeClr val="accent5"/>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file:///C:\Users\Ping-tzu%202%20Chu%20F1\Desktop\&#228;&#189;&#156;&#232;&#128;&#133;&#229;&#156;&#176;&#229;&#157;&#128;.fsp.swf\index.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orldmap.harvard.edu/" TargetMode="External"/><Relationship Id="rId2" Type="http://schemas.openxmlformats.org/officeDocument/2006/relationships/hyperlink" Target="http://isites.harvard.edu/icb/icb.do?keyword=k16229&amp;pageid=icb.page76535" TargetMode="External"/><Relationship Id="rId1" Type="http://schemas.openxmlformats.org/officeDocument/2006/relationships/slideLayout" Target="../slideLayouts/slideLayout2.xml"/><Relationship Id="rId5" Type="http://schemas.openxmlformats.org/officeDocument/2006/relationships/hyperlink" Target="http://www.fas.harvard.edu/~chgis/" TargetMode="External"/><Relationship Id="rId4" Type="http://schemas.openxmlformats.org/officeDocument/2006/relationships/hyperlink" Target="http://warp.worldmap.harvard.edu/"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thdl.ntu.edu.tw/tools/" TargetMode="External"/><Relationship Id="rId2" Type="http://schemas.openxmlformats.org/officeDocument/2006/relationships/hyperlink" Target="http://authority.ddbc.edu.tw/" TargetMode="External"/><Relationship Id="rId1" Type="http://schemas.openxmlformats.org/officeDocument/2006/relationships/slideLayout" Target="../slideLayouts/slideLayout2.xml"/><Relationship Id="rId5" Type="http://schemas.openxmlformats.org/officeDocument/2006/relationships/hyperlink" Target="http://mappit.mpiwg-berlin.mpg.de/mappit" TargetMode="External"/><Relationship Id="rId4" Type="http://schemas.openxmlformats.org/officeDocument/2006/relationships/hyperlink" Target="http://timc.idv.tw/wordcloud/zh/"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pajek.imfm.si/doku.php" TargetMode="External"/><Relationship Id="rId2" Type="http://schemas.openxmlformats.org/officeDocument/2006/relationships/hyperlink" Target="http://hub.qgis.org/projects/quantum-gis/wiki/Download" TargetMode="External"/><Relationship Id="rId1" Type="http://schemas.openxmlformats.org/officeDocument/2006/relationships/slideLayout" Target="../slideLayouts/slideLayout2.xml"/><Relationship Id="rId5" Type="http://schemas.openxmlformats.org/officeDocument/2006/relationships/hyperlink" Target="http://en.wikipedia.org/wiki/Social_network_analysis_software" TargetMode="External"/><Relationship Id="rId4" Type="http://schemas.openxmlformats.org/officeDocument/2006/relationships/hyperlink" Target="https://gephi.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file:///C:\Users\Ping-tzu%202%20Chu%20F1\Desktop\camtest.fsp.swf\index.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1905000" y="4941168"/>
            <a:ext cx="6570722" cy="1383432"/>
          </a:xfrm>
        </p:spPr>
        <p:txBody>
          <a:bodyPr/>
          <a:lstStyle/>
          <a:p>
            <a:endParaRPr lang="zh-TW" altLang="en-US" dirty="0"/>
          </a:p>
        </p:txBody>
      </p:sp>
      <p:sp>
        <p:nvSpPr>
          <p:cNvPr id="2" name="標題 1"/>
          <p:cNvSpPr>
            <a:spLocks noGrp="1"/>
          </p:cNvSpPr>
          <p:nvPr>
            <p:ph type="ctrTitle"/>
          </p:nvPr>
        </p:nvSpPr>
        <p:spPr>
          <a:xfrm>
            <a:off x="1905000" y="476672"/>
            <a:ext cx="6553200" cy="3888432"/>
          </a:xfrm>
        </p:spPr>
        <p:txBody>
          <a:bodyPr/>
          <a:lstStyle/>
          <a:p>
            <a:pPr algn="ctr"/>
            <a:r>
              <a:rPr lang="zh-TW" altLang="en-US" dirty="0" smtClean="0"/>
              <a:t>文獻、詮釋</a:t>
            </a:r>
            <a:r>
              <a:rPr lang="zh-TW" altLang="en-US" dirty="0"/>
              <a:t>與科技運用</a:t>
            </a:r>
            <a:r>
              <a:rPr lang="zh-TW" altLang="en-US" dirty="0" smtClean="0"/>
              <a:t>：</a:t>
            </a:r>
            <a:r>
              <a:rPr lang="en-US" altLang="zh-TW" dirty="0" smtClean="0"/>
              <a:t/>
            </a:r>
            <a:br>
              <a:rPr lang="en-US" altLang="zh-TW" dirty="0" smtClean="0"/>
            </a:br>
            <a:r>
              <a:rPr lang="zh-TW" altLang="en-US" dirty="0" smtClean="0"/>
              <a:t>哈佛</a:t>
            </a:r>
            <a:r>
              <a:rPr lang="zh-TW" altLang="en-US" dirty="0"/>
              <a:t>大學</a:t>
            </a:r>
            <a:r>
              <a:rPr lang="en-US" altLang="zh-TW" dirty="0"/>
              <a:t>CBDB</a:t>
            </a:r>
            <a:r>
              <a:rPr lang="zh-TW" altLang="en-US" dirty="0" smtClean="0"/>
              <a:t>資料庫的</a:t>
            </a:r>
            <a:r>
              <a:rPr lang="en-US" altLang="zh-TW" dirty="0" smtClean="0"/>
              <a:t/>
            </a:r>
            <a:br>
              <a:rPr lang="en-US" altLang="zh-TW" dirty="0" smtClean="0"/>
            </a:br>
            <a:r>
              <a:rPr lang="zh-TW" altLang="en-US" dirty="0" smtClean="0"/>
              <a:t>說明</a:t>
            </a:r>
            <a:r>
              <a:rPr lang="zh-TW" altLang="en-US" dirty="0"/>
              <a:t>與</a:t>
            </a:r>
            <a:r>
              <a:rPr lang="zh-TW" altLang="en-US" dirty="0" smtClean="0"/>
              <a:t>展示</a:t>
            </a:r>
            <a:r>
              <a:rPr lang="en-US" altLang="zh-TW" dirty="0" smtClean="0"/>
              <a:t/>
            </a:r>
            <a:br>
              <a:rPr lang="en-US" altLang="zh-TW" dirty="0" smtClean="0"/>
            </a:br>
            <a:r>
              <a:rPr lang="zh-TW" altLang="en-US" dirty="0" smtClean="0"/>
              <a:t>（</a:t>
            </a:r>
            <a:r>
              <a:rPr lang="zh-TW" altLang="en-US" dirty="0"/>
              <a:t>以朱熹與張栻的書信為例</a:t>
            </a:r>
            <a:r>
              <a:rPr lang="zh-TW" altLang="en-US" dirty="0" smtClean="0"/>
              <a:t>）</a:t>
            </a:r>
            <a:r>
              <a:rPr lang="en-US" altLang="zh-TW" dirty="0" smtClean="0"/>
              <a:t/>
            </a:r>
            <a:br>
              <a:rPr lang="en-US" altLang="zh-TW" dirty="0" smtClean="0"/>
            </a:br>
            <a:r>
              <a:rPr lang="en-US" altLang="zh-TW" dirty="0" smtClean="0"/>
              <a:t/>
            </a:r>
            <a:br>
              <a:rPr lang="en-US" altLang="zh-TW" dirty="0" smtClean="0"/>
            </a:br>
            <a:r>
              <a:rPr lang="en-US" altLang="zh-TW" sz="2400" dirty="0" smtClean="0"/>
              <a:t>CBDB (</a:t>
            </a:r>
            <a:r>
              <a:rPr lang="zh-TW" altLang="en-US" sz="2400" b="1" dirty="0"/>
              <a:t>中國歷代人物傳記資料庫</a:t>
            </a:r>
            <a:r>
              <a:rPr lang="en-US" altLang="zh-TW" sz="2400" dirty="0" smtClean="0"/>
              <a:t>)</a:t>
            </a:r>
            <a:r>
              <a:rPr lang="zh-TW" altLang="en-US" sz="2000" dirty="0" smtClean="0"/>
              <a:t>為美國哈佛大學</a:t>
            </a:r>
            <a:r>
              <a:rPr lang="zh-TW" altLang="en-US" sz="2000" dirty="0"/>
              <a:t>燕京學社、台灣中央研</a:t>
            </a:r>
            <a:r>
              <a:rPr lang="zh-TW" altLang="en-US" sz="2000" dirty="0" smtClean="0"/>
              <a:t>院歷史語言研究所與中國北京大學古代史研究中心的合作計畫</a:t>
            </a:r>
            <a:endParaRPr lang="zh-TW" altLang="en-US" sz="3200" dirty="0"/>
          </a:p>
        </p:txBody>
      </p:sp>
      <p:graphicFrame>
        <p:nvGraphicFramePr>
          <p:cNvPr id="5" name="表格 4"/>
          <p:cNvGraphicFramePr>
            <a:graphicFrameLocks noGrp="1"/>
          </p:cNvGraphicFramePr>
          <p:nvPr>
            <p:extLst>
              <p:ext uri="{D42A27DB-BD31-4B8C-83A1-F6EECF244321}">
                <p14:modId xmlns:p14="http://schemas.microsoft.com/office/powerpoint/2010/main" val="571318403"/>
              </p:ext>
            </p:extLst>
          </p:nvPr>
        </p:nvGraphicFramePr>
        <p:xfrm>
          <a:off x="1907704" y="5013176"/>
          <a:ext cx="7128792" cy="1280160"/>
        </p:xfrm>
        <a:graphic>
          <a:graphicData uri="http://schemas.openxmlformats.org/drawingml/2006/table">
            <a:tbl>
              <a:tblPr firstRow="1" bandRow="1">
                <a:tableStyleId>{5C22544A-7EE6-4342-B048-85BDC9FD1C3A}</a:tableStyleId>
              </a:tblPr>
              <a:tblGrid>
                <a:gridCol w="3564396"/>
                <a:gridCol w="3564396"/>
              </a:tblGrid>
              <a:tr h="1080120">
                <a:tc>
                  <a:txBody>
                    <a:bodyPr/>
                    <a:lstStyle/>
                    <a:p>
                      <a:r>
                        <a:rPr lang="zh-TW" altLang="en-US" sz="2000" dirty="0" smtClean="0"/>
                        <a:t>祝平次</a:t>
                      </a:r>
                      <a:endParaRPr lang="en-US" altLang="zh-TW" sz="2000" dirty="0" smtClean="0"/>
                    </a:p>
                    <a:p>
                      <a:r>
                        <a:rPr lang="zh-TW" altLang="en-US" sz="2000" dirty="0" smtClean="0"/>
                        <a:t>清學大學中國文學系</a:t>
                      </a:r>
                      <a:endParaRPr lang="en-US" altLang="zh-TW" sz="2000" dirty="0" smtClean="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r"/>
                      <a:r>
                        <a:rPr lang="zh-TW" altLang="zh-TW" sz="1800" b="1" kern="1200" dirty="0" smtClean="0">
                          <a:solidFill>
                            <a:schemeClr val="lt1"/>
                          </a:solidFill>
                          <a:effectLst/>
                          <a:latin typeface="+mn-lt"/>
                          <a:ea typeface="+mn-ea"/>
                          <a:cs typeface="+mn-cs"/>
                        </a:rPr>
                        <a:t>國立臺灣師範大學國文學系</a:t>
                      </a:r>
                      <a:endParaRPr lang="en-US" altLang="zh-TW" sz="1800" b="1" kern="1200" dirty="0" smtClean="0">
                        <a:solidFill>
                          <a:schemeClr val="lt1"/>
                        </a:solidFill>
                        <a:effectLst/>
                        <a:latin typeface="+mn-lt"/>
                        <a:ea typeface="+mn-ea"/>
                        <a:cs typeface="+mn-cs"/>
                      </a:endParaRPr>
                    </a:p>
                    <a:p>
                      <a:pPr algn="r"/>
                      <a:r>
                        <a:rPr lang="zh-TW" altLang="en-US" sz="2000" dirty="0" smtClean="0"/>
                        <a:t>語文視聽室（勤七樓）</a:t>
                      </a:r>
                      <a:endParaRPr lang="en-US" altLang="zh-TW" sz="2000" dirty="0" smtClean="0"/>
                    </a:p>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2000" dirty="0" smtClean="0"/>
                        <a:t>2012/10/23</a:t>
                      </a:r>
                      <a:endParaRPr lang="zh-TW" altLang="en-US" sz="2000" dirty="0" smtClean="0"/>
                    </a:p>
                    <a:p>
                      <a:pPr algn="r"/>
                      <a:endParaRPr lang="zh-TW" altLang="en-US" sz="20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205637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寫信冠軍與收信冠軍</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468077184"/>
              </p:ext>
            </p:extLst>
          </p:nvPr>
        </p:nvGraphicFramePr>
        <p:xfrm>
          <a:off x="1259632" y="1404904"/>
          <a:ext cx="3079601" cy="5311140"/>
        </p:xfrm>
        <a:graphic>
          <a:graphicData uri="http://schemas.openxmlformats.org/drawingml/2006/table">
            <a:tbl>
              <a:tblPr>
                <a:tableStyleId>{5C22544A-7EE6-4342-B048-85BDC9FD1C3A}</a:tableStyleId>
              </a:tblPr>
              <a:tblGrid>
                <a:gridCol w="2304162"/>
                <a:gridCol w="775439"/>
              </a:tblGrid>
              <a:tr h="292267">
                <a:tc>
                  <a:txBody>
                    <a:bodyPr/>
                    <a:lstStyle/>
                    <a:p>
                      <a:pPr algn="l" fontAlgn="b"/>
                      <a:r>
                        <a:rPr lang="zh-TW" altLang="en-US" sz="2000" b="0" i="0" u="none" strike="noStrike" dirty="0" smtClean="0">
                          <a:solidFill>
                            <a:schemeClr val="dk1"/>
                          </a:solidFill>
                          <a:effectLst/>
                          <a:latin typeface="+mn-lt"/>
                        </a:rPr>
                        <a:t>作者</a:t>
                      </a:r>
                      <a:endParaRPr lang="zh-TW" altLang="en-US" sz="2000" b="1" i="0" u="none" strike="noStrike" dirty="0">
                        <a:solidFill>
                          <a:srgbClr val="000000"/>
                        </a:solidFill>
                        <a:effectLst/>
                        <a:latin typeface="新細明體"/>
                      </a:endParaRPr>
                    </a:p>
                  </a:txBody>
                  <a:tcPr marL="7620" marR="7620" marT="7620" marB="0" anchor="b"/>
                </a:tc>
                <a:tc>
                  <a:txBody>
                    <a:bodyPr/>
                    <a:lstStyle/>
                    <a:p>
                      <a:pPr algn="l" fontAlgn="b"/>
                      <a:r>
                        <a:rPr lang="zh-TW" altLang="en-US" sz="2000" u="none" strike="noStrike">
                          <a:effectLst/>
                        </a:rPr>
                        <a:t>總計</a:t>
                      </a:r>
                      <a:endParaRPr lang="zh-TW" altLang="en-US" sz="2000" b="1" i="0" u="none" strike="noStrike">
                        <a:solidFill>
                          <a:srgbClr val="000000"/>
                        </a:solidFill>
                        <a:effectLst/>
                        <a:latin typeface="新細明體"/>
                      </a:endParaRPr>
                    </a:p>
                  </a:txBody>
                  <a:tcPr marL="7620" marR="7620" marT="7620" marB="0" anchor="b"/>
                </a:tc>
              </a:tr>
              <a:tr h="292267">
                <a:tc>
                  <a:txBody>
                    <a:bodyPr/>
                    <a:lstStyle/>
                    <a:p>
                      <a:pPr algn="l" fontAlgn="b"/>
                      <a:r>
                        <a:rPr lang="zh-TW" altLang="en-US" sz="2000" u="none" strike="noStrike" dirty="0">
                          <a:effectLst/>
                        </a:rPr>
                        <a:t>朱熹</a:t>
                      </a:r>
                      <a:endParaRPr lang="zh-TW" altLang="en-US" sz="2000" b="0" i="0" u="none" strike="noStrike" dirty="0">
                        <a:solidFill>
                          <a:srgbClr val="000000"/>
                        </a:solidFill>
                        <a:effectLst/>
                        <a:latin typeface="新細明體"/>
                      </a:endParaRPr>
                    </a:p>
                  </a:txBody>
                  <a:tcPr marL="7620" marR="7620" marT="7620" marB="0" anchor="b"/>
                </a:tc>
                <a:tc>
                  <a:txBody>
                    <a:bodyPr/>
                    <a:lstStyle/>
                    <a:p>
                      <a:pPr algn="r" fontAlgn="b"/>
                      <a:r>
                        <a:rPr lang="en-US" altLang="zh-TW" sz="2000" u="none" strike="noStrike">
                          <a:effectLst/>
                        </a:rPr>
                        <a:t>2056</a:t>
                      </a:r>
                      <a:endParaRPr lang="en-US" altLang="zh-TW" sz="2000" b="0" i="0" u="none" strike="noStrike">
                        <a:solidFill>
                          <a:srgbClr val="000000"/>
                        </a:solidFill>
                        <a:effectLst/>
                        <a:latin typeface="新細明體"/>
                      </a:endParaRPr>
                    </a:p>
                  </a:txBody>
                  <a:tcPr marL="7620" marR="7620" marT="7620" marB="0" anchor="b"/>
                </a:tc>
              </a:tr>
              <a:tr h="292267">
                <a:tc>
                  <a:txBody>
                    <a:bodyPr/>
                    <a:lstStyle/>
                    <a:p>
                      <a:pPr algn="l" fontAlgn="b"/>
                      <a:r>
                        <a:rPr lang="zh-TW" altLang="en-US" sz="2000" u="none" strike="noStrike">
                          <a:effectLst/>
                        </a:rPr>
                        <a:t>蘇軾</a:t>
                      </a:r>
                      <a:endParaRPr lang="zh-TW" altLang="en-US" sz="2000" b="0" i="0" u="none" strike="noStrike">
                        <a:solidFill>
                          <a:srgbClr val="000000"/>
                        </a:solidFill>
                        <a:effectLst/>
                        <a:latin typeface="新細明體"/>
                      </a:endParaRPr>
                    </a:p>
                  </a:txBody>
                  <a:tcPr marL="7620" marR="7620" marT="7620" marB="0" anchor="b"/>
                </a:tc>
                <a:tc>
                  <a:txBody>
                    <a:bodyPr/>
                    <a:lstStyle/>
                    <a:p>
                      <a:pPr algn="r" fontAlgn="b"/>
                      <a:r>
                        <a:rPr lang="en-US" altLang="zh-TW" sz="2000" u="none" strike="noStrike">
                          <a:effectLst/>
                        </a:rPr>
                        <a:t>1557</a:t>
                      </a:r>
                      <a:endParaRPr lang="en-US" altLang="zh-TW" sz="2000" b="0" i="0" u="none" strike="noStrike">
                        <a:solidFill>
                          <a:srgbClr val="000000"/>
                        </a:solidFill>
                        <a:effectLst/>
                        <a:latin typeface="新細明體"/>
                      </a:endParaRPr>
                    </a:p>
                  </a:txBody>
                  <a:tcPr marL="7620" marR="7620" marT="7620" marB="0" anchor="b"/>
                </a:tc>
              </a:tr>
              <a:tr h="292267">
                <a:tc>
                  <a:txBody>
                    <a:bodyPr/>
                    <a:lstStyle/>
                    <a:p>
                      <a:pPr algn="l" fontAlgn="b"/>
                      <a:r>
                        <a:rPr lang="zh-TW" altLang="en-US" sz="2000" u="none" strike="noStrike">
                          <a:effectLst/>
                        </a:rPr>
                        <a:t>孫覿</a:t>
                      </a:r>
                      <a:endParaRPr lang="zh-TW" altLang="en-US" sz="2000" b="0" i="0" u="none" strike="noStrike">
                        <a:solidFill>
                          <a:srgbClr val="000000"/>
                        </a:solidFill>
                        <a:effectLst/>
                        <a:latin typeface="新細明體"/>
                      </a:endParaRPr>
                    </a:p>
                  </a:txBody>
                  <a:tcPr marL="7620" marR="7620" marT="7620" marB="0" anchor="b"/>
                </a:tc>
                <a:tc>
                  <a:txBody>
                    <a:bodyPr/>
                    <a:lstStyle/>
                    <a:p>
                      <a:pPr algn="r" fontAlgn="b"/>
                      <a:r>
                        <a:rPr lang="en-US" altLang="zh-TW" sz="2000" u="none" strike="noStrike">
                          <a:effectLst/>
                        </a:rPr>
                        <a:t>1350</a:t>
                      </a:r>
                      <a:endParaRPr lang="en-US" altLang="zh-TW" sz="2000" b="0" i="0" u="none" strike="noStrike">
                        <a:solidFill>
                          <a:srgbClr val="000000"/>
                        </a:solidFill>
                        <a:effectLst/>
                        <a:latin typeface="新細明體"/>
                      </a:endParaRPr>
                    </a:p>
                  </a:txBody>
                  <a:tcPr marL="7620" marR="7620" marT="7620" marB="0" anchor="b"/>
                </a:tc>
              </a:tr>
              <a:tr h="292267">
                <a:tc>
                  <a:txBody>
                    <a:bodyPr/>
                    <a:lstStyle/>
                    <a:p>
                      <a:pPr algn="l" fontAlgn="b"/>
                      <a:r>
                        <a:rPr lang="zh-TW" altLang="en-US" sz="2000" u="none" strike="noStrike">
                          <a:effectLst/>
                        </a:rPr>
                        <a:t>黃庭堅</a:t>
                      </a:r>
                      <a:endParaRPr lang="zh-TW" altLang="en-US" sz="2000" b="0" i="0" u="none" strike="noStrike">
                        <a:solidFill>
                          <a:srgbClr val="000000"/>
                        </a:solidFill>
                        <a:effectLst/>
                        <a:latin typeface="新細明體"/>
                      </a:endParaRPr>
                    </a:p>
                  </a:txBody>
                  <a:tcPr marL="7620" marR="7620" marT="7620" marB="0" anchor="b"/>
                </a:tc>
                <a:tc>
                  <a:txBody>
                    <a:bodyPr/>
                    <a:lstStyle/>
                    <a:p>
                      <a:pPr algn="r" fontAlgn="b"/>
                      <a:r>
                        <a:rPr lang="en-US" altLang="zh-TW" sz="2000" u="none" strike="noStrike">
                          <a:effectLst/>
                        </a:rPr>
                        <a:t>1205</a:t>
                      </a:r>
                      <a:endParaRPr lang="en-US" altLang="zh-TW" sz="2000" b="0" i="0" u="none" strike="noStrike">
                        <a:solidFill>
                          <a:srgbClr val="000000"/>
                        </a:solidFill>
                        <a:effectLst/>
                        <a:latin typeface="新細明體"/>
                      </a:endParaRPr>
                    </a:p>
                  </a:txBody>
                  <a:tcPr marL="7620" marR="7620" marT="7620" marB="0" anchor="b"/>
                </a:tc>
              </a:tr>
              <a:tr h="292267">
                <a:tc>
                  <a:txBody>
                    <a:bodyPr/>
                    <a:lstStyle/>
                    <a:p>
                      <a:pPr algn="l" fontAlgn="b"/>
                      <a:r>
                        <a:rPr lang="zh-TW" altLang="en-US" sz="2000" u="none" strike="noStrike">
                          <a:effectLst/>
                        </a:rPr>
                        <a:t>歐陽修</a:t>
                      </a:r>
                      <a:endParaRPr lang="zh-TW" altLang="en-US" sz="2000" b="0" i="0" u="none" strike="noStrike">
                        <a:solidFill>
                          <a:srgbClr val="000000"/>
                        </a:solidFill>
                        <a:effectLst/>
                        <a:latin typeface="新細明體"/>
                      </a:endParaRPr>
                    </a:p>
                  </a:txBody>
                  <a:tcPr marL="7620" marR="7620" marT="7620" marB="0" anchor="b"/>
                </a:tc>
                <a:tc>
                  <a:txBody>
                    <a:bodyPr/>
                    <a:lstStyle/>
                    <a:p>
                      <a:pPr algn="r" fontAlgn="b"/>
                      <a:r>
                        <a:rPr lang="en-US" altLang="zh-TW" sz="2000" u="none" strike="noStrike">
                          <a:effectLst/>
                        </a:rPr>
                        <a:t>643</a:t>
                      </a:r>
                      <a:endParaRPr lang="en-US" altLang="zh-TW" sz="2000" b="0" i="0" u="none" strike="noStrike">
                        <a:solidFill>
                          <a:srgbClr val="000000"/>
                        </a:solidFill>
                        <a:effectLst/>
                        <a:latin typeface="新細明體"/>
                      </a:endParaRPr>
                    </a:p>
                  </a:txBody>
                  <a:tcPr marL="7620" marR="7620" marT="7620" marB="0" anchor="b"/>
                </a:tc>
              </a:tr>
              <a:tr h="292267">
                <a:tc>
                  <a:txBody>
                    <a:bodyPr/>
                    <a:lstStyle/>
                    <a:p>
                      <a:pPr algn="l" fontAlgn="b"/>
                      <a:r>
                        <a:rPr lang="zh-TW" altLang="en-US" sz="2000" u="none" strike="noStrike">
                          <a:effectLst/>
                        </a:rPr>
                        <a:t>李之儀</a:t>
                      </a:r>
                      <a:endParaRPr lang="zh-TW" altLang="en-US" sz="2000" b="0" i="0" u="none" strike="noStrike">
                        <a:solidFill>
                          <a:srgbClr val="000000"/>
                        </a:solidFill>
                        <a:effectLst/>
                        <a:latin typeface="新細明體"/>
                      </a:endParaRPr>
                    </a:p>
                  </a:txBody>
                  <a:tcPr marL="7620" marR="7620" marT="7620" marB="0" anchor="b"/>
                </a:tc>
                <a:tc>
                  <a:txBody>
                    <a:bodyPr/>
                    <a:lstStyle/>
                    <a:p>
                      <a:pPr algn="r" fontAlgn="b"/>
                      <a:r>
                        <a:rPr lang="en-US" altLang="zh-TW" sz="2000" u="none" strike="noStrike">
                          <a:effectLst/>
                        </a:rPr>
                        <a:t>470</a:t>
                      </a:r>
                      <a:endParaRPr lang="en-US" altLang="zh-TW" sz="2000" b="0" i="0" u="none" strike="noStrike">
                        <a:solidFill>
                          <a:srgbClr val="000000"/>
                        </a:solidFill>
                        <a:effectLst/>
                        <a:latin typeface="新細明體"/>
                      </a:endParaRPr>
                    </a:p>
                  </a:txBody>
                  <a:tcPr marL="7620" marR="7620" marT="7620" marB="0" anchor="b"/>
                </a:tc>
              </a:tr>
              <a:tr h="292267">
                <a:tc>
                  <a:txBody>
                    <a:bodyPr/>
                    <a:lstStyle/>
                    <a:p>
                      <a:pPr algn="l" fontAlgn="b"/>
                      <a:r>
                        <a:rPr lang="zh-TW" altLang="en-US" sz="2000" u="none" strike="noStrike">
                          <a:effectLst/>
                        </a:rPr>
                        <a:t>強至</a:t>
                      </a:r>
                      <a:endParaRPr lang="zh-TW" altLang="en-US" sz="2000" b="0" i="0" u="none" strike="noStrike">
                        <a:solidFill>
                          <a:srgbClr val="000000"/>
                        </a:solidFill>
                        <a:effectLst/>
                        <a:latin typeface="新細明體"/>
                      </a:endParaRPr>
                    </a:p>
                  </a:txBody>
                  <a:tcPr marL="7620" marR="7620" marT="7620" marB="0" anchor="b"/>
                </a:tc>
                <a:tc>
                  <a:txBody>
                    <a:bodyPr/>
                    <a:lstStyle/>
                    <a:p>
                      <a:pPr algn="r" fontAlgn="b"/>
                      <a:r>
                        <a:rPr lang="en-US" altLang="zh-TW" sz="2000" u="none" strike="noStrike">
                          <a:effectLst/>
                        </a:rPr>
                        <a:t>305</a:t>
                      </a:r>
                      <a:endParaRPr lang="en-US" altLang="zh-TW" sz="2000" b="0" i="0" u="none" strike="noStrike">
                        <a:solidFill>
                          <a:srgbClr val="000000"/>
                        </a:solidFill>
                        <a:effectLst/>
                        <a:latin typeface="新細明體"/>
                      </a:endParaRPr>
                    </a:p>
                  </a:txBody>
                  <a:tcPr marL="7620" marR="7620" marT="7620" marB="0" anchor="b"/>
                </a:tc>
              </a:tr>
              <a:tr h="292267">
                <a:tc>
                  <a:txBody>
                    <a:bodyPr/>
                    <a:lstStyle/>
                    <a:p>
                      <a:pPr algn="l" fontAlgn="b"/>
                      <a:r>
                        <a:rPr lang="zh-TW" altLang="en-US" sz="2000" u="none" strike="noStrike">
                          <a:effectLst/>
                        </a:rPr>
                        <a:t>方大琮</a:t>
                      </a:r>
                      <a:endParaRPr lang="zh-TW" altLang="en-US" sz="2000" b="0" i="0" u="none" strike="noStrike">
                        <a:solidFill>
                          <a:srgbClr val="000000"/>
                        </a:solidFill>
                        <a:effectLst/>
                        <a:latin typeface="新細明體"/>
                      </a:endParaRPr>
                    </a:p>
                  </a:txBody>
                  <a:tcPr marL="7620" marR="7620" marT="7620" marB="0" anchor="b"/>
                </a:tc>
                <a:tc>
                  <a:txBody>
                    <a:bodyPr/>
                    <a:lstStyle/>
                    <a:p>
                      <a:pPr algn="r" fontAlgn="b"/>
                      <a:r>
                        <a:rPr lang="en-US" altLang="zh-TW" sz="2000" u="none" strike="noStrike">
                          <a:effectLst/>
                        </a:rPr>
                        <a:t>305</a:t>
                      </a:r>
                      <a:endParaRPr lang="en-US" altLang="zh-TW" sz="2000" b="0" i="0" u="none" strike="noStrike">
                        <a:solidFill>
                          <a:srgbClr val="000000"/>
                        </a:solidFill>
                        <a:effectLst/>
                        <a:latin typeface="新細明體"/>
                      </a:endParaRPr>
                    </a:p>
                  </a:txBody>
                  <a:tcPr marL="7620" marR="7620" marT="7620" marB="0" anchor="b"/>
                </a:tc>
              </a:tr>
              <a:tr h="292267">
                <a:tc>
                  <a:txBody>
                    <a:bodyPr/>
                    <a:lstStyle/>
                    <a:p>
                      <a:pPr algn="l" fontAlgn="b"/>
                      <a:r>
                        <a:rPr lang="zh-TW" altLang="en-US" sz="2000" u="none" strike="noStrike" dirty="0">
                          <a:effectLst/>
                        </a:rPr>
                        <a:t>呂祖謙</a:t>
                      </a:r>
                      <a:endParaRPr lang="zh-TW" altLang="en-US" sz="2000" b="0" i="0" u="none" strike="noStrike" dirty="0">
                        <a:solidFill>
                          <a:srgbClr val="000000"/>
                        </a:solidFill>
                        <a:effectLst/>
                        <a:latin typeface="新細明體"/>
                      </a:endParaRPr>
                    </a:p>
                  </a:txBody>
                  <a:tcPr marL="7620" marR="7620" marT="7620" marB="0" anchor="b"/>
                </a:tc>
                <a:tc>
                  <a:txBody>
                    <a:bodyPr/>
                    <a:lstStyle/>
                    <a:p>
                      <a:pPr algn="r" fontAlgn="b"/>
                      <a:r>
                        <a:rPr lang="en-US" altLang="zh-TW" sz="2000" u="none" strike="noStrike">
                          <a:effectLst/>
                        </a:rPr>
                        <a:t>299</a:t>
                      </a:r>
                      <a:endParaRPr lang="en-US" altLang="zh-TW" sz="2000" b="0" i="0" u="none" strike="noStrike">
                        <a:solidFill>
                          <a:srgbClr val="000000"/>
                        </a:solidFill>
                        <a:effectLst/>
                        <a:latin typeface="新細明體"/>
                      </a:endParaRPr>
                    </a:p>
                  </a:txBody>
                  <a:tcPr marL="7620" marR="7620" marT="7620" marB="0" anchor="b"/>
                </a:tc>
              </a:tr>
              <a:tr h="292267">
                <a:tc>
                  <a:txBody>
                    <a:bodyPr/>
                    <a:lstStyle/>
                    <a:p>
                      <a:pPr algn="l" fontAlgn="b"/>
                      <a:r>
                        <a:rPr lang="zh-TW" altLang="en-US" sz="2000" u="none" strike="noStrike">
                          <a:effectLst/>
                        </a:rPr>
                        <a:t>楊萬里</a:t>
                      </a:r>
                      <a:endParaRPr lang="zh-TW" altLang="en-US" sz="2000" b="0" i="0" u="none" strike="noStrike">
                        <a:solidFill>
                          <a:srgbClr val="000000"/>
                        </a:solidFill>
                        <a:effectLst/>
                        <a:latin typeface="新細明體"/>
                      </a:endParaRPr>
                    </a:p>
                  </a:txBody>
                  <a:tcPr marL="7620" marR="7620" marT="7620" marB="0" anchor="b"/>
                </a:tc>
                <a:tc>
                  <a:txBody>
                    <a:bodyPr/>
                    <a:lstStyle/>
                    <a:p>
                      <a:pPr algn="r" fontAlgn="b"/>
                      <a:r>
                        <a:rPr lang="en-US" altLang="zh-TW" sz="2000" u="none" strike="noStrike">
                          <a:effectLst/>
                        </a:rPr>
                        <a:t>291</a:t>
                      </a:r>
                      <a:endParaRPr lang="en-US" altLang="zh-TW" sz="2000" b="0" i="0" u="none" strike="noStrike">
                        <a:solidFill>
                          <a:srgbClr val="000000"/>
                        </a:solidFill>
                        <a:effectLst/>
                        <a:latin typeface="新細明體"/>
                      </a:endParaRPr>
                    </a:p>
                  </a:txBody>
                  <a:tcPr marL="7620" marR="7620" marT="7620" marB="0" anchor="b"/>
                </a:tc>
              </a:tr>
              <a:tr h="292267">
                <a:tc>
                  <a:txBody>
                    <a:bodyPr/>
                    <a:lstStyle/>
                    <a:p>
                      <a:pPr algn="l" fontAlgn="b"/>
                      <a:r>
                        <a:rPr lang="zh-TW" altLang="en-US" sz="2000" u="none" strike="noStrike">
                          <a:effectLst/>
                        </a:rPr>
                        <a:t>黃榦</a:t>
                      </a:r>
                      <a:endParaRPr lang="zh-TW" altLang="en-US" sz="2000" b="0" i="0" u="none" strike="noStrike">
                        <a:solidFill>
                          <a:srgbClr val="000000"/>
                        </a:solidFill>
                        <a:effectLst/>
                        <a:latin typeface="新細明體"/>
                      </a:endParaRPr>
                    </a:p>
                  </a:txBody>
                  <a:tcPr marL="7620" marR="7620" marT="7620" marB="0" anchor="b"/>
                </a:tc>
                <a:tc>
                  <a:txBody>
                    <a:bodyPr/>
                    <a:lstStyle/>
                    <a:p>
                      <a:pPr algn="r" fontAlgn="b"/>
                      <a:r>
                        <a:rPr lang="en-US" altLang="zh-TW" sz="2000" u="none" strike="noStrike">
                          <a:effectLst/>
                        </a:rPr>
                        <a:t>267</a:t>
                      </a:r>
                      <a:endParaRPr lang="en-US" altLang="zh-TW" sz="2000" b="0" i="0" u="none" strike="noStrike">
                        <a:solidFill>
                          <a:srgbClr val="000000"/>
                        </a:solidFill>
                        <a:effectLst/>
                        <a:latin typeface="新細明體"/>
                      </a:endParaRPr>
                    </a:p>
                  </a:txBody>
                  <a:tcPr marL="7620" marR="7620" marT="7620" marB="0" anchor="b"/>
                </a:tc>
              </a:tr>
              <a:tr h="292267">
                <a:tc>
                  <a:txBody>
                    <a:bodyPr/>
                    <a:lstStyle/>
                    <a:p>
                      <a:pPr algn="l" fontAlgn="b"/>
                      <a:r>
                        <a:rPr lang="zh-TW" altLang="en-US" sz="2000" u="none" strike="noStrike">
                          <a:effectLst/>
                        </a:rPr>
                        <a:t>陸九淵</a:t>
                      </a:r>
                      <a:endParaRPr lang="zh-TW" altLang="en-US" sz="2000" b="0" i="0" u="none" strike="noStrike">
                        <a:solidFill>
                          <a:srgbClr val="000000"/>
                        </a:solidFill>
                        <a:effectLst/>
                        <a:latin typeface="新細明體"/>
                      </a:endParaRPr>
                    </a:p>
                  </a:txBody>
                  <a:tcPr marL="7620" marR="7620" marT="7620" marB="0" anchor="b"/>
                </a:tc>
                <a:tc>
                  <a:txBody>
                    <a:bodyPr/>
                    <a:lstStyle/>
                    <a:p>
                      <a:pPr algn="r" fontAlgn="b"/>
                      <a:r>
                        <a:rPr lang="en-US" altLang="zh-TW" sz="2000" u="none" strike="noStrike">
                          <a:effectLst/>
                        </a:rPr>
                        <a:t>263</a:t>
                      </a:r>
                      <a:endParaRPr lang="en-US" altLang="zh-TW" sz="2000" b="0" i="0" u="none" strike="noStrike">
                        <a:solidFill>
                          <a:srgbClr val="000000"/>
                        </a:solidFill>
                        <a:effectLst/>
                        <a:latin typeface="新細明體"/>
                      </a:endParaRPr>
                    </a:p>
                  </a:txBody>
                  <a:tcPr marL="7620" marR="7620" marT="7620" marB="0" anchor="b"/>
                </a:tc>
              </a:tr>
              <a:tr h="292267">
                <a:tc>
                  <a:txBody>
                    <a:bodyPr/>
                    <a:lstStyle/>
                    <a:p>
                      <a:pPr algn="l" fontAlgn="b"/>
                      <a:r>
                        <a:rPr lang="zh-TW" altLang="en-US" sz="2000" u="none" strike="noStrike">
                          <a:effectLst/>
                        </a:rPr>
                        <a:t>晁公遡</a:t>
                      </a:r>
                      <a:endParaRPr lang="zh-TW" altLang="en-US" sz="2000" b="0" i="0" u="none" strike="noStrike">
                        <a:solidFill>
                          <a:srgbClr val="000000"/>
                        </a:solidFill>
                        <a:effectLst/>
                        <a:latin typeface="新細明體"/>
                      </a:endParaRPr>
                    </a:p>
                  </a:txBody>
                  <a:tcPr marL="7620" marR="7620" marT="7620" marB="0" anchor="b"/>
                </a:tc>
                <a:tc>
                  <a:txBody>
                    <a:bodyPr/>
                    <a:lstStyle/>
                    <a:p>
                      <a:pPr algn="r" fontAlgn="b"/>
                      <a:r>
                        <a:rPr lang="en-US" altLang="zh-TW" sz="2000" u="none" strike="noStrike">
                          <a:effectLst/>
                        </a:rPr>
                        <a:t>260</a:t>
                      </a:r>
                      <a:endParaRPr lang="en-US" altLang="zh-TW" sz="2000" b="0" i="0" u="none" strike="noStrike">
                        <a:solidFill>
                          <a:srgbClr val="000000"/>
                        </a:solidFill>
                        <a:effectLst/>
                        <a:latin typeface="新細明體"/>
                      </a:endParaRPr>
                    </a:p>
                  </a:txBody>
                  <a:tcPr marL="7620" marR="7620" marT="7620" marB="0" anchor="b"/>
                </a:tc>
              </a:tr>
              <a:tr h="292267">
                <a:tc>
                  <a:txBody>
                    <a:bodyPr/>
                    <a:lstStyle/>
                    <a:p>
                      <a:pPr algn="l" fontAlgn="b"/>
                      <a:r>
                        <a:rPr lang="zh-TW" altLang="en-US" sz="2000" u="none" strike="noStrike">
                          <a:effectLst/>
                        </a:rPr>
                        <a:t>陳宓</a:t>
                      </a:r>
                      <a:endParaRPr lang="zh-TW" altLang="en-US" sz="2000" b="0" i="0" u="none" strike="noStrike">
                        <a:solidFill>
                          <a:srgbClr val="000000"/>
                        </a:solidFill>
                        <a:effectLst/>
                        <a:latin typeface="新細明體"/>
                      </a:endParaRPr>
                    </a:p>
                  </a:txBody>
                  <a:tcPr marL="7620" marR="7620" marT="7620" marB="0" anchor="b"/>
                </a:tc>
                <a:tc>
                  <a:txBody>
                    <a:bodyPr/>
                    <a:lstStyle/>
                    <a:p>
                      <a:pPr algn="r" fontAlgn="b"/>
                      <a:r>
                        <a:rPr lang="en-US" altLang="zh-TW" sz="2000" u="none" strike="noStrike">
                          <a:effectLst/>
                        </a:rPr>
                        <a:t>259</a:t>
                      </a:r>
                      <a:endParaRPr lang="en-US" altLang="zh-TW" sz="2000" b="0" i="0" u="none" strike="noStrike">
                        <a:solidFill>
                          <a:srgbClr val="000000"/>
                        </a:solidFill>
                        <a:effectLst/>
                        <a:latin typeface="新細明體"/>
                      </a:endParaRPr>
                    </a:p>
                  </a:txBody>
                  <a:tcPr marL="7620" marR="7620" marT="7620" marB="0" anchor="b"/>
                </a:tc>
              </a:tr>
              <a:tr h="292267">
                <a:tc>
                  <a:txBody>
                    <a:bodyPr/>
                    <a:lstStyle/>
                    <a:p>
                      <a:pPr algn="l" fontAlgn="b"/>
                      <a:r>
                        <a:rPr lang="zh-TW" altLang="en-US" sz="2000" u="none" strike="noStrike">
                          <a:effectLst/>
                        </a:rPr>
                        <a:t>鄭剛中</a:t>
                      </a:r>
                      <a:endParaRPr lang="zh-TW" altLang="en-US" sz="2000" b="0" i="0" u="none" strike="noStrike">
                        <a:solidFill>
                          <a:srgbClr val="000000"/>
                        </a:solidFill>
                        <a:effectLst/>
                        <a:latin typeface="新細明體"/>
                      </a:endParaRPr>
                    </a:p>
                  </a:txBody>
                  <a:tcPr marL="7620" marR="7620" marT="7620" marB="0" anchor="b"/>
                </a:tc>
                <a:tc>
                  <a:txBody>
                    <a:bodyPr/>
                    <a:lstStyle/>
                    <a:p>
                      <a:pPr algn="r" fontAlgn="b"/>
                      <a:r>
                        <a:rPr lang="en-US" altLang="zh-TW" sz="2000" u="none" strike="noStrike">
                          <a:effectLst/>
                        </a:rPr>
                        <a:t>228</a:t>
                      </a:r>
                      <a:endParaRPr lang="en-US" altLang="zh-TW" sz="2000" b="0" i="0" u="none" strike="noStrike">
                        <a:solidFill>
                          <a:srgbClr val="000000"/>
                        </a:solidFill>
                        <a:effectLst/>
                        <a:latin typeface="新細明體"/>
                      </a:endParaRPr>
                    </a:p>
                  </a:txBody>
                  <a:tcPr marL="7620" marR="7620" marT="7620" marB="0" anchor="b"/>
                </a:tc>
              </a:tr>
              <a:tr h="292267">
                <a:tc>
                  <a:txBody>
                    <a:bodyPr/>
                    <a:lstStyle/>
                    <a:p>
                      <a:pPr algn="l" fontAlgn="b"/>
                      <a:r>
                        <a:rPr lang="zh-TW" altLang="en-US" sz="2000" u="none" strike="noStrike">
                          <a:effectLst/>
                        </a:rPr>
                        <a:t>張栻</a:t>
                      </a:r>
                      <a:endParaRPr lang="zh-TW" altLang="en-US" sz="2000" b="0" i="0" u="none" strike="noStrike">
                        <a:solidFill>
                          <a:srgbClr val="000000"/>
                        </a:solidFill>
                        <a:effectLst/>
                        <a:latin typeface="新細明體"/>
                      </a:endParaRPr>
                    </a:p>
                  </a:txBody>
                  <a:tcPr marL="7620" marR="7620" marT="7620" marB="0" anchor="b"/>
                </a:tc>
                <a:tc>
                  <a:txBody>
                    <a:bodyPr/>
                    <a:lstStyle/>
                    <a:p>
                      <a:pPr algn="r" fontAlgn="b"/>
                      <a:r>
                        <a:rPr lang="en-US" altLang="zh-TW" sz="2000" u="none" strike="noStrike" dirty="0">
                          <a:effectLst/>
                        </a:rPr>
                        <a:t>219</a:t>
                      </a:r>
                      <a:endParaRPr lang="en-US" altLang="zh-TW" sz="2000" b="0" i="0" u="none" strike="noStrike" dirty="0">
                        <a:solidFill>
                          <a:srgbClr val="000000"/>
                        </a:solidFill>
                        <a:effectLst/>
                        <a:latin typeface="新細明體"/>
                      </a:endParaRPr>
                    </a:p>
                  </a:txBody>
                  <a:tcPr marL="7620" marR="7620" marT="7620" marB="0" anchor="b"/>
                </a:tc>
              </a:tr>
            </a:tbl>
          </a:graphicData>
        </a:graphic>
      </p:graphicFrame>
      <p:sp>
        <p:nvSpPr>
          <p:cNvPr id="7" name="矩形 6"/>
          <p:cNvSpPr/>
          <p:nvPr/>
        </p:nvSpPr>
        <p:spPr>
          <a:xfrm>
            <a:off x="3707904" y="2636912"/>
            <a:ext cx="648072"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3693157" y="2008452"/>
            <a:ext cx="648072"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549141" y="2295757"/>
            <a:ext cx="792088"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482184906"/>
              </p:ext>
            </p:extLst>
          </p:nvPr>
        </p:nvGraphicFramePr>
        <p:xfrm>
          <a:off x="4572000" y="1412776"/>
          <a:ext cx="2808312" cy="5184576"/>
        </p:xfrm>
        <a:graphic>
          <a:graphicData uri="http://schemas.openxmlformats.org/drawingml/2006/table">
            <a:tbl>
              <a:tblPr/>
              <a:tblGrid>
                <a:gridCol w="1906560"/>
                <a:gridCol w="901752"/>
              </a:tblGrid>
              <a:tr h="288032">
                <a:tc>
                  <a:txBody>
                    <a:bodyPr/>
                    <a:lstStyle/>
                    <a:p>
                      <a:pPr algn="l" fontAlgn="b"/>
                      <a:r>
                        <a:rPr lang="zh-TW" altLang="en-US" sz="1800" b="1" i="0" u="none" strike="noStrike" dirty="0">
                          <a:solidFill>
                            <a:srgbClr val="000000"/>
                          </a:solidFill>
                          <a:effectLst/>
                          <a:latin typeface="新細明體"/>
                        </a:rPr>
                        <a:t>收信人</a:t>
                      </a:r>
                    </a:p>
                  </a:txBody>
                  <a:tcPr marL="7620" marR="7620" marT="7620"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zh-TW" altLang="en-US" sz="1800" b="1" i="0" u="none" strike="noStrike">
                          <a:solidFill>
                            <a:srgbClr val="000000"/>
                          </a:solidFill>
                          <a:effectLst/>
                          <a:latin typeface="新細明體"/>
                        </a:rPr>
                        <a:t>總計</a:t>
                      </a:r>
                    </a:p>
                  </a:txBody>
                  <a:tcPr marL="7620" marR="7620" marT="7620"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r>
              <a:tr h="288032">
                <a:tc>
                  <a:txBody>
                    <a:bodyPr/>
                    <a:lstStyle/>
                    <a:p>
                      <a:pPr algn="l" fontAlgn="b"/>
                      <a:r>
                        <a:rPr lang="en-US" altLang="zh-TW" sz="1800" b="0" i="0" u="none" strike="noStrike">
                          <a:solidFill>
                            <a:srgbClr val="000000"/>
                          </a:solidFill>
                          <a:effectLst/>
                          <a:latin typeface="新細明體"/>
                        </a:rPr>
                        <a:t>(</a:t>
                      </a:r>
                      <a:r>
                        <a:rPr lang="zh-TW" altLang="en-US" sz="1800" b="0" i="0" u="none" strike="noStrike">
                          <a:solidFill>
                            <a:srgbClr val="000000"/>
                          </a:solidFill>
                          <a:effectLst/>
                          <a:latin typeface="新細明體"/>
                        </a:rPr>
                        <a:t>空白</a:t>
                      </a:r>
                      <a:r>
                        <a:rPr lang="en-US" altLang="zh-TW" sz="1800" b="0" i="0" u="none" strike="noStrike">
                          <a:solidFill>
                            <a:srgbClr val="000000"/>
                          </a:solidFill>
                          <a:effectLst/>
                          <a:latin typeface="新細明體"/>
                        </a:rPr>
                        <a:t>)</a:t>
                      </a:r>
                    </a:p>
                  </a:txBody>
                  <a:tcPr marL="7620" marR="7620" marT="7620"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r" fontAlgn="b"/>
                      <a:r>
                        <a:rPr lang="en-US" altLang="zh-TW" sz="1800" b="0" i="0" u="none" strike="noStrike">
                          <a:solidFill>
                            <a:srgbClr val="000000"/>
                          </a:solidFill>
                          <a:effectLst/>
                          <a:latin typeface="新細明體"/>
                        </a:rPr>
                        <a:t>5771</a:t>
                      </a:r>
                    </a:p>
                  </a:txBody>
                  <a:tcPr marL="7620" marR="7620" marT="7620" marB="0" anchor="b">
                    <a:lnL>
                      <a:noFill/>
                    </a:lnL>
                    <a:lnR>
                      <a:noFill/>
                    </a:lnR>
                    <a:lnT w="6350" cap="flat" cmpd="sng" algn="ctr">
                      <a:solidFill>
                        <a:srgbClr val="95B3D7"/>
                      </a:solidFill>
                      <a:prstDash val="solid"/>
                      <a:round/>
                      <a:headEnd type="none" w="med" len="med"/>
                      <a:tailEnd type="none" w="med" len="med"/>
                    </a:lnT>
                    <a:lnB>
                      <a:noFill/>
                    </a:lnB>
                  </a:tcPr>
                </a:tc>
              </a:tr>
              <a:tr h="288032">
                <a:tc>
                  <a:txBody>
                    <a:bodyPr/>
                    <a:lstStyle/>
                    <a:p>
                      <a:pPr algn="l" fontAlgn="b"/>
                      <a:r>
                        <a:rPr lang="zh-TW" altLang="en-US" sz="1800" b="0" i="0" u="none" strike="noStrike">
                          <a:solidFill>
                            <a:srgbClr val="000000"/>
                          </a:solidFill>
                          <a:effectLst/>
                          <a:latin typeface="新細明體"/>
                        </a:rPr>
                        <a:t>朱熹</a:t>
                      </a:r>
                    </a:p>
                  </a:txBody>
                  <a:tcPr marL="7620" marR="7620" marT="7620" marB="0" anchor="b">
                    <a:lnL>
                      <a:noFill/>
                    </a:lnL>
                    <a:lnR>
                      <a:noFill/>
                    </a:lnR>
                    <a:lnT>
                      <a:noFill/>
                    </a:lnT>
                    <a:lnB>
                      <a:noFill/>
                    </a:lnB>
                  </a:tcPr>
                </a:tc>
                <a:tc>
                  <a:txBody>
                    <a:bodyPr/>
                    <a:lstStyle/>
                    <a:p>
                      <a:pPr algn="r" fontAlgn="b"/>
                      <a:r>
                        <a:rPr lang="en-US" altLang="zh-TW" sz="1800" b="0" i="0" u="none" strike="noStrike">
                          <a:solidFill>
                            <a:srgbClr val="000000"/>
                          </a:solidFill>
                          <a:effectLst/>
                          <a:latin typeface="新細明體"/>
                        </a:rPr>
                        <a:t>254</a:t>
                      </a:r>
                    </a:p>
                  </a:txBody>
                  <a:tcPr marL="7620" marR="7620" marT="7620" marB="0" anchor="b">
                    <a:lnL>
                      <a:noFill/>
                    </a:lnL>
                    <a:lnR>
                      <a:noFill/>
                    </a:lnR>
                    <a:lnT>
                      <a:noFill/>
                    </a:lnT>
                    <a:lnB>
                      <a:noFill/>
                    </a:lnB>
                  </a:tcPr>
                </a:tc>
              </a:tr>
              <a:tr h="288032">
                <a:tc>
                  <a:txBody>
                    <a:bodyPr/>
                    <a:lstStyle/>
                    <a:p>
                      <a:pPr algn="l" fontAlgn="b"/>
                      <a:r>
                        <a:rPr lang="zh-TW" altLang="en-US" sz="1800" b="0" i="0" u="none" strike="noStrike">
                          <a:solidFill>
                            <a:srgbClr val="000000"/>
                          </a:solidFill>
                          <a:effectLst/>
                          <a:latin typeface="新細明體"/>
                        </a:rPr>
                        <a:t>呂祖謙</a:t>
                      </a:r>
                    </a:p>
                  </a:txBody>
                  <a:tcPr marL="7620" marR="7620" marT="7620" marB="0" anchor="b">
                    <a:lnL>
                      <a:noFill/>
                    </a:lnL>
                    <a:lnR>
                      <a:noFill/>
                    </a:lnR>
                    <a:lnT>
                      <a:noFill/>
                    </a:lnT>
                    <a:lnB>
                      <a:noFill/>
                    </a:lnB>
                  </a:tcPr>
                </a:tc>
                <a:tc>
                  <a:txBody>
                    <a:bodyPr/>
                    <a:lstStyle/>
                    <a:p>
                      <a:pPr algn="r" fontAlgn="b"/>
                      <a:r>
                        <a:rPr lang="en-US" altLang="zh-TW" sz="1800" b="0" i="0" u="none" strike="noStrike">
                          <a:solidFill>
                            <a:srgbClr val="000000"/>
                          </a:solidFill>
                          <a:effectLst/>
                          <a:latin typeface="新細明體"/>
                        </a:rPr>
                        <a:t>122</a:t>
                      </a:r>
                    </a:p>
                  </a:txBody>
                  <a:tcPr marL="7620" marR="7620" marT="7620" marB="0" anchor="b">
                    <a:lnL>
                      <a:noFill/>
                    </a:lnL>
                    <a:lnR>
                      <a:noFill/>
                    </a:lnR>
                    <a:lnT>
                      <a:noFill/>
                    </a:lnT>
                    <a:lnB>
                      <a:noFill/>
                    </a:lnB>
                  </a:tcPr>
                </a:tc>
              </a:tr>
              <a:tr h="288032">
                <a:tc>
                  <a:txBody>
                    <a:bodyPr/>
                    <a:lstStyle/>
                    <a:p>
                      <a:pPr algn="l" fontAlgn="b"/>
                      <a:r>
                        <a:rPr lang="zh-TW" altLang="en-US" sz="1800" b="0" i="0" u="none" strike="noStrike">
                          <a:solidFill>
                            <a:srgbClr val="000000"/>
                          </a:solidFill>
                          <a:effectLst/>
                          <a:latin typeface="新細明體"/>
                        </a:rPr>
                        <a:t>韓琦</a:t>
                      </a:r>
                    </a:p>
                  </a:txBody>
                  <a:tcPr marL="7620" marR="7620" marT="7620" marB="0" anchor="b">
                    <a:lnL>
                      <a:noFill/>
                    </a:lnL>
                    <a:lnR>
                      <a:noFill/>
                    </a:lnR>
                    <a:lnT>
                      <a:noFill/>
                    </a:lnT>
                    <a:lnB>
                      <a:noFill/>
                    </a:lnB>
                  </a:tcPr>
                </a:tc>
                <a:tc>
                  <a:txBody>
                    <a:bodyPr/>
                    <a:lstStyle/>
                    <a:p>
                      <a:pPr algn="r" fontAlgn="b"/>
                      <a:r>
                        <a:rPr lang="en-US" altLang="zh-TW" sz="1800" b="0" i="0" u="none" strike="noStrike">
                          <a:solidFill>
                            <a:srgbClr val="000000"/>
                          </a:solidFill>
                          <a:effectLst/>
                          <a:latin typeface="新細明體"/>
                        </a:rPr>
                        <a:t>107</a:t>
                      </a:r>
                    </a:p>
                  </a:txBody>
                  <a:tcPr marL="7620" marR="7620" marT="7620" marB="0" anchor="b">
                    <a:lnL>
                      <a:noFill/>
                    </a:lnL>
                    <a:lnR>
                      <a:noFill/>
                    </a:lnR>
                    <a:lnT>
                      <a:noFill/>
                    </a:lnT>
                    <a:lnB>
                      <a:noFill/>
                    </a:lnB>
                  </a:tcPr>
                </a:tc>
              </a:tr>
              <a:tr h="288032">
                <a:tc>
                  <a:txBody>
                    <a:bodyPr/>
                    <a:lstStyle/>
                    <a:p>
                      <a:pPr algn="l" fontAlgn="b"/>
                      <a:r>
                        <a:rPr lang="zh-TW" altLang="en-US" sz="1800" b="0" i="0" u="none" strike="noStrike">
                          <a:solidFill>
                            <a:srgbClr val="000000"/>
                          </a:solidFill>
                          <a:effectLst/>
                          <a:latin typeface="新細明體"/>
                        </a:rPr>
                        <a:t>張栻</a:t>
                      </a:r>
                    </a:p>
                  </a:txBody>
                  <a:tcPr marL="7620" marR="7620" marT="7620" marB="0" anchor="b">
                    <a:lnL>
                      <a:noFill/>
                    </a:lnL>
                    <a:lnR>
                      <a:noFill/>
                    </a:lnR>
                    <a:lnT>
                      <a:noFill/>
                    </a:lnT>
                    <a:lnB>
                      <a:noFill/>
                    </a:lnB>
                  </a:tcPr>
                </a:tc>
                <a:tc>
                  <a:txBody>
                    <a:bodyPr/>
                    <a:lstStyle/>
                    <a:p>
                      <a:pPr algn="r" fontAlgn="b"/>
                      <a:r>
                        <a:rPr lang="en-US" altLang="zh-TW" sz="1800" b="0" i="0" u="none" strike="noStrike">
                          <a:solidFill>
                            <a:srgbClr val="000000"/>
                          </a:solidFill>
                          <a:effectLst/>
                          <a:latin typeface="新細明體"/>
                        </a:rPr>
                        <a:t>91</a:t>
                      </a:r>
                    </a:p>
                  </a:txBody>
                  <a:tcPr marL="7620" marR="7620" marT="7620" marB="0" anchor="b">
                    <a:lnL>
                      <a:noFill/>
                    </a:lnL>
                    <a:lnR>
                      <a:noFill/>
                    </a:lnR>
                    <a:lnT>
                      <a:noFill/>
                    </a:lnT>
                    <a:lnB>
                      <a:noFill/>
                    </a:lnB>
                  </a:tcPr>
                </a:tc>
              </a:tr>
              <a:tr h="288032">
                <a:tc>
                  <a:txBody>
                    <a:bodyPr/>
                    <a:lstStyle/>
                    <a:p>
                      <a:pPr algn="l" fontAlgn="b"/>
                      <a:r>
                        <a:rPr lang="zh-TW" altLang="en-US" sz="1800" b="0" i="0" u="none" strike="noStrike">
                          <a:solidFill>
                            <a:srgbClr val="000000"/>
                          </a:solidFill>
                          <a:effectLst/>
                          <a:latin typeface="新細明體"/>
                        </a:rPr>
                        <a:t>程之才</a:t>
                      </a:r>
                    </a:p>
                  </a:txBody>
                  <a:tcPr marL="7620" marR="7620" marT="7620" marB="0" anchor="b">
                    <a:lnL>
                      <a:noFill/>
                    </a:lnL>
                    <a:lnR>
                      <a:noFill/>
                    </a:lnR>
                    <a:lnT>
                      <a:noFill/>
                    </a:lnT>
                    <a:lnB>
                      <a:noFill/>
                    </a:lnB>
                  </a:tcPr>
                </a:tc>
                <a:tc>
                  <a:txBody>
                    <a:bodyPr/>
                    <a:lstStyle/>
                    <a:p>
                      <a:pPr algn="r" fontAlgn="b"/>
                      <a:r>
                        <a:rPr lang="en-US" altLang="zh-TW" sz="1800" b="0" i="0" u="none" strike="noStrike">
                          <a:solidFill>
                            <a:srgbClr val="000000"/>
                          </a:solidFill>
                          <a:effectLst/>
                          <a:latin typeface="新細明體"/>
                        </a:rPr>
                        <a:t>75</a:t>
                      </a:r>
                    </a:p>
                  </a:txBody>
                  <a:tcPr marL="7620" marR="7620" marT="7620" marB="0" anchor="b">
                    <a:lnL>
                      <a:noFill/>
                    </a:lnL>
                    <a:lnR>
                      <a:noFill/>
                    </a:lnR>
                    <a:lnT>
                      <a:noFill/>
                    </a:lnT>
                    <a:lnB>
                      <a:noFill/>
                    </a:lnB>
                  </a:tcPr>
                </a:tc>
              </a:tr>
              <a:tr h="288032">
                <a:tc>
                  <a:txBody>
                    <a:bodyPr/>
                    <a:lstStyle/>
                    <a:p>
                      <a:pPr algn="l" fontAlgn="b"/>
                      <a:r>
                        <a:rPr lang="zh-TW" altLang="en-US" sz="1800" b="0" i="0" u="none" strike="noStrike">
                          <a:solidFill>
                            <a:srgbClr val="000000"/>
                          </a:solidFill>
                          <a:effectLst/>
                          <a:latin typeface="新細明體"/>
                        </a:rPr>
                        <a:t>滕元發</a:t>
                      </a:r>
                    </a:p>
                  </a:txBody>
                  <a:tcPr marL="7620" marR="7620" marT="7620" marB="0" anchor="b">
                    <a:lnL>
                      <a:noFill/>
                    </a:lnL>
                    <a:lnR>
                      <a:noFill/>
                    </a:lnR>
                    <a:lnT>
                      <a:noFill/>
                    </a:lnT>
                    <a:lnB>
                      <a:noFill/>
                    </a:lnB>
                  </a:tcPr>
                </a:tc>
                <a:tc>
                  <a:txBody>
                    <a:bodyPr/>
                    <a:lstStyle/>
                    <a:p>
                      <a:pPr algn="r" fontAlgn="b"/>
                      <a:r>
                        <a:rPr lang="en-US" altLang="zh-TW" sz="1800" b="0" i="0" u="none" strike="noStrike">
                          <a:solidFill>
                            <a:srgbClr val="000000"/>
                          </a:solidFill>
                          <a:effectLst/>
                          <a:latin typeface="新細明體"/>
                        </a:rPr>
                        <a:t>72</a:t>
                      </a:r>
                    </a:p>
                  </a:txBody>
                  <a:tcPr marL="7620" marR="7620" marT="7620" marB="0" anchor="b">
                    <a:lnL>
                      <a:noFill/>
                    </a:lnL>
                    <a:lnR>
                      <a:noFill/>
                    </a:lnR>
                    <a:lnT>
                      <a:noFill/>
                    </a:lnT>
                    <a:lnB>
                      <a:noFill/>
                    </a:lnB>
                  </a:tcPr>
                </a:tc>
              </a:tr>
              <a:tr h="288032">
                <a:tc>
                  <a:txBody>
                    <a:bodyPr/>
                    <a:lstStyle/>
                    <a:p>
                      <a:pPr algn="l" fontAlgn="b"/>
                      <a:r>
                        <a:rPr lang="zh-TW" altLang="en-US" sz="1800" b="0" i="0" u="none" strike="noStrike" dirty="0">
                          <a:solidFill>
                            <a:srgbClr val="000000"/>
                          </a:solidFill>
                          <a:effectLst/>
                          <a:latin typeface="新細明體"/>
                        </a:rPr>
                        <a:t>呂祖儉</a:t>
                      </a:r>
                    </a:p>
                  </a:txBody>
                  <a:tcPr marL="7620" marR="7620" marT="7620" marB="0" anchor="b">
                    <a:lnL>
                      <a:noFill/>
                    </a:lnL>
                    <a:lnR>
                      <a:noFill/>
                    </a:lnR>
                    <a:lnT>
                      <a:noFill/>
                    </a:lnT>
                    <a:lnB>
                      <a:noFill/>
                    </a:lnB>
                  </a:tcPr>
                </a:tc>
                <a:tc>
                  <a:txBody>
                    <a:bodyPr/>
                    <a:lstStyle/>
                    <a:p>
                      <a:pPr algn="r" fontAlgn="b"/>
                      <a:r>
                        <a:rPr lang="en-US" altLang="zh-TW" sz="1800" b="0" i="0" u="none" strike="noStrike">
                          <a:solidFill>
                            <a:srgbClr val="000000"/>
                          </a:solidFill>
                          <a:effectLst/>
                          <a:latin typeface="新細明體"/>
                        </a:rPr>
                        <a:t>67</a:t>
                      </a:r>
                    </a:p>
                  </a:txBody>
                  <a:tcPr marL="7620" marR="7620" marT="7620" marB="0" anchor="b">
                    <a:lnL>
                      <a:noFill/>
                    </a:lnL>
                    <a:lnR>
                      <a:noFill/>
                    </a:lnR>
                    <a:lnT>
                      <a:noFill/>
                    </a:lnT>
                    <a:lnB>
                      <a:noFill/>
                    </a:lnB>
                  </a:tcPr>
                </a:tc>
              </a:tr>
              <a:tr h="288032">
                <a:tc>
                  <a:txBody>
                    <a:bodyPr/>
                    <a:lstStyle/>
                    <a:p>
                      <a:pPr algn="l" fontAlgn="b"/>
                      <a:r>
                        <a:rPr lang="zh-TW" altLang="en-US" sz="1800" b="0" i="0" u="none" strike="noStrike" dirty="0">
                          <a:solidFill>
                            <a:srgbClr val="000000"/>
                          </a:solidFill>
                          <a:effectLst/>
                          <a:latin typeface="新細明體"/>
                        </a:rPr>
                        <a:t>陳亮</a:t>
                      </a:r>
                    </a:p>
                  </a:txBody>
                  <a:tcPr marL="7620" marR="7620" marT="7620" marB="0" anchor="b">
                    <a:lnL>
                      <a:noFill/>
                    </a:lnL>
                    <a:lnR>
                      <a:noFill/>
                    </a:lnR>
                    <a:lnT>
                      <a:noFill/>
                    </a:lnT>
                    <a:lnB>
                      <a:noFill/>
                    </a:lnB>
                  </a:tcPr>
                </a:tc>
                <a:tc>
                  <a:txBody>
                    <a:bodyPr/>
                    <a:lstStyle/>
                    <a:p>
                      <a:pPr algn="r" fontAlgn="b"/>
                      <a:r>
                        <a:rPr lang="en-US" altLang="zh-TW" sz="1800" b="0" i="0" u="none" strike="noStrike">
                          <a:solidFill>
                            <a:srgbClr val="000000"/>
                          </a:solidFill>
                          <a:effectLst/>
                          <a:latin typeface="新細明體"/>
                        </a:rPr>
                        <a:t>61</a:t>
                      </a:r>
                    </a:p>
                  </a:txBody>
                  <a:tcPr marL="7620" marR="7620" marT="7620" marB="0" anchor="b">
                    <a:lnL>
                      <a:noFill/>
                    </a:lnL>
                    <a:lnR>
                      <a:noFill/>
                    </a:lnR>
                    <a:lnT>
                      <a:noFill/>
                    </a:lnT>
                    <a:lnB>
                      <a:noFill/>
                    </a:lnB>
                  </a:tcPr>
                </a:tc>
              </a:tr>
              <a:tr h="288032">
                <a:tc>
                  <a:txBody>
                    <a:bodyPr/>
                    <a:lstStyle/>
                    <a:p>
                      <a:pPr algn="l" fontAlgn="b"/>
                      <a:r>
                        <a:rPr lang="zh-TW" altLang="en-US" sz="1800" b="0" i="0" u="none" strike="noStrike">
                          <a:solidFill>
                            <a:srgbClr val="000000"/>
                          </a:solidFill>
                          <a:effectLst/>
                          <a:latin typeface="新細明體"/>
                        </a:rPr>
                        <a:t>胡松年</a:t>
                      </a:r>
                    </a:p>
                  </a:txBody>
                  <a:tcPr marL="7620" marR="7620" marT="7620" marB="0" anchor="b">
                    <a:lnL>
                      <a:noFill/>
                    </a:lnL>
                    <a:lnR>
                      <a:noFill/>
                    </a:lnR>
                    <a:lnT>
                      <a:noFill/>
                    </a:lnT>
                    <a:lnB>
                      <a:noFill/>
                    </a:lnB>
                  </a:tcPr>
                </a:tc>
                <a:tc>
                  <a:txBody>
                    <a:bodyPr/>
                    <a:lstStyle/>
                    <a:p>
                      <a:pPr algn="r" fontAlgn="b"/>
                      <a:r>
                        <a:rPr lang="en-US" altLang="zh-TW" sz="1800" b="0" i="0" u="none" strike="noStrike">
                          <a:solidFill>
                            <a:srgbClr val="000000"/>
                          </a:solidFill>
                          <a:effectLst/>
                          <a:latin typeface="新細明體"/>
                        </a:rPr>
                        <a:t>61</a:t>
                      </a:r>
                    </a:p>
                  </a:txBody>
                  <a:tcPr marL="7620" marR="7620" marT="7620" marB="0" anchor="b">
                    <a:lnL>
                      <a:noFill/>
                    </a:lnL>
                    <a:lnR>
                      <a:noFill/>
                    </a:lnR>
                    <a:lnT>
                      <a:noFill/>
                    </a:lnT>
                    <a:lnB>
                      <a:noFill/>
                    </a:lnB>
                  </a:tcPr>
                </a:tc>
              </a:tr>
              <a:tr h="288032">
                <a:tc>
                  <a:txBody>
                    <a:bodyPr/>
                    <a:lstStyle/>
                    <a:p>
                      <a:pPr algn="l" fontAlgn="b"/>
                      <a:r>
                        <a:rPr lang="zh-TW" altLang="en-US" sz="1800" b="0" i="0" u="none" strike="noStrike">
                          <a:solidFill>
                            <a:srgbClr val="000000"/>
                          </a:solidFill>
                          <a:effectLst/>
                          <a:latin typeface="新細明體"/>
                        </a:rPr>
                        <a:t>歐陽修</a:t>
                      </a:r>
                    </a:p>
                  </a:txBody>
                  <a:tcPr marL="7620" marR="7620" marT="7620" marB="0" anchor="b">
                    <a:lnL>
                      <a:noFill/>
                    </a:lnL>
                    <a:lnR>
                      <a:noFill/>
                    </a:lnR>
                    <a:lnT>
                      <a:noFill/>
                    </a:lnT>
                    <a:lnB>
                      <a:noFill/>
                    </a:lnB>
                  </a:tcPr>
                </a:tc>
                <a:tc>
                  <a:txBody>
                    <a:bodyPr/>
                    <a:lstStyle/>
                    <a:p>
                      <a:pPr algn="r" fontAlgn="b"/>
                      <a:r>
                        <a:rPr lang="en-US" altLang="zh-TW" sz="1800" b="0" i="0" u="none" strike="noStrike">
                          <a:solidFill>
                            <a:srgbClr val="000000"/>
                          </a:solidFill>
                          <a:effectLst/>
                          <a:latin typeface="新細明體"/>
                        </a:rPr>
                        <a:t>58</a:t>
                      </a:r>
                    </a:p>
                  </a:txBody>
                  <a:tcPr marL="7620" marR="7620" marT="7620" marB="0" anchor="b">
                    <a:lnL>
                      <a:noFill/>
                    </a:lnL>
                    <a:lnR>
                      <a:noFill/>
                    </a:lnR>
                    <a:lnT>
                      <a:noFill/>
                    </a:lnT>
                    <a:lnB>
                      <a:noFill/>
                    </a:lnB>
                  </a:tcPr>
                </a:tc>
              </a:tr>
              <a:tr h="288032">
                <a:tc>
                  <a:txBody>
                    <a:bodyPr/>
                    <a:lstStyle/>
                    <a:p>
                      <a:pPr algn="l" fontAlgn="b"/>
                      <a:r>
                        <a:rPr lang="zh-TW" altLang="en-US" sz="1800" b="0" i="0" u="none" strike="noStrike">
                          <a:solidFill>
                            <a:srgbClr val="000000"/>
                          </a:solidFill>
                          <a:effectLst/>
                          <a:latin typeface="新細明體"/>
                        </a:rPr>
                        <a:t>秦檜</a:t>
                      </a:r>
                    </a:p>
                  </a:txBody>
                  <a:tcPr marL="7620" marR="7620" marT="7620" marB="0" anchor="b">
                    <a:lnL>
                      <a:noFill/>
                    </a:lnL>
                    <a:lnR>
                      <a:noFill/>
                    </a:lnR>
                    <a:lnT>
                      <a:noFill/>
                    </a:lnT>
                    <a:lnB>
                      <a:noFill/>
                    </a:lnB>
                  </a:tcPr>
                </a:tc>
                <a:tc>
                  <a:txBody>
                    <a:bodyPr/>
                    <a:lstStyle/>
                    <a:p>
                      <a:pPr algn="r" fontAlgn="b"/>
                      <a:r>
                        <a:rPr lang="en-US" altLang="zh-TW" sz="1800" b="0" i="0" u="none" strike="noStrike">
                          <a:solidFill>
                            <a:srgbClr val="000000"/>
                          </a:solidFill>
                          <a:effectLst/>
                          <a:latin typeface="新細明體"/>
                        </a:rPr>
                        <a:t>58</a:t>
                      </a:r>
                    </a:p>
                  </a:txBody>
                  <a:tcPr marL="7620" marR="7620" marT="7620" marB="0" anchor="b">
                    <a:lnL>
                      <a:noFill/>
                    </a:lnL>
                    <a:lnR>
                      <a:noFill/>
                    </a:lnR>
                    <a:lnT>
                      <a:noFill/>
                    </a:lnT>
                    <a:lnB>
                      <a:noFill/>
                    </a:lnB>
                  </a:tcPr>
                </a:tc>
              </a:tr>
              <a:tr h="288032">
                <a:tc>
                  <a:txBody>
                    <a:bodyPr/>
                    <a:lstStyle/>
                    <a:p>
                      <a:pPr algn="l" fontAlgn="b"/>
                      <a:r>
                        <a:rPr lang="zh-TW" altLang="en-US" sz="1800" b="0" i="0" u="none" strike="noStrike">
                          <a:solidFill>
                            <a:srgbClr val="000000"/>
                          </a:solidFill>
                          <a:effectLst/>
                          <a:latin typeface="新細明體"/>
                        </a:rPr>
                        <a:t>錢勰</a:t>
                      </a:r>
                    </a:p>
                  </a:txBody>
                  <a:tcPr marL="7620" marR="7620" marT="7620" marB="0" anchor="b">
                    <a:lnL>
                      <a:noFill/>
                    </a:lnL>
                    <a:lnR>
                      <a:noFill/>
                    </a:lnR>
                    <a:lnT>
                      <a:noFill/>
                    </a:lnT>
                    <a:lnB>
                      <a:noFill/>
                    </a:lnB>
                  </a:tcPr>
                </a:tc>
                <a:tc>
                  <a:txBody>
                    <a:bodyPr/>
                    <a:lstStyle/>
                    <a:p>
                      <a:pPr algn="r" fontAlgn="b"/>
                      <a:r>
                        <a:rPr lang="en-US" altLang="zh-TW" sz="1800" b="0" i="0" u="none" strike="noStrike">
                          <a:solidFill>
                            <a:srgbClr val="000000"/>
                          </a:solidFill>
                          <a:effectLst/>
                          <a:latin typeface="新細明體"/>
                        </a:rPr>
                        <a:t>57</a:t>
                      </a:r>
                    </a:p>
                  </a:txBody>
                  <a:tcPr marL="7620" marR="7620" marT="7620" marB="0" anchor="b">
                    <a:lnL>
                      <a:noFill/>
                    </a:lnL>
                    <a:lnR>
                      <a:noFill/>
                    </a:lnR>
                    <a:lnT>
                      <a:noFill/>
                    </a:lnT>
                    <a:lnB>
                      <a:noFill/>
                    </a:lnB>
                  </a:tcPr>
                </a:tc>
              </a:tr>
              <a:tr h="288032">
                <a:tc>
                  <a:txBody>
                    <a:bodyPr/>
                    <a:lstStyle/>
                    <a:p>
                      <a:pPr algn="l" fontAlgn="b"/>
                      <a:r>
                        <a:rPr lang="zh-TW" altLang="en-US" sz="1800" b="0" i="0" u="none" strike="noStrike">
                          <a:solidFill>
                            <a:srgbClr val="000000"/>
                          </a:solidFill>
                          <a:effectLst/>
                          <a:latin typeface="新細明體"/>
                        </a:rPr>
                        <a:t>林用中</a:t>
                      </a:r>
                    </a:p>
                  </a:txBody>
                  <a:tcPr marL="7620" marR="7620" marT="7620" marB="0" anchor="b">
                    <a:lnL>
                      <a:noFill/>
                    </a:lnL>
                    <a:lnR>
                      <a:noFill/>
                    </a:lnR>
                    <a:lnT>
                      <a:noFill/>
                    </a:lnT>
                    <a:lnB>
                      <a:noFill/>
                    </a:lnB>
                  </a:tcPr>
                </a:tc>
                <a:tc>
                  <a:txBody>
                    <a:bodyPr/>
                    <a:lstStyle/>
                    <a:p>
                      <a:pPr algn="r" fontAlgn="b"/>
                      <a:r>
                        <a:rPr lang="en-US" altLang="zh-TW" sz="1800" b="0" i="0" u="none" strike="noStrike">
                          <a:solidFill>
                            <a:srgbClr val="000000"/>
                          </a:solidFill>
                          <a:effectLst/>
                          <a:latin typeface="新細明體"/>
                        </a:rPr>
                        <a:t>54</a:t>
                      </a:r>
                    </a:p>
                  </a:txBody>
                  <a:tcPr marL="7620" marR="7620" marT="7620" marB="0" anchor="b">
                    <a:lnL>
                      <a:noFill/>
                    </a:lnL>
                    <a:lnR>
                      <a:noFill/>
                    </a:lnR>
                    <a:lnT>
                      <a:noFill/>
                    </a:lnT>
                    <a:lnB>
                      <a:noFill/>
                    </a:lnB>
                  </a:tcPr>
                </a:tc>
              </a:tr>
              <a:tr h="288032">
                <a:tc>
                  <a:txBody>
                    <a:bodyPr/>
                    <a:lstStyle/>
                    <a:p>
                      <a:pPr algn="l" fontAlgn="b"/>
                      <a:r>
                        <a:rPr lang="zh-TW" altLang="en-US" sz="1800" b="0" i="0" u="none" strike="noStrike">
                          <a:solidFill>
                            <a:srgbClr val="000000"/>
                          </a:solidFill>
                          <a:effectLst/>
                          <a:latin typeface="新細明體"/>
                        </a:rPr>
                        <a:t>周必大</a:t>
                      </a:r>
                    </a:p>
                  </a:txBody>
                  <a:tcPr marL="7620" marR="7620" marT="7620" marB="0" anchor="b">
                    <a:lnL>
                      <a:noFill/>
                    </a:lnL>
                    <a:lnR>
                      <a:noFill/>
                    </a:lnR>
                    <a:lnT>
                      <a:noFill/>
                    </a:lnT>
                    <a:lnB>
                      <a:noFill/>
                    </a:lnB>
                  </a:tcPr>
                </a:tc>
                <a:tc>
                  <a:txBody>
                    <a:bodyPr/>
                    <a:lstStyle/>
                    <a:p>
                      <a:pPr algn="r" fontAlgn="b"/>
                      <a:r>
                        <a:rPr lang="en-US" altLang="zh-TW" sz="1800" b="0" i="0" u="none" strike="noStrike">
                          <a:solidFill>
                            <a:srgbClr val="000000"/>
                          </a:solidFill>
                          <a:effectLst/>
                          <a:latin typeface="新細明體"/>
                        </a:rPr>
                        <a:t>53</a:t>
                      </a:r>
                    </a:p>
                  </a:txBody>
                  <a:tcPr marL="7620" marR="7620" marT="7620" marB="0" anchor="b">
                    <a:lnL>
                      <a:noFill/>
                    </a:lnL>
                    <a:lnR>
                      <a:noFill/>
                    </a:lnR>
                    <a:lnT>
                      <a:noFill/>
                    </a:lnT>
                    <a:lnB>
                      <a:noFill/>
                    </a:lnB>
                  </a:tcPr>
                </a:tc>
              </a:tr>
              <a:tr h="288032">
                <a:tc>
                  <a:txBody>
                    <a:bodyPr/>
                    <a:lstStyle/>
                    <a:p>
                      <a:pPr algn="l" fontAlgn="b"/>
                      <a:r>
                        <a:rPr lang="zh-TW" altLang="en-US" sz="1800" b="0" i="0" u="none" strike="noStrike">
                          <a:solidFill>
                            <a:srgbClr val="000000"/>
                          </a:solidFill>
                          <a:effectLst/>
                          <a:latin typeface="新細明體"/>
                        </a:rPr>
                        <a:t>王定</a:t>
                      </a:r>
                    </a:p>
                  </a:txBody>
                  <a:tcPr marL="7620" marR="7620" marT="7620" marB="0" anchor="b">
                    <a:lnL>
                      <a:noFill/>
                    </a:lnL>
                    <a:lnR>
                      <a:noFill/>
                    </a:lnR>
                    <a:lnT>
                      <a:noFill/>
                    </a:lnT>
                    <a:lnB>
                      <a:noFill/>
                    </a:lnB>
                  </a:tcPr>
                </a:tc>
                <a:tc>
                  <a:txBody>
                    <a:bodyPr/>
                    <a:lstStyle/>
                    <a:p>
                      <a:pPr algn="r" fontAlgn="b"/>
                      <a:r>
                        <a:rPr lang="en-US" altLang="zh-TW" sz="1800" b="0" i="0" u="none" strike="noStrike">
                          <a:solidFill>
                            <a:srgbClr val="000000"/>
                          </a:solidFill>
                          <a:effectLst/>
                          <a:latin typeface="新細明體"/>
                        </a:rPr>
                        <a:t>53</a:t>
                      </a:r>
                    </a:p>
                  </a:txBody>
                  <a:tcPr marL="7620" marR="7620" marT="7620" marB="0" anchor="b">
                    <a:lnL>
                      <a:noFill/>
                    </a:lnL>
                    <a:lnR>
                      <a:noFill/>
                    </a:lnR>
                    <a:lnT>
                      <a:noFill/>
                    </a:lnT>
                    <a:lnB>
                      <a:noFill/>
                    </a:lnB>
                  </a:tcPr>
                </a:tc>
              </a:tr>
              <a:tr h="288032">
                <a:tc>
                  <a:txBody>
                    <a:bodyPr/>
                    <a:lstStyle/>
                    <a:p>
                      <a:pPr algn="l" fontAlgn="b"/>
                      <a:r>
                        <a:rPr lang="zh-TW" altLang="en-US" sz="1800" b="0" i="0" u="none" strike="noStrike" dirty="0">
                          <a:solidFill>
                            <a:srgbClr val="000000"/>
                          </a:solidFill>
                          <a:effectLst/>
                          <a:latin typeface="新細明體"/>
                        </a:rPr>
                        <a:t>惠彥達</a:t>
                      </a:r>
                    </a:p>
                  </a:txBody>
                  <a:tcPr marL="7620" marR="7620" marT="7620" marB="0" anchor="b">
                    <a:lnL>
                      <a:noFill/>
                    </a:lnL>
                    <a:lnR>
                      <a:noFill/>
                    </a:lnR>
                    <a:lnT>
                      <a:noFill/>
                    </a:lnT>
                    <a:lnB>
                      <a:noFill/>
                    </a:lnB>
                  </a:tcPr>
                </a:tc>
                <a:tc>
                  <a:txBody>
                    <a:bodyPr/>
                    <a:lstStyle/>
                    <a:p>
                      <a:pPr algn="r" fontAlgn="b"/>
                      <a:r>
                        <a:rPr lang="en-US" altLang="zh-TW" sz="1800" b="0" i="0" u="none" strike="noStrike" dirty="0">
                          <a:solidFill>
                            <a:srgbClr val="000000"/>
                          </a:solidFill>
                          <a:effectLst/>
                          <a:latin typeface="新細明體"/>
                        </a:rPr>
                        <a:t>51</a:t>
                      </a:r>
                    </a:p>
                  </a:txBody>
                  <a:tcPr marL="7620" marR="7620" marT="7620" marB="0" anchor="b">
                    <a:lnL>
                      <a:noFill/>
                    </a:lnL>
                    <a:lnR>
                      <a:noFill/>
                    </a:lnR>
                    <a:lnT>
                      <a:noFill/>
                    </a:lnT>
                    <a:lnB>
                      <a:noFill/>
                    </a:lnB>
                  </a:tcPr>
                </a:tc>
              </a:tr>
            </a:tbl>
          </a:graphicData>
        </a:graphic>
      </p:graphicFrame>
      <p:sp>
        <p:nvSpPr>
          <p:cNvPr id="3" name="甜甜圈 2"/>
          <p:cNvSpPr/>
          <p:nvPr/>
        </p:nvSpPr>
        <p:spPr>
          <a:xfrm>
            <a:off x="971600" y="1556792"/>
            <a:ext cx="1152128" cy="497379"/>
          </a:xfrm>
          <a:prstGeom prst="donut">
            <a:avLst>
              <a:gd name="adj" fmla="val 37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 name="甜甜圈 9"/>
          <p:cNvSpPr/>
          <p:nvPr/>
        </p:nvSpPr>
        <p:spPr>
          <a:xfrm>
            <a:off x="4499992" y="1988840"/>
            <a:ext cx="648072" cy="288032"/>
          </a:xfrm>
          <a:prstGeom prst="donut">
            <a:avLst>
              <a:gd name="adj" fmla="val 29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甜甜圈 10"/>
          <p:cNvSpPr/>
          <p:nvPr/>
        </p:nvSpPr>
        <p:spPr>
          <a:xfrm>
            <a:off x="971600" y="1905230"/>
            <a:ext cx="1152128" cy="551662"/>
          </a:xfrm>
          <a:prstGeom prst="donut">
            <a:avLst>
              <a:gd name="adj" fmla="val 97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 name="甜甜圈 11"/>
          <p:cNvSpPr/>
          <p:nvPr/>
        </p:nvSpPr>
        <p:spPr>
          <a:xfrm>
            <a:off x="4355976" y="2276872"/>
            <a:ext cx="1152128" cy="36004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甜甜圈 14"/>
          <p:cNvSpPr/>
          <p:nvPr/>
        </p:nvSpPr>
        <p:spPr>
          <a:xfrm>
            <a:off x="971600" y="2253971"/>
            <a:ext cx="1152128" cy="551662"/>
          </a:xfrm>
          <a:prstGeom prst="donut">
            <a:avLst>
              <a:gd name="adj" fmla="val 97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177778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00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100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1000"/>
                                  </p:stCondLst>
                                  <p:childTnLst>
                                    <p:set>
                                      <p:cBhvr>
                                        <p:cTn id="2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1000"/>
                                  </p:stCondLst>
                                  <p:childTnLst>
                                    <p:set>
                                      <p:cBhvr>
                                        <p:cTn id="2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1000"/>
                                  </p:stCondLst>
                                  <p:childTnLst>
                                    <p:set>
                                      <p:cBhvr>
                                        <p:cTn id="3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1000"/>
                                  </p:stCondLst>
                                  <p:childTnLst>
                                    <p:set>
                                      <p:cBhvr>
                                        <p:cTn id="3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3" grpId="0" animBg="1"/>
      <p:bldP spid="10" grpId="0" animBg="1"/>
      <p:bldP spid="11" grpId="0" animBg="1"/>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讓電腦重整、計算資料</a:t>
            </a:r>
            <a:endParaRPr lang="zh-TW" altLang="en-US" dirty="0"/>
          </a:p>
        </p:txBody>
      </p:sp>
      <p:sp>
        <p:nvSpPr>
          <p:cNvPr id="3" name="內容版面配置區 2"/>
          <p:cNvSpPr>
            <a:spLocks noGrp="1"/>
          </p:cNvSpPr>
          <p:nvPr>
            <p:ph idx="1"/>
          </p:nvPr>
        </p:nvSpPr>
        <p:spPr>
          <a:xfrm>
            <a:off x="1475656" y="2286000"/>
            <a:ext cx="7211144" cy="3840163"/>
          </a:xfrm>
        </p:spPr>
        <p:txBody>
          <a:bodyPr/>
          <a:lstStyle/>
          <a:p>
            <a:r>
              <a:rPr lang="zh-TW" altLang="en-US" dirty="0" smtClean="0"/>
              <a:t>增加欄位，再進行重新統計，就會得到不同的資訊。</a:t>
            </a:r>
            <a:endParaRPr lang="en-US" altLang="zh-TW" dirty="0" smtClean="0"/>
          </a:p>
          <a:p>
            <a:r>
              <a:rPr lang="zh-TW" altLang="en-US" dirty="0" smtClean="0"/>
              <a:t>怎麼增加欄位？</a:t>
            </a:r>
            <a:endParaRPr lang="en-US" altLang="zh-TW" dirty="0" smtClean="0"/>
          </a:p>
          <a:p>
            <a:pPr lvl="1"/>
            <a:r>
              <a:rPr lang="zh-TW" altLang="en-US" dirty="0" smtClean="0"/>
              <a:t>利用</a:t>
            </a:r>
            <a:r>
              <a:rPr lang="en-US" altLang="zh-TW" dirty="0" smtClean="0"/>
              <a:t>CBDB</a:t>
            </a:r>
            <a:r>
              <a:rPr lang="zh-TW" altLang="en-US" dirty="0" smtClean="0"/>
              <a:t>核對姓名</a:t>
            </a:r>
            <a:r>
              <a:rPr lang="en-US" altLang="zh-TW" dirty="0" smtClean="0"/>
              <a:t>(</a:t>
            </a:r>
            <a:r>
              <a:rPr lang="zh-TW" altLang="en-US" dirty="0" smtClean="0"/>
              <a:t>姓字</a:t>
            </a:r>
            <a:r>
              <a:rPr lang="en-US" altLang="zh-TW" dirty="0" smtClean="0"/>
              <a:t>/</a:t>
            </a:r>
            <a:r>
              <a:rPr lang="zh-TW" altLang="en-US" dirty="0" smtClean="0"/>
              <a:t>姓加官名）找出人的識別碼</a:t>
            </a:r>
            <a:endParaRPr lang="en-US" altLang="zh-TW" dirty="0" smtClean="0"/>
          </a:p>
          <a:p>
            <a:pPr lvl="1"/>
            <a:r>
              <a:rPr lang="zh-TW" altLang="en-US" dirty="0" smtClean="0"/>
              <a:t>再利用識別碼去找到與這個人相關的其它資料欄位。</a:t>
            </a:r>
            <a:endParaRPr lang="en-US" altLang="zh-TW" dirty="0" smtClean="0"/>
          </a:p>
          <a:p>
            <a:pPr lvl="1"/>
            <a:r>
              <a:rPr lang="zh-TW" altLang="en-US" dirty="0" smtClean="0"/>
              <a:t>例子：增加一個人的主要地址。</a:t>
            </a:r>
            <a:endParaRPr lang="zh-TW" altLang="en-US" dirty="0"/>
          </a:p>
        </p:txBody>
      </p:sp>
    </p:spTree>
    <p:extLst>
      <p:ext uri="{BB962C8B-B14F-4D97-AF65-F5344CB8AC3E}">
        <p14:creationId xmlns:p14="http://schemas.microsoft.com/office/powerpoint/2010/main" val="797038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7320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甜甜圈 3"/>
          <p:cNvSpPr/>
          <p:nvPr/>
        </p:nvSpPr>
        <p:spPr>
          <a:xfrm>
            <a:off x="2483768" y="4509120"/>
            <a:ext cx="864096" cy="792088"/>
          </a:xfrm>
          <a:prstGeom prst="donut">
            <a:avLst>
              <a:gd name="adj" fmla="val 101"/>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 name="甜甜圈 5"/>
          <p:cNvSpPr/>
          <p:nvPr/>
        </p:nvSpPr>
        <p:spPr>
          <a:xfrm>
            <a:off x="3558081" y="4537339"/>
            <a:ext cx="864096" cy="792088"/>
          </a:xfrm>
          <a:prstGeom prst="donut">
            <a:avLst>
              <a:gd name="adj" fmla="val 101"/>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 name="甜甜圈 6"/>
          <p:cNvSpPr/>
          <p:nvPr/>
        </p:nvSpPr>
        <p:spPr>
          <a:xfrm>
            <a:off x="4635455" y="4555413"/>
            <a:ext cx="864096" cy="792088"/>
          </a:xfrm>
          <a:prstGeom prst="donut">
            <a:avLst>
              <a:gd name="adj" fmla="val 101"/>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甜甜圈 7"/>
          <p:cNvSpPr/>
          <p:nvPr/>
        </p:nvSpPr>
        <p:spPr>
          <a:xfrm>
            <a:off x="5652120" y="4537339"/>
            <a:ext cx="864096" cy="792088"/>
          </a:xfrm>
          <a:prstGeom prst="donut">
            <a:avLst>
              <a:gd name="adj" fmla="val 101"/>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9" name="甜甜圈 8"/>
          <p:cNvSpPr/>
          <p:nvPr/>
        </p:nvSpPr>
        <p:spPr>
          <a:xfrm>
            <a:off x="6732240" y="4537339"/>
            <a:ext cx="864096" cy="792088"/>
          </a:xfrm>
          <a:prstGeom prst="donut">
            <a:avLst>
              <a:gd name="adj" fmla="val 101"/>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 name="矩形圖說文字 4"/>
          <p:cNvSpPr/>
          <p:nvPr/>
        </p:nvSpPr>
        <p:spPr>
          <a:xfrm>
            <a:off x="4860032" y="3501008"/>
            <a:ext cx="936104" cy="864096"/>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作者主要地址</a:t>
            </a:r>
            <a:endParaRPr lang="zh-TW" altLang="en-US" dirty="0"/>
          </a:p>
        </p:txBody>
      </p:sp>
    </p:spTree>
    <p:extLst>
      <p:ext uri="{BB962C8B-B14F-4D97-AF65-F5344CB8AC3E}">
        <p14:creationId xmlns:p14="http://schemas.microsoft.com/office/powerpoint/2010/main" val="42086618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表格</a:t>
            </a:r>
            <a:endParaRPr lang="zh-TW" altLang="en-US" dirty="0"/>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899143874"/>
              </p:ext>
            </p:extLst>
          </p:nvPr>
        </p:nvGraphicFramePr>
        <p:xfrm>
          <a:off x="251520" y="1700810"/>
          <a:ext cx="8784975" cy="5040557"/>
        </p:xfrm>
        <a:graphic>
          <a:graphicData uri="http://schemas.openxmlformats.org/drawingml/2006/table">
            <a:tbl>
              <a:tblPr>
                <a:tableStyleId>{5C22544A-7EE6-4342-B048-85BDC9FD1C3A}</a:tableStyleId>
              </a:tblPr>
              <a:tblGrid>
                <a:gridCol w="1006392"/>
                <a:gridCol w="1257992"/>
                <a:gridCol w="1174126"/>
                <a:gridCol w="1803122"/>
                <a:gridCol w="3543343"/>
              </a:tblGrid>
              <a:tr h="528317">
                <a:tc>
                  <a:txBody>
                    <a:bodyPr/>
                    <a:lstStyle/>
                    <a:p>
                      <a:pPr algn="ctr" fontAlgn="b"/>
                      <a:r>
                        <a:rPr lang="zh-TW" altLang="en-US" sz="1300" u="none" strike="noStrike">
                          <a:effectLst/>
                        </a:rPr>
                        <a:t>識別碼</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作者</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en-US" sz="1300" u="none" strike="noStrike">
                          <a:effectLst/>
                        </a:rPr>
                        <a:t>c_name_chn</a:t>
                      </a:r>
                      <a:endParaRPr 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相關人</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篇名</a:t>
                      </a:r>
                      <a:endParaRPr lang="zh-TW" altLang="en-US" sz="1300" b="0" i="0" u="none" strike="noStrike">
                        <a:solidFill>
                          <a:srgbClr val="000000"/>
                        </a:solidFill>
                        <a:effectLst/>
                        <a:latin typeface="新細明體"/>
                      </a:endParaRPr>
                    </a:p>
                  </a:txBody>
                  <a:tcPr marL="6957" marR="6957" marT="6957" marB="0" anchor="b"/>
                </a:tc>
              </a:tr>
              <a:tr h="300816">
                <a:tc>
                  <a:txBody>
                    <a:bodyPr/>
                    <a:lstStyle/>
                    <a:p>
                      <a:pPr algn="ctr" fontAlgn="b"/>
                      <a:r>
                        <a:rPr lang="en-US" altLang="zh-TW" sz="1300" u="none" strike="noStrike">
                          <a:effectLst/>
                        </a:rPr>
                        <a:t>560</a:t>
                      </a:r>
                      <a:endParaRPr lang="en-US" altLang="zh-TW"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徐鉉</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南昌</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方訥</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復方訥書</a:t>
                      </a:r>
                      <a:endParaRPr lang="zh-TW" altLang="en-US" sz="1300" b="0" i="0" u="none" strike="noStrike">
                        <a:solidFill>
                          <a:srgbClr val="000000"/>
                        </a:solidFill>
                        <a:effectLst/>
                        <a:latin typeface="新細明體"/>
                      </a:endParaRPr>
                    </a:p>
                  </a:txBody>
                  <a:tcPr marL="6957" marR="6957" marT="6957" marB="0" anchor="b"/>
                </a:tc>
              </a:tr>
              <a:tr h="300816">
                <a:tc>
                  <a:txBody>
                    <a:bodyPr/>
                    <a:lstStyle/>
                    <a:p>
                      <a:pPr algn="ctr" fontAlgn="b"/>
                      <a:r>
                        <a:rPr lang="en-US" altLang="zh-TW" sz="1300" u="none" strike="noStrike">
                          <a:effectLst/>
                        </a:rPr>
                        <a:t>561</a:t>
                      </a:r>
                      <a:endParaRPr lang="en-US" altLang="zh-TW"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徐鉉</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南昌</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　</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答林正字書</a:t>
                      </a:r>
                      <a:endParaRPr lang="zh-TW" altLang="en-US" sz="1300" b="0" i="0" u="none" strike="noStrike">
                        <a:solidFill>
                          <a:srgbClr val="000000"/>
                        </a:solidFill>
                        <a:effectLst/>
                        <a:latin typeface="新細明體"/>
                      </a:endParaRPr>
                    </a:p>
                  </a:txBody>
                  <a:tcPr marL="6957" marR="6957" marT="6957" marB="0" anchor="b"/>
                </a:tc>
              </a:tr>
              <a:tr h="300816">
                <a:tc>
                  <a:txBody>
                    <a:bodyPr/>
                    <a:lstStyle/>
                    <a:p>
                      <a:pPr algn="ctr" fontAlgn="b"/>
                      <a:r>
                        <a:rPr lang="en-US" altLang="zh-TW" sz="1300" u="none" strike="noStrike">
                          <a:effectLst/>
                        </a:rPr>
                        <a:t>562</a:t>
                      </a:r>
                      <a:endParaRPr lang="en-US" altLang="zh-TW"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徐鉉</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南昌</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左偃</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答左偃處士書</a:t>
                      </a:r>
                      <a:endParaRPr lang="zh-TW" altLang="en-US" sz="1300" b="0" i="0" u="none" strike="noStrike">
                        <a:solidFill>
                          <a:srgbClr val="000000"/>
                        </a:solidFill>
                        <a:effectLst/>
                        <a:latin typeface="新細明體"/>
                      </a:endParaRPr>
                    </a:p>
                  </a:txBody>
                  <a:tcPr marL="6957" marR="6957" marT="6957" marB="0" anchor="b"/>
                </a:tc>
              </a:tr>
              <a:tr h="300816">
                <a:tc>
                  <a:txBody>
                    <a:bodyPr/>
                    <a:lstStyle/>
                    <a:p>
                      <a:pPr algn="ctr" fontAlgn="b"/>
                      <a:r>
                        <a:rPr lang="en-US" altLang="zh-TW" sz="1300" u="none" strike="noStrike">
                          <a:effectLst/>
                        </a:rPr>
                        <a:t>563</a:t>
                      </a:r>
                      <a:endParaRPr lang="en-US" altLang="zh-TW"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徐鉉</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南昌</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胡克順</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與胡克順書</a:t>
                      </a:r>
                      <a:endParaRPr lang="zh-TW" altLang="en-US" sz="1300" b="0" i="0" u="none" strike="noStrike">
                        <a:solidFill>
                          <a:srgbClr val="000000"/>
                        </a:solidFill>
                        <a:effectLst/>
                        <a:latin typeface="新細明體"/>
                      </a:endParaRPr>
                    </a:p>
                  </a:txBody>
                  <a:tcPr marL="6957" marR="6957" marT="6957" marB="0" anchor="b"/>
                </a:tc>
              </a:tr>
              <a:tr h="300816">
                <a:tc>
                  <a:txBody>
                    <a:bodyPr/>
                    <a:lstStyle/>
                    <a:p>
                      <a:pPr algn="ctr" fontAlgn="b"/>
                      <a:r>
                        <a:rPr lang="en-US" altLang="zh-TW" sz="1300" u="none" strike="noStrike">
                          <a:effectLst/>
                        </a:rPr>
                        <a:t>767</a:t>
                      </a:r>
                      <a:endParaRPr lang="en-US" altLang="zh-TW"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郭忠恕</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洛陽</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　</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答英公大師書</a:t>
                      </a:r>
                      <a:endParaRPr lang="zh-TW" altLang="en-US" sz="1300" b="0" i="0" u="none" strike="noStrike">
                        <a:solidFill>
                          <a:srgbClr val="000000"/>
                        </a:solidFill>
                        <a:effectLst/>
                        <a:latin typeface="新細明體"/>
                      </a:endParaRPr>
                    </a:p>
                  </a:txBody>
                  <a:tcPr marL="6957" marR="6957" marT="6957" marB="0" anchor="b"/>
                </a:tc>
              </a:tr>
              <a:tr h="300816">
                <a:tc>
                  <a:txBody>
                    <a:bodyPr/>
                    <a:lstStyle/>
                    <a:p>
                      <a:pPr algn="ctr" fontAlgn="b"/>
                      <a:r>
                        <a:rPr lang="en-US" altLang="zh-TW" sz="1300" u="none" strike="noStrike">
                          <a:effectLst/>
                        </a:rPr>
                        <a:t>982</a:t>
                      </a:r>
                      <a:endParaRPr lang="en-US" altLang="zh-TW"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柴成務</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濟陰</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　</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遺高麗王書</a:t>
                      </a:r>
                      <a:endParaRPr lang="zh-TW" altLang="en-US" sz="1300" b="0" i="0" u="none" strike="noStrike">
                        <a:solidFill>
                          <a:srgbClr val="000000"/>
                        </a:solidFill>
                        <a:effectLst/>
                        <a:latin typeface="新細明體"/>
                      </a:endParaRPr>
                    </a:p>
                  </a:txBody>
                  <a:tcPr marL="6957" marR="6957" marT="6957" marB="0" anchor="b"/>
                </a:tc>
              </a:tr>
              <a:tr h="300816">
                <a:tc>
                  <a:txBody>
                    <a:bodyPr/>
                    <a:lstStyle/>
                    <a:p>
                      <a:pPr algn="ctr" fontAlgn="b"/>
                      <a:r>
                        <a:rPr lang="en-US" altLang="zh-TW" sz="1300" u="none" strike="noStrike">
                          <a:effectLst/>
                        </a:rPr>
                        <a:t>1209</a:t>
                      </a:r>
                      <a:endParaRPr lang="en-US" altLang="zh-TW"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宋太宗</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開封</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魏羽</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答魏羽璽書</a:t>
                      </a:r>
                      <a:endParaRPr lang="zh-TW" altLang="en-US" sz="1300" b="0" i="0" u="none" strike="noStrike">
                        <a:solidFill>
                          <a:srgbClr val="000000"/>
                        </a:solidFill>
                        <a:effectLst/>
                        <a:latin typeface="新細明體"/>
                      </a:endParaRPr>
                    </a:p>
                  </a:txBody>
                  <a:tcPr marL="6957" marR="6957" marT="6957" marB="0" anchor="b"/>
                </a:tc>
              </a:tr>
              <a:tr h="300816">
                <a:tc>
                  <a:txBody>
                    <a:bodyPr/>
                    <a:lstStyle/>
                    <a:p>
                      <a:pPr algn="ctr" fontAlgn="b"/>
                      <a:r>
                        <a:rPr lang="en-US" altLang="zh-TW" sz="1300" u="none" strike="noStrike">
                          <a:effectLst/>
                        </a:rPr>
                        <a:t>1211</a:t>
                      </a:r>
                      <a:endParaRPr lang="en-US" altLang="zh-TW"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宋太宗</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開封</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　</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答定安國公鳥玄明璽書</a:t>
                      </a:r>
                      <a:endParaRPr lang="zh-TW" altLang="en-US" sz="1300" b="0" i="0" u="none" strike="noStrike">
                        <a:solidFill>
                          <a:srgbClr val="000000"/>
                        </a:solidFill>
                        <a:effectLst/>
                        <a:latin typeface="新細明體"/>
                      </a:endParaRPr>
                    </a:p>
                  </a:txBody>
                  <a:tcPr marL="6957" marR="6957" marT="6957" marB="0" anchor="b"/>
                </a:tc>
              </a:tr>
              <a:tr h="300816">
                <a:tc>
                  <a:txBody>
                    <a:bodyPr/>
                    <a:lstStyle/>
                    <a:p>
                      <a:pPr algn="ctr" fontAlgn="b"/>
                      <a:r>
                        <a:rPr lang="en-US" altLang="zh-TW" sz="1300" u="none" strike="noStrike">
                          <a:effectLst/>
                        </a:rPr>
                        <a:t>2109</a:t>
                      </a:r>
                      <a:endParaRPr lang="en-US" altLang="zh-TW"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田錫</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京兆府</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陳季和</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貽陳季和書</a:t>
                      </a:r>
                      <a:endParaRPr lang="zh-TW" altLang="en-US" sz="1300" b="0" i="0" u="none" strike="noStrike">
                        <a:solidFill>
                          <a:srgbClr val="000000"/>
                        </a:solidFill>
                        <a:effectLst/>
                        <a:latin typeface="新細明體"/>
                      </a:endParaRPr>
                    </a:p>
                  </a:txBody>
                  <a:tcPr marL="6957" marR="6957" marT="6957" marB="0" anchor="b"/>
                </a:tc>
              </a:tr>
              <a:tr h="300816">
                <a:tc>
                  <a:txBody>
                    <a:bodyPr/>
                    <a:lstStyle/>
                    <a:p>
                      <a:pPr algn="ctr" fontAlgn="b"/>
                      <a:r>
                        <a:rPr lang="en-US" altLang="zh-TW" sz="1300" u="none" strike="noStrike">
                          <a:effectLst/>
                        </a:rPr>
                        <a:t>2110</a:t>
                      </a:r>
                      <a:endParaRPr lang="en-US" altLang="zh-TW"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田錫</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京兆府</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宋白</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貽宋小著書</a:t>
                      </a:r>
                      <a:endParaRPr lang="zh-TW" altLang="en-US" sz="1300" b="0" i="0" u="none" strike="noStrike">
                        <a:solidFill>
                          <a:srgbClr val="000000"/>
                        </a:solidFill>
                        <a:effectLst/>
                        <a:latin typeface="新細明體"/>
                      </a:endParaRPr>
                    </a:p>
                  </a:txBody>
                  <a:tcPr marL="6957" marR="6957" marT="6957" marB="0" anchor="b"/>
                </a:tc>
              </a:tr>
              <a:tr h="300816">
                <a:tc>
                  <a:txBody>
                    <a:bodyPr/>
                    <a:lstStyle/>
                    <a:p>
                      <a:pPr algn="ctr" fontAlgn="b"/>
                      <a:r>
                        <a:rPr lang="en-US" altLang="zh-TW" sz="1300" u="none" strike="noStrike">
                          <a:effectLst/>
                        </a:rPr>
                        <a:t>2111</a:t>
                      </a:r>
                      <a:endParaRPr lang="en-US" altLang="zh-TW"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田錫</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京兆府</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　</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貽杜舍人書</a:t>
                      </a:r>
                      <a:endParaRPr lang="zh-TW" altLang="en-US" sz="1300" b="0" i="0" u="none" strike="noStrike">
                        <a:solidFill>
                          <a:srgbClr val="000000"/>
                        </a:solidFill>
                        <a:effectLst/>
                        <a:latin typeface="新細明體"/>
                      </a:endParaRPr>
                    </a:p>
                  </a:txBody>
                  <a:tcPr marL="6957" marR="6957" marT="6957" marB="0" anchor="b"/>
                </a:tc>
              </a:tr>
              <a:tr h="300816">
                <a:tc>
                  <a:txBody>
                    <a:bodyPr/>
                    <a:lstStyle/>
                    <a:p>
                      <a:pPr algn="ctr" fontAlgn="b"/>
                      <a:r>
                        <a:rPr lang="en-US" altLang="zh-TW" sz="1300" u="none" strike="noStrike">
                          <a:effectLst/>
                        </a:rPr>
                        <a:t>2112</a:t>
                      </a:r>
                      <a:endParaRPr lang="en-US" altLang="zh-TW"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田錫</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京兆府</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　</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上中書相公書</a:t>
                      </a:r>
                      <a:endParaRPr lang="zh-TW" altLang="en-US" sz="1300" b="0" i="0" u="none" strike="noStrike">
                        <a:solidFill>
                          <a:srgbClr val="000000"/>
                        </a:solidFill>
                        <a:effectLst/>
                        <a:latin typeface="新細明體"/>
                      </a:endParaRPr>
                    </a:p>
                  </a:txBody>
                  <a:tcPr marL="6957" marR="6957" marT="6957" marB="0" anchor="b"/>
                </a:tc>
              </a:tr>
              <a:tr h="300816">
                <a:tc>
                  <a:txBody>
                    <a:bodyPr/>
                    <a:lstStyle/>
                    <a:p>
                      <a:pPr algn="ctr" fontAlgn="b"/>
                      <a:r>
                        <a:rPr lang="en-US" altLang="zh-TW" sz="1300" u="none" strike="noStrike">
                          <a:effectLst/>
                        </a:rPr>
                        <a:t>2113</a:t>
                      </a:r>
                      <a:endParaRPr lang="en-US" altLang="zh-TW"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田錫</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京兆府</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胡旦</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答胡旦書</a:t>
                      </a:r>
                      <a:endParaRPr lang="zh-TW" altLang="en-US" sz="1300" b="0" i="0" u="none" strike="noStrike">
                        <a:solidFill>
                          <a:srgbClr val="000000"/>
                        </a:solidFill>
                        <a:effectLst/>
                        <a:latin typeface="新細明體"/>
                      </a:endParaRPr>
                    </a:p>
                  </a:txBody>
                  <a:tcPr marL="6957" marR="6957" marT="6957" marB="0" anchor="b"/>
                </a:tc>
              </a:tr>
              <a:tr h="300816">
                <a:tc>
                  <a:txBody>
                    <a:bodyPr/>
                    <a:lstStyle/>
                    <a:p>
                      <a:pPr algn="ctr" fontAlgn="b"/>
                      <a:r>
                        <a:rPr lang="en-US" altLang="zh-TW" sz="1300" u="none" strike="noStrike">
                          <a:effectLst/>
                        </a:rPr>
                        <a:t>2114</a:t>
                      </a:r>
                      <a:endParaRPr lang="en-US" altLang="zh-TW"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田錫</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京兆府</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何士宗</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答何士宗書</a:t>
                      </a:r>
                      <a:endParaRPr lang="zh-TW" altLang="en-US" sz="1300" b="0" i="0" u="none" strike="noStrike">
                        <a:solidFill>
                          <a:srgbClr val="000000"/>
                        </a:solidFill>
                        <a:effectLst/>
                        <a:latin typeface="新細明體"/>
                      </a:endParaRPr>
                    </a:p>
                  </a:txBody>
                  <a:tcPr marL="6957" marR="6957" marT="6957" marB="0" anchor="b"/>
                </a:tc>
              </a:tr>
              <a:tr h="300816">
                <a:tc>
                  <a:txBody>
                    <a:bodyPr/>
                    <a:lstStyle/>
                    <a:p>
                      <a:pPr algn="ctr" fontAlgn="b"/>
                      <a:r>
                        <a:rPr lang="en-US" altLang="zh-TW" sz="1300" u="none" strike="noStrike">
                          <a:effectLst/>
                        </a:rPr>
                        <a:t>2115</a:t>
                      </a:r>
                      <a:endParaRPr lang="en-US" altLang="zh-TW"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田錫</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京兆府</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a:effectLst/>
                        </a:rPr>
                        <a:t>梁周翰</a:t>
                      </a:r>
                      <a:endParaRPr lang="zh-TW" altLang="en-US" sz="1300" b="0" i="0" u="none" strike="noStrike">
                        <a:solidFill>
                          <a:srgbClr val="000000"/>
                        </a:solidFill>
                        <a:effectLst/>
                        <a:latin typeface="新細明體"/>
                      </a:endParaRPr>
                    </a:p>
                  </a:txBody>
                  <a:tcPr marL="6957" marR="6957" marT="6957" marB="0" anchor="b"/>
                </a:tc>
                <a:tc>
                  <a:txBody>
                    <a:bodyPr/>
                    <a:lstStyle/>
                    <a:p>
                      <a:pPr algn="ctr" fontAlgn="b"/>
                      <a:r>
                        <a:rPr lang="zh-TW" altLang="en-US" sz="1300" u="none" strike="noStrike" dirty="0">
                          <a:effectLst/>
                        </a:rPr>
                        <a:t>貽梁補闕周翰書</a:t>
                      </a:r>
                      <a:endParaRPr lang="zh-TW" altLang="en-US" sz="1300" b="0" i="0" u="none" strike="noStrike" dirty="0">
                        <a:solidFill>
                          <a:srgbClr val="000000"/>
                        </a:solidFill>
                        <a:effectLst/>
                        <a:latin typeface="新細明體"/>
                      </a:endParaRPr>
                    </a:p>
                  </a:txBody>
                  <a:tcPr marL="6957" marR="6957" marT="6957" marB="0" anchor="b"/>
                </a:tc>
              </a:tr>
            </a:tbl>
          </a:graphicData>
        </a:graphic>
      </p:graphicFrame>
      <p:sp>
        <p:nvSpPr>
          <p:cNvPr id="8" name="甜甜圈 7"/>
          <p:cNvSpPr/>
          <p:nvPr/>
        </p:nvSpPr>
        <p:spPr>
          <a:xfrm>
            <a:off x="2411760" y="1772816"/>
            <a:ext cx="1368152" cy="792088"/>
          </a:xfrm>
          <a:prstGeom prst="donut">
            <a:avLst>
              <a:gd name="adj" fmla="val 101"/>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1286184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讓電腦重整、計算資料</a:t>
            </a:r>
            <a:endParaRPr lang="zh-TW" altLang="en-US" dirty="0"/>
          </a:p>
        </p:txBody>
      </p:sp>
      <p:sp>
        <p:nvSpPr>
          <p:cNvPr id="3" name="內容版面配置區 2"/>
          <p:cNvSpPr>
            <a:spLocks noGrp="1"/>
          </p:cNvSpPr>
          <p:nvPr>
            <p:ph idx="1"/>
          </p:nvPr>
        </p:nvSpPr>
        <p:spPr>
          <a:xfrm>
            <a:off x="1475656" y="2286000"/>
            <a:ext cx="7211144" cy="3840163"/>
          </a:xfrm>
        </p:spPr>
        <p:txBody>
          <a:bodyPr/>
          <a:lstStyle/>
          <a:p>
            <a:r>
              <a:rPr lang="en-US" altLang="zh-TW" dirty="0" err="1" smtClean="0"/>
              <a:t>Powercam</a:t>
            </a:r>
            <a:r>
              <a:rPr lang="en-US" altLang="zh-TW" smtClean="0"/>
              <a:t/>
            </a:r>
            <a:br>
              <a:rPr lang="en-US" altLang="zh-TW" smtClean="0"/>
            </a:br>
            <a:r>
              <a:rPr lang="en-US" altLang="zh-TW" smtClean="0"/>
              <a:t/>
            </a:r>
            <a:br>
              <a:rPr lang="en-US" altLang="zh-TW" smtClean="0"/>
            </a:br>
            <a:r>
              <a:rPr lang="en-US" altLang="zh-TW">
                <a:hlinkClick r:id="rId2"/>
              </a:rPr>
              <a:t>file:///C:/Users/Ping-tzu%202%20Chu%20F1/Desktop/%E4%BD%9C%E8%80%85%E5%9C%B0%E5%9D%80.fsp.swf/index.html</a:t>
            </a:r>
            <a:endParaRPr lang="zh-TW" altLang="en-US" dirty="0"/>
          </a:p>
        </p:txBody>
      </p:sp>
    </p:spTree>
    <p:extLst>
      <p:ext uri="{BB962C8B-B14F-4D97-AF65-F5344CB8AC3E}">
        <p14:creationId xmlns:p14="http://schemas.microsoft.com/office/powerpoint/2010/main" val="3179142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朱熹的書信研究</a:t>
            </a:r>
            <a:endParaRPr lang="zh-TW" altLang="en-US" dirty="0"/>
          </a:p>
        </p:txBody>
      </p:sp>
      <p:sp>
        <p:nvSpPr>
          <p:cNvPr id="3" name="內容版面配置區 2"/>
          <p:cNvSpPr>
            <a:spLocks noGrp="1"/>
          </p:cNvSpPr>
          <p:nvPr>
            <p:ph idx="1"/>
          </p:nvPr>
        </p:nvSpPr>
        <p:spPr>
          <a:xfrm>
            <a:off x="1403648" y="1772816"/>
            <a:ext cx="7530040" cy="4475584"/>
          </a:xfrm>
        </p:spPr>
        <p:txBody>
          <a:bodyPr>
            <a:normAutofit/>
          </a:bodyPr>
          <a:lstStyle/>
          <a:p>
            <a:r>
              <a:rPr lang="en-US" altLang="zh-TW" dirty="0" err="1" smtClean="0"/>
              <a:t>Takahata</a:t>
            </a:r>
            <a:r>
              <a:rPr lang="en-US" altLang="zh-TW" dirty="0" smtClean="0"/>
              <a:t> </a:t>
            </a:r>
            <a:r>
              <a:rPr lang="en-US" altLang="zh-TW" dirty="0" err="1" smtClean="0"/>
              <a:t>Tsunenobu</a:t>
            </a:r>
            <a:r>
              <a:rPr lang="en-US" altLang="zh-TW" dirty="0" smtClean="0"/>
              <a:t> </a:t>
            </a:r>
            <a:r>
              <a:rPr lang="zh-TW" altLang="en-US" dirty="0" smtClean="0"/>
              <a:t>高</a:t>
            </a:r>
            <a:r>
              <a:rPr lang="zh-TW" altLang="en-US" dirty="0"/>
              <a:t>畑常信，</a:t>
            </a:r>
            <a:r>
              <a:rPr lang="en-US" altLang="zh-TW" dirty="0"/>
              <a:t>《</a:t>
            </a:r>
            <a:r>
              <a:rPr lang="zh-TW" altLang="en-US" dirty="0"/>
              <a:t>張南軒集人名索引（付、論文）</a:t>
            </a:r>
            <a:r>
              <a:rPr lang="en-US" altLang="zh-TW" dirty="0"/>
              <a:t>》1976</a:t>
            </a:r>
            <a:r>
              <a:rPr lang="zh-TW" altLang="en-US" dirty="0" smtClean="0"/>
              <a:t>。</a:t>
            </a:r>
            <a:endParaRPr lang="en-US" altLang="zh-TW" dirty="0" smtClean="0"/>
          </a:p>
          <a:p>
            <a:r>
              <a:rPr lang="zh-TW" altLang="en-US" dirty="0"/>
              <a:t>陳來，</a:t>
            </a:r>
            <a:r>
              <a:rPr lang="en-US" altLang="zh-TW" dirty="0"/>
              <a:t>《</a:t>
            </a:r>
            <a:r>
              <a:rPr lang="zh-TW" altLang="en-US" dirty="0"/>
              <a:t>朱子書信編年考證</a:t>
            </a:r>
            <a:r>
              <a:rPr lang="en-US" altLang="zh-TW" dirty="0"/>
              <a:t>》</a:t>
            </a:r>
            <a:r>
              <a:rPr lang="zh-TW" altLang="en-US" dirty="0"/>
              <a:t>。上海：上海人民出版社，</a:t>
            </a:r>
            <a:r>
              <a:rPr lang="en-US" altLang="zh-TW" dirty="0"/>
              <a:t>1989</a:t>
            </a:r>
            <a:r>
              <a:rPr lang="zh-TW" altLang="en-US" dirty="0" smtClean="0"/>
              <a:t>。</a:t>
            </a:r>
            <a:endParaRPr lang="en-US" altLang="zh-TW" dirty="0" smtClean="0"/>
          </a:p>
          <a:p>
            <a:r>
              <a:rPr lang="zh-TW" altLang="en-US" dirty="0"/>
              <a:t>束景南，</a:t>
            </a:r>
            <a:r>
              <a:rPr lang="en-US" altLang="zh-TW" dirty="0"/>
              <a:t>《</a:t>
            </a:r>
            <a:r>
              <a:rPr lang="zh-TW" altLang="en-US" dirty="0"/>
              <a:t>朱熹年譜長編</a:t>
            </a:r>
            <a:r>
              <a:rPr lang="en-US" altLang="zh-TW" dirty="0"/>
              <a:t>》</a:t>
            </a:r>
            <a:r>
              <a:rPr lang="zh-TW" altLang="en-US" dirty="0"/>
              <a:t>。上海：華東師範大學出版社，</a:t>
            </a:r>
            <a:r>
              <a:rPr lang="en-US" altLang="zh-TW" dirty="0"/>
              <a:t>2001</a:t>
            </a:r>
            <a:r>
              <a:rPr lang="zh-TW" altLang="en-US" dirty="0"/>
              <a:t>。</a:t>
            </a:r>
          </a:p>
          <a:p>
            <a:r>
              <a:rPr lang="en-US" altLang="zh-TW" dirty="0" err="1" smtClean="0"/>
              <a:t>Ichiki</a:t>
            </a:r>
            <a:r>
              <a:rPr lang="en-US" altLang="zh-TW" dirty="0" smtClean="0"/>
              <a:t> </a:t>
            </a:r>
            <a:r>
              <a:rPr lang="en-US" altLang="zh-TW" dirty="0" err="1" smtClean="0"/>
              <a:t>Tsuyuhiko</a:t>
            </a:r>
            <a:r>
              <a:rPr lang="zh-TW" altLang="en-US" dirty="0"/>
              <a:t> </a:t>
            </a:r>
            <a:r>
              <a:rPr lang="zh-TW" altLang="en-US" dirty="0" smtClean="0"/>
              <a:t>市</a:t>
            </a:r>
            <a:r>
              <a:rPr lang="zh-TW" altLang="en-US" dirty="0"/>
              <a:t>來津由彥，</a:t>
            </a:r>
            <a:r>
              <a:rPr lang="en-US" altLang="zh-TW" dirty="0"/>
              <a:t>《</a:t>
            </a:r>
            <a:r>
              <a:rPr lang="zh-TW" altLang="en-US" dirty="0"/>
              <a:t>朱熹門人集團形</a:t>
            </a:r>
            <a:r>
              <a:rPr lang="ja-JP" altLang="en-US" dirty="0"/>
              <a:t>の</a:t>
            </a:r>
            <a:r>
              <a:rPr lang="zh-TW" altLang="en-US" dirty="0"/>
              <a:t>研究</a:t>
            </a:r>
            <a:r>
              <a:rPr lang="en-US" altLang="zh-TW" dirty="0"/>
              <a:t>》</a:t>
            </a:r>
            <a:r>
              <a:rPr lang="zh-TW" altLang="en-US" dirty="0"/>
              <a:t>。東京：創文社，</a:t>
            </a:r>
            <a:r>
              <a:rPr lang="en-US" altLang="zh-TW" dirty="0"/>
              <a:t>2002</a:t>
            </a:r>
            <a:r>
              <a:rPr lang="zh-TW" altLang="en-US" dirty="0"/>
              <a:t>。</a:t>
            </a:r>
          </a:p>
          <a:p>
            <a:endParaRPr lang="zh-TW" altLang="en-US" dirty="0"/>
          </a:p>
        </p:txBody>
      </p:sp>
    </p:spTree>
    <p:extLst>
      <p:ext uri="{BB962C8B-B14F-4D97-AF65-F5344CB8AC3E}">
        <p14:creationId xmlns:p14="http://schemas.microsoft.com/office/powerpoint/2010/main" val="2696706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8243" t="25216" b="19059"/>
          <a:stretch/>
        </p:blipFill>
        <p:spPr bwMode="auto">
          <a:xfrm>
            <a:off x="0" y="1211621"/>
            <a:ext cx="9144000" cy="5610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a:xfrm>
            <a:off x="971600" y="68621"/>
            <a:ext cx="7962088" cy="1143000"/>
          </a:xfrm>
        </p:spPr>
        <p:txBody>
          <a:bodyPr>
            <a:normAutofit fontScale="90000"/>
          </a:bodyPr>
          <a:lstStyle/>
          <a:p>
            <a:r>
              <a:rPr lang="en-US" altLang="zh-TW" sz="3600" dirty="0" smtClean="0"/>
              <a:t>Zhu Xi’s Correspondents (top 135/482)</a:t>
            </a:r>
            <a:br>
              <a:rPr lang="en-US" altLang="zh-TW" sz="3600" dirty="0" smtClean="0"/>
            </a:br>
            <a:r>
              <a:rPr lang="en-US" altLang="zh-TW" sz="3600" dirty="0" smtClean="0"/>
              <a:t>Frequency analysis</a:t>
            </a:r>
            <a:endParaRPr lang="zh-TW" altLang="en-US" sz="3600" dirty="0"/>
          </a:p>
        </p:txBody>
      </p:sp>
      <p:sp>
        <p:nvSpPr>
          <p:cNvPr id="6" name="甜甜圈 5"/>
          <p:cNvSpPr/>
          <p:nvPr/>
        </p:nvSpPr>
        <p:spPr>
          <a:xfrm>
            <a:off x="683568" y="2620581"/>
            <a:ext cx="1944216" cy="1224136"/>
          </a:xfrm>
          <a:prstGeom prst="donut">
            <a:avLst>
              <a:gd name="adj" fmla="val 4760"/>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 name="文字方塊 6"/>
          <p:cNvSpPr txBox="1"/>
          <p:nvPr/>
        </p:nvSpPr>
        <p:spPr>
          <a:xfrm>
            <a:off x="3168523" y="5341476"/>
            <a:ext cx="636713" cy="584775"/>
          </a:xfrm>
          <a:prstGeom prst="rect">
            <a:avLst/>
          </a:prstGeom>
          <a:noFill/>
        </p:spPr>
        <p:txBody>
          <a:bodyPr wrap="none" rtlCol="0">
            <a:spAutoFit/>
          </a:bodyPr>
          <a:lstStyle/>
          <a:p>
            <a:r>
              <a:rPr lang="en-US" altLang="zh-TW" sz="3200" b="1" dirty="0">
                <a:solidFill>
                  <a:srgbClr val="FF0000"/>
                </a:solidFill>
              </a:rPr>
              <a:t>9</a:t>
            </a:r>
            <a:r>
              <a:rPr lang="en-US" altLang="zh-TW" sz="3200" b="1" dirty="0" smtClean="0">
                <a:solidFill>
                  <a:srgbClr val="FF0000"/>
                </a:solidFill>
              </a:rPr>
              <a:t>4</a:t>
            </a:r>
            <a:endParaRPr lang="zh-TW" altLang="en-US" sz="3200" b="1" dirty="0">
              <a:solidFill>
                <a:srgbClr val="FF0000"/>
              </a:solidFill>
            </a:endParaRPr>
          </a:p>
        </p:txBody>
      </p:sp>
      <p:sp>
        <p:nvSpPr>
          <p:cNvPr id="12" name="文字方塊 11"/>
          <p:cNvSpPr txBox="1"/>
          <p:nvPr/>
        </p:nvSpPr>
        <p:spPr>
          <a:xfrm>
            <a:off x="4654" y="3068960"/>
            <a:ext cx="862737" cy="584775"/>
          </a:xfrm>
          <a:prstGeom prst="rect">
            <a:avLst/>
          </a:prstGeom>
          <a:noFill/>
        </p:spPr>
        <p:txBody>
          <a:bodyPr wrap="none" rtlCol="0">
            <a:spAutoFit/>
          </a:bodyPr>
          <a:lstStyle/>
          <a:p>
            <a:r>
              <a:rPr lang="en-US" altLang="zh-TW" sz="3200" b="1" dirty="0" smtClean="0">
                <a:solidFill>
                  <a:srgbClr val="FF0000"/>
                </a:solidFill>
              </a:rPr>
              <a:t>153</a:t>
            </a:r>
            <a:endParaRPr lang="zh-TW" altLang="en-US" sz="3200" b="1" dirty="0">
              <a:solidFill>
                <a:srgbClr val="FF0000"/>
              </a:solidFill>
            </a:endParaRPr>
          </a:p>
        </p:txBody>
      </p:sp>
      <p:sp>
        <p:nvSpPr>
          <p:cNvPr id="14" name="文字方塊 13"/>
          <p:cNvSpPr txBox="1"/>
          <p:nvPr/>
        </p:nvSpPr>
        <p:spPr>
          <a:xfrm>
            <a:off x="7093639" y="2600907"/>
            <a:ext cx="862737" cy="584775"/>
          </a:xfrm>
          <a:prstGeom prst="rect">
            <a:avLst/>
          </a:prstGeom>
          <a:noFill/>
        </p:spPr>
        <p:txBody>
          <a:bodyPr wrap="none" rtlCol="0">
            <a:spAutoFit/>
          </a:bodyPr>
          <a:lstStyle/>
          <a:p>
            <a:r>
              <a:rPr lang="en-US" altLang="zh-TW" sz="3200" b="1" dirty="0" smtClean="0">
                <a:solidFill>
                  <a:srgbClr val="FF0000"/>
                </a:solidFill>
              </a:rPr>
              <a:t>108</a:t>
            </a:r>
            <a:endParaRPr lang="zh-TW" altLang="en-US" sz="3200" b="1" dirty="0">
              <a:solidFill>
                <a:srgbClr val="FF0000"/>
              </a:solidFill>
            </a:endParaRPr>
          </a:p>
        </p:txBody>
      </p:sp>
      <p:sp>
        <p:nvSpPr>
          <p:cNvPr id="19" name="甜甜圈 18"/>
          <p:cNvSpPr/>
          <p:nvPr/>
        </p:nvSpPr>
        <p:spPr>
          <a:xfrm>
            <a:off x="3599892" y="5633864"/>
            <a:ext cx="1944216" cy="1224136"/>
          </a:xfrm>
          <a:prstGeom prst="donut">
            <a:avLst>
              <a:gd name="adj" fmla="val 4760"/>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0" name="甜甜圈 19"/>
          <p:cNvSpPr/>
          <p:nvPr/>
        </p:nvSpPr>
        <p:spPr>
          <a:xfrm>
            <a:off x="6012160" y="5156488"/>
            <a:ext cx="1944216" cy="1224136"/>
          </a:xfrm>
          <a:prstGeom prst="donut">
            <a:avLst>
              <a:gd name="adj" fmla="val 4760"/>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1" name="甜甜圈 20"/>
          <p:cNvSpPr/>
          <p:nvPr/>
        </p:nvSpPr>
        <p:spPr>
          <a:xfrm>
            <a:off x="3851920" y="2893295"/>
            <a:ext cx="1944216" cy="1224136"/>
          </a:xfrm>
          <a:prstGeom prst="donut">
            <a:avLst>
              <a:gd name="adj" fmla="val 4760"/>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2" name="甜甜圈 21"/>
          <p:cNvSpPr/>
          <p:nvPr/>
        </p:nvSpPr>
        <p:spPr>
          <a:xfrm>
            <a:off x="5292080" y="1821559"/>
            <a:ext cx="1944216" cy="1224136"/>
          </a:xfrm>
          <a:prstGeom prst="donut">
            <a:avLst>
              <a:gd name="adj" fmla="val 4760"/>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3" name="文字方塊 22"/>
          <p:cNvSpPr txBox="1"/>
          <p:nvPr/>
        </p:nvSpPr>
        <p:spPr>
          <a:xfrm>
            <a:off x="7740352" y="4864100"/>
            <a:ext cx="636713" cy="584775"/>
          </a:xfrm>
          <a:prstGeom prst="rect">
            <a:avLst/>
          </a:prstGeom>
          <a:noFill/>
        </p:spPr>
        <p:txBody>
          <a:bodyPr wrap="none" rtlCol="0">
            <a:spAutoFit/>
          </a:bodyPr>
          <a:lstStyle/>
          <a:p>
            <a:r>
              <a:rPr lang="en-US" altLang="zh-TW" sz="3200" b="1" dirty="0" smtClean="0">
                <a:solidFill>
                  <a:srgbClr val="FF0000"/>
                </a:solidFill>
              </a:rPr>
              <a:t>54</a:t>
            </a:r>
            <a:endParaRPr lang="zh-TW" altLang="en-US" sz="3200" b="1" dirty="0">
              <a:solidFill>
                <a:srgbClr val="FF0000"/>
              </a:solidFill>
            </a:endParaRPr>
          </a:p>
        </p:txBody>
      </p:sp>
      <p:sp>
        <p:nvSpPr>
          <p:cNvPr id="24" name="文字方塊 23"/>
          <p:cNvSpPr txBox="1"/>
          <p:nvPr/>
        </p:nvSpPr>
        <p:spPr>
          <a:xfrm>
            <a:off x="5335113" y="3421217"/>
            <a:ext cx="636713" cy="584775"/>
          </a:xfrm>
          <a:prstGeom prst="rect">
            <a:avLst/>
          </a:prstGeom>
          <a:noFill/>
        </p:spPr>
        <p:txBody>
          <a:bodyPr wrap="none" rtlCol="0">
            <a:spAutoFit/>
          </a:bodyPr>
          <a:lstStyle/>
          <a:p>
            <a:r>
              <a:rPr lang="en-US" altLang="zh-TW" sz="3200" b="1" dirty="0" smtClean="0">
                <a:solidFill>
                  <a:srgbClr val="FF0000"/>
                </a:solidFill>
              </a:rPr>
              <a:t>54</a:t>
            </a:r>
            <a:endParaRPr lang="zh-TW" altLang="en-US" sz="3200" b="1" dirty="0">
              <a:solidFill>
                <a:srgbClr val="FF0000"/>
              </a:solidFill>
            </a:endParaRPr>
          </a:p>
        </p:txBody>
      </p:sp>
      <p:sp>
        <p:nvSpPr>
          <p:cNvPr id="25" name="文字方塊 24"/>
          <p:cNvSpPr txBox="1"/>
          <p:nvPr/>
        </p:nvSpPr>
        <p:spPr>
          <a:xfrm>
            <a:off x="7945696" y="1340768"/>
            <a:ext cx="636713" cy="584775"/>
          </a:xfrm>
          <a:prstGeom prst="rect">
            <a:avLst/>
          </a:prstGeom>
          <a:noFill/>
        </p:spPr>
        <p:txBody>
          <a:bodyPr wrap="none" rtlCol="0">
            <a:spAutoFit/>
          </a:bodyPr>
          <a:lstStyle/>
          <a:p>
            <a:r>
              <a:rPr lang="en-US" altLang="zh-TW" sz="3200" b="1" dirty="0" smtClean="0">
                <a:solidFill>
                  <a:srgbClr val="FF0000"/>
                </a:solidFill>
              </a:rPr>
              <a:t>52</a:t>
            </a:r>
            <a:endParaRPr lang="zh-TW" altLang="en-US" sz="3200" b="1" dirty="0">
              <a:solidFill>
                <a:srgbClr val="FF0000"/>
              </a:solidFill>
            </a:endParaRPr>
          </a:p>
        </p:txBody>
      </p:sp>
      <p:sp>
        <p:nvSpPr>
          <p:cNvPr id="26" name="甜甜圈 25"/>
          <p:cNvSpPr/>
          <p:nvPr/>
        </p:nvSpPr>
        <p:spPr>
          <a:xfrm>
            <a:off x="6203766" y="908720"/>
            <a:ext cx="1944216" cy="1224136"/>
          </a:xfrm>
          <a:prstGeom prst="donut">
            <a:avLst>
              <a:gd name="adj" fmla="val 4760"/>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191114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P spid="14" grpId="0"/>
      <p:bldP spid="19" grpId="0" animBg="1"/>
      <p:bldP spid="20" grpId="0" animBg="1"/>
      <p:bldP spid="21" grpId="0" animBg="1"/>
      <p:bldP spid="22" grpId="0" animBg="1"/>
      <p:bldP spid="23" grpId="0"/>
      <p:bldP spid="24" grpId="0"/>
      <p:bldP spid="25" grpId="0"/>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7532" y="22055"/>
            <a:ext cx="7818072" cy="1143000"/>
          </a:xfrm>
        </p:spPr>
        <p:txBody>
          <a:bodyPr>
            <a:normAutofit fontScale="90000"/>
          </a:bodyPr>
          <a:lstStyle/>
          <a:p>
            <a:r>
              <a:rPr lang="en-US" altLang="zh-TW" sz="3600" dirty="0" smtClean="0"/>
              <a:t>Zhang Shi’s Correspondents (top 46/59)</a:t>
            </a:r>
            <a:br>
              <a:rPr lang="en-US" altLang="zh-TW" sz="3600" dirty="0" smtClean="0"/>
            </a:br>
            <a:r>
              <a:rPr lang="en-US" altLang="zh-TW" sz="3600" dirty="0" smtClean="0"/>
              <a:t>Frequency analysis</a:t>
            </a:r>
            <a:endParaRPr lang="zh-TW" altLang="en-US" sz="3600" dirty="0"/>
          </a:p>
        </p:txBody>
      </p:sp>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8934" t="11800" r="11779" b="5598"/>
          <a:stretch/>
        </p:blipFill>
        <p:spPr bwMode="auto">
          <a:xfrm>
            <a:off x="1056640" y="1196752"/>
            <a:ext cx="7979856" cy="5565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框架 2"/>
          <p:cNvSpPr/>
          <p:nvPr/>
        </p:nvSpPr>
        <p:spPr>
          <a:xfrm>
            <a:off x="3851920" y="4869160"/>
            <a:ext cx="3672408" cy="1512168"/>
          </a:xfrm>
          <a:prstGeom prst="frame">
            <a:avLst>
              <a:gd name="adj1" fmla="val 59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框架 7"/>
          <p:cNvSpPr/>
          <p:nvPr/>
        </p:nvSpPr>
        <p:spPr>
          <a:xfrm>
            <a:off x="4716016" y="5853626"/>
            <a:ext cx="1800200" cy="908484"/>
          </a:xfrm>
          <a:prstGeom prst="frame">
            <a:avLst>
              <a:gd name="adj1" fmla="val 59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 name="文字方塊 3"/>
          <p:cNvSpPr txBox="1"/>
          <p:nvPr/>
        </p:nvSpPr>
        <p:spPr>
          <a:xfrm>
            <a:off x="7812360" y="5157192"/>
            <a:ext cx="694421" cy="646331"/>
          </a:xfrm>
          <a:prstGeom prst="rect">
            <a:avLst/>
          </a:prstGeom>
          <a:noFill/>
        </p:spPr>
        <p:txBody>
          <a:bodyPr wrap="none" rtlCol="0">
            <a:spAutoFit/>
          </a:bodyPr>
          <a:lstStyle/>
          <a:p>
            <a:r>
              <a:rPr lang="en-US" altLang="zh-TW" sz="3600" b="1" dirty="0" smtClean="0"/>
              <a:t>74</a:t>
            </a:r>
            <a:endParaRPr lang="zh-TW" altLang="en-US" sz="3600" b="1" dirty="0"/>
          </a:p>
        </p:txBody>
      </p:sp>
      <p:sp>
        <p:nvSpPr>
          <p:cNvPr id="10" name="文字方塊 9"/>
          <p:cNvSpPr txBox="1"/>
          <p:nvPr/>
        </p:nvSpPr>
        <p:spPr>
          <a:xfrm>
            <a:off x="3851920" y="5984702"/>
            <a:ext cx="694421" cy="646331"/>
          </a:xfrm>
          <a:prstGeom prst="rect">
            <a:avLst/>
          </a:prstGeom>
          <a:noFill/>
        </p:spPr>
        <p:txBody>
          <a:bodyPr wrap="none" rtlCol="0">
            <a:spAutoFit/>
          </a:bodyPr>
          <a:lstStyle/>
          <a:p>
            <a:r>
              <a:rPr lang="en-US" altLang="zh-TW" sz="3600" b="1" dirty="0" smtClean="0"/>
              <a:t>26</a:t>
            </a:r>
            <a:endParaRPr lang="zh-TW" altLang="en-US" sz="3600" b="1" dirty="0"/>
          </a:p>
        </p:txBody>
      </p:sp>
    </p:spTree>
    <p:extLst>
      <p:ext uri="{BB962C8B-B14F-4D97-AF65-F5344CB8AC3E}">
        <p14:creationId xmlns:p14="http://schemas.microsoft.com/office/powerpoint/2010/main" val="319165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4"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eng qing Ke Chengfu"/>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828675" y="692150"/>
            <a:ext cx="10296525" cy="6856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Rectangle 3"/>
          <p:cNvSpPr>
            <a:spLocks noGrp="1" noChangeArrowheads="1"/>
          </p:cNvSpPr>
          <p:nvPr>
            <p:ph type="ctrTitle" idx="4294967295"/>
          </p:nvPr>
        </p:nvSpPr>
        <p:spPr>
          <a:xfrm>
            <a:off x="1371600" y="2743200"/>
            <a:ext cx="7772400" cy="1470025"/>
          </a:xfrm>
          <a:gradFill rotWithShape="1">
            <a:gsLst>
              <a:gs pos="0">
                <a:schemeClr val="accent1">
                  <a:alpha val="35001"/>
                </a:schemeClr>
              </a:gs>
              <a:gs pos="100000">
                <a:schemeClr val="accent1">
                  <a:gamma/>
                  <a:shade val="46275"/>
                  <a:invGamma/>
                  <a:alpha val="38000"/>
                </a:schemeClr>
              </a:gs>
            </a:gsLst>
            <a:lin ang="5400000" scaled="1"/>
          </a:gradFill>
        </p:spPr>
        <p:txBody>
          <a:bodyPr/>
          <a:lstStyle/>
          <a:p>
            <a:pPr eaLnBrk="1" hangingPunct="1">
              <a:defRPr/>
            </a:pPr>
            <a:r>
              <a:rPr lang="zh-TW" altLang="en-US" dirty="0" smtClean="0">
                <a:ea typeface="宋体" charset="-122"/>
              </a:rPr>
              <a:t>模組化個體生命的歷史</a:t>
            </a:r>
            <a:r>
              <a:rPr lang="en-US" altLang="zh-CN" dirty="0" smtClean="0">
                <a:ea typeface="宋体" charset="-122"/>
              </a:rPr>
              <a:t> </a:t>
            </a:r>
            <a:r>
              <a:rPr lang="en-US" altLang="zh-CN" sz="4000" i="1" dirty="0" smtClean="0">
                <a:ea typeface="宋体" charset="-122"/>
              </a:rPr>
              <a:t>–</a:t>
            </a:r>
            <a:br>
              <a:rPr lang="en-US" altLang="zh-CN" sz="4000" i="1" dirty="0" smtClean="0">
                <a:ea typeface="宋体" charset="-122"/>
              </a:rPr>
            </a:br>
            <a:r>
              <a:rPr lang="en-US" altLang="zh-CN" sz="4000" i="1" dirty="0" smtClean="0">
                <a:ea typeface="宋体" charset="-122"/>
              </a:rPr>
              <a:t> </a:t>
            </a:r>
            <a:r>
              <a:rPr lang="zh-TW" altLang="en-US" sz="4000" i="1" dirty="0" smtClean="0">
                <a:ea typeface="宋体" charset="-122"/>
              </a:rPr>
              <a:t>從軼事到資料</a:t>
            </a:r>
            <a:endParaRPr lang="en-US" altLang="zh-CN" sz="4000" i="1" dirty="0" smtClean="0">
              <a:ea typeface="宋体" charset="-122"/>
            </a:endParaRPr>
          </a:p>
        </p:txBody>
      </p:sp>
      <p:sp>
        <p:nvSpPr>
          <p:cNvPr id="2052" name="Rectangle 4"/>
          <p:cNvSpPr>
            <a:spLocks noGrp="1" noChangeArrowheads="1"/>
          </p:cNvSpPr>
          <p:nvPr>
            <p:ph type="subTitle" idx="4294967295"/>
          </p:nvPr>
        </p:nvSpPr>
        <p:spPr>
          <a:xfrm>
            <a:off x="0" y="4572000"/>
            <a:ext cx="6400800" cy="1752600"/>
          </a:xfrm>
        </p:spPr>
        <p:txBody>
          <a:bodyPr>
            <a:normAutofit fontScale="92500" lnSpcReduction="20000"/>
          </a:bodyPr>
          <a:lstStyle/>
          <a:p>
            <a:pPr marL="0" indent="0" algn="ctr" eaLnBrk="1" hangingPunct="1">
              <a:lnSpc>
                <a:spcPct val="80000"/>
              </a:lnSpc>
              <a:buFontTx/>
              <a:buNone/>
            </a:pPr>
            <a:r>
              <a:rPr lang="zh-TW" altLang="en-US" sz="2800" b="1" dirty="0" smtClean="0">
                <a:ea typeface="SimSun" pitchFamily="2" charset="-122"/>
              </a:rPr>
              <a:t>傳記（</a:t>
            </a:r>
            <a:r>
              <a:rPr lang="en-US" altLang="zh-CN" sz="2800" b="1" dirty="0" smtClean="0">
                <a:ea typeface="SimSun" pitchFamily="2" charset="-122"/>
              </a:rPr>
              <a:t>Biography </a:t>
            </a:r>
            <a:r>
              <a:rPr lang="zh-TW" altLang="en-US" sz="2800" b="1" dirty="0" smtClean="0">
                <a:ea typeface="SimSun" pitchFamily="2" charset="-122"/>
              </a:rPr>
              <a:t>）</a:t>
            </a:r>
            <a:endParaRPr lang="en-US" altLang="zh-CN" sz="2800" b="1" dirty="0" smtClean="0">
              <a:ea typeface="SimSun" pitchFamily="2" charset="-122"/>
            </a:endParaRPr>
          </a:p>
          <a:p>
            <a:pPr marL="0" indent="0" algn="ctr" eaLnBrk="1" hangingPunct="1">
              <a:lnSpc>
                <a:spcPct val="80000"/>
              </a:lnSpc>
              <a:buFontTx/>
              <a:buNone/>
            </a:pPr>
            <a:r>
              <a:rPr lang="zh-TW" altLang="en-US" sz="2800" b="1" dirty="0" smtClean="0">
                <a:ea typeface="SimSun" pitchFamily="2" charset="-122"/>
              </a:rPr>
              <a:t>集體傳記學（</a:t>
            </a:r>
            <a:r>
              <a:rPr lang="en-US" altLang="zh-CN" sz="2800" b="1" dirty="0" smtClean="0">
                <a:ea typeface="SimSun" pitchFamily="2" charset="-122"/>
              </a:rPr>
              <a:t>Prosopography</a:t>
            </a:r>
            <a:r>
              <a:rPr lang="zh-TW" altLang="en-US" sz="2800" b="1" dirty="0" smtClean="0">
                <a:ea typeface="SimSun" pitchFamily="2" charset="-122"/>
              </a:rPr>
              <a:t>）</a:t>
            </a:r>
            <a:endParaRPr lang="en-US" altLang="zh-CN" sz="2800" b="1" dirty="0" smtClean="0">
              <a:ea typeface="SimSun" pitchFamily="2" charset="-122"/>
            </a:endParaRPr>
          </a:p>
          <a:p>
            <a:pPr marL="0" indent="0" algn="ctr">
              <a:lnSpc>
                <a:spcPct val="80000"/>
              </a:lnSpc>
              <a:buNone/>
            </a:pPr>
            <a:r>
              <a:rPr lang="zh-TW" altLang="en-US" sz="2800" b="1" dirty="0">
                <a:ea typeface="SimSun" pitchFamily="2" charset="-122"/>
              </a:rPr>
              <a:t>地理空間分析（</a:t>
            </a:r>
            <a:r>
              <a:rPr lang="en-US" altLang="zh-CN" sz="2800" b="1" dirty="0">
                <a:ea typeface="SimSun" pitchFamily="2" charset="-122"/>
              </a:rPr>
              <a:t>Geospatial Analysis</a:t>
            </a:r>
            <a:r>
              <a:rPr lang="zh-TW" altLang="en-US" sz="2800" b="1" dirty="0">
                <a:ea typeface="SimSun" pitchFamily="2" charset="-122"/>
              </a:rPr>
              <a:t>）</a:t>
            </a:r>
            <a:endParaRPr lang="en-US" altLang="zh-CN" sz="2800" b="1" dirty="0">
              <a:ea typeface="SimSun" pitchFamily="2" charset="-122"/>
            </a:endParaRPr>
          </a:p>
          <a:p>
            <a:pPr marL="0" indent="0" algn="ctr" eaLnBrk="1" hangingPunct="1">
              <a:lnSpc>
                <a:spcPct val="80000"/>
              </a:lnSpc>
              <a:buFontTx/>
              <a:buNone/>
            </a:pPr>
            <a:r>
              <a:rPr lang="zh-TW" altLang="en-US" sz="2800" b="1" dirty="0" smtClean="0">
                <a:ea typeface="SimSun" pitchFamily="2" charset="-122"/>
              </a:rPr>
              <a:t>社會網絡分析（</a:t>
            </a:r>
            <a:r>
              <a:rPr lang="en-US" altLang="zh-CN" sz="2800" b="1" dirty="0" smtClean="0">
                <a:ea typeface="SimSun" pitchFamily="2" charset="-122"/>
              </a:rPr>
              <a:t>Social Network Analysis</a:t>
            </a:r>
            <a:r>
              <a:rPr lang="zh-TW" altLang="en-US" sz="2800" b="1" dirty="0" smtClean="0">
                <a:ea typeface="SimSun" pitchFamily="2" charset="-122"/>
              </a:rPr>
              <a:t>）</a:t>
            </a:r>
            <a:endParaRPr lang="en-US" altLang="zh-CN" sz="2800" b="1" dirty="0" smtClean="0">
              <a:ea typeface="SimSun" pitchFamily="2" charset="-122"/>
            </a:endParaRPr>
          </a:p>
        </p:txBody>
      </p:sp>
      <p:pic>
        <p:nvPicPr>
          <p:cNvPr id="2053" name="Picture 66"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5274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905000" y="2667000"/>
            <a:ext cx="6915472" cy="1143000"/>
          </a:xfrm>
        </p:spPr>
        <p:txBody>
          <a:bodyPr/>
          <a:lstStyle/>
          <a:p>
            <a:pPr marL="0" indent="0"/>
            <a:r>
              <a:rPr lang="zh-TW" altLang="en-US" b="1" dirty="0" smtClean="0">
                <a:ea typeface="SimSun" pitchFamily="2" charset="-122"/>
              </a:rPr>
              <a:t>傳記</a:t>
            </a:r>
            <a:r>
              <a:rPr lang="en-US" altLang="zh-TW" b="1" dirty="0" smtClean="0">
                <a:ea typeface="SimSun" pitchFamily="2" charset="-122"/>
              </a:rPr>
              <a:t/>
            </a:r>
            <a:br>
              <a:rPr lang="en-US" altLang="zh-TW" b="1" dirty="0" smtClean="0">
                <a:ea typeface="SimSun" pitchFamily="2" charset="-122"/>
              </a:rPr>
            </a:br>
            <a:r>
              <a:rPr lang="zh-TW" altLang="en-US" b="1" dirty="0" smtClean="0">
                <a:ea typeface="SimSun" pitchFamily="2" charset="-122"/>
              </a:rPr>
              <a:t>（</a:t>
            </a:r>
            <a:r>
              <a:rPr lang="en-US" altLang="zh-TW" b="1" dirty="0" smtClean="0">
                <a:ea typeface="SimSun" pitchFamily="2" charset="-122"/>
              </a:rPr>
              <a:t>Biography</a:t>
            </a:r>
            <a:r>
              <a:rPr lang="zh-TW" altLang="en-US" b="1" dirty="0" smtClean="0">
                <a:ea typeface="SimSun" pitchFamily="2" charset="-122"/>
              </a:rPr>
              <a:t>）</a:t>
            </a:r>
            <a:endParaRPr lang="en-US" altLang="zh-CN" b="1" dirty="0">
              <a:ea typeface="SimSun" pitchFamily="2" charset="-122"/>
            </a:endParaRPr>
          </a:p>
        </p:txBody>
      </p:sp>
      <p:sp>
        <p:nvSpPr>
          <p:cNvPr id="2" name="內容版面配置區 1"/>
          <p:cNvSpPr>
            <a:spLocks noGrp="1"/>
          </p:cNvSpPr>
          <p:nvPr>
            <p:ph type="body" idx="1"/>
          </p:nvPr>
        </p:nvSpPr>
        <p:spPr/>
        <p:txBody>
          <a:bodyPr/>
          <a:lstStyle/>
          <a:p>
            <a:pPr marL="0" indent="0">
              <a:buNone/>
            </a:pPr>
            <a:r>
              <a:rPr lang="zh-TW" altLang="en-US" dirty="0" smtClean="0"/>
              <a:t>或人名辭典（可能比</a:t>
            </a:r>
            <a:r>
              <a:rPr lang="en-US" altLang="zh-TW" dirty="0" smtClean="0"/>
              <a:t>Google</a:t>
            </a:r>
            <a:r>
              <a:rPr lang="zh-TW" altLang="en-US" dirty="0" smtClean="0"/>
              <a:t>不方便）</a:t>
            </a:r>
            <a:endParaRPr lang="zh-TW" altLang="en-US" dirty="0"/>
          </a:p>
        </p:txBody>
      </p:sp>
    </p:spTree>
    <p:extLst>
      <p:ext uri="{BB962C8B-B14F-4D97-AF65-F5344CB8AC3E}">
        <p14:creationId xmlns:p14="http://schemas.microsoft.com/office/powerpoint/2010/main" val="32196112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今天的講綱</a:t>
            </a:r>
            <a:endParaRPr lang="zh-TW" altLang="en-US" dirty="0"/>
          </a:p>
        </p:txBody>
      </p:sp>
      <p:sp>
        <p:nvSpPr>
          <p:cNvPr id="3" name="內容版面配置區 2"/>
          <p:cNvSpPr>
            <a:spLocks noGrp="1"/>
          </p:cNvSpPr>
          <p:nvPr>
            <p:ph idx="1"/>
          </p:nvPr>
        </p:nvSpPr>
        <p:spPr>
          <a:xfrm>
            <a:off x="1475656" y="2060848"/>
            <a:ext cx="7211144" cy="4464496"/>
          </a:xfrm>
        </p:spPr>
        <p:txBody>
          <a:bodyPr/>
          <a:lstStyle/>
          <a:p>
            <a:r>
              <a:rPr lang="zh-TW" altLang="en-US" dirty="0" smtClean="0"/>
              <a:t>關於今天的個案</a:t>
            </a:r>
            <a:endParaRPr lang="en-US" altLang="zh-TW" dirty="0" smtClean="0"/>
          </a:p>
          <a:p>
            <a:r>
              <a:rPr lang="zh-TW" altLang="en-US" dirty="0" smtClean="0"/>
              <a:t>看電腦怎麼重整、計算資料。</a:t>
            </a:r>
            <a:endParaRPr lang="en-US" altLang="zh-TW" dirty="0" smtClean="0"/>
          </a:p>
          <a:p>
            <a:r>
              <a:rPr lang="en-US" altLang="zh-TW" dirty="0"/>
              <a:t>(</a:t>
            </a:r>
            <a:r>
              <a:rPr lang="zh-TW" altLang="en-US" dirty="0" smtClean="0"/>
              <a:t>怎麼把和朱熹（</a:t>
            </a:r>
            <a:r>
              <a:rPr lang="en-US" altLang="zh-TW" dirty="0" smtClean="0"/>
              <a:t>/</a:t>
            </a:r>
            <a:r>
              <a:rPr lang="zh-TW" altLang="en-US" dirty="0" smtClean="0"/>
              <a:t>張栻）寫信的人從</a:t>
            </a:r>
            <a:r>
              <a:rPr lang="en-US" altLang="zh-TW" dirty="0" smtClean="0"/>
              <a:t>CBDB</a:t>
            </a:r>
            <a:r>
              <a:rPr lang="zh-TW" altLang="en-US" dirty="0" smtClean="0"/>
              <a:t>裏找出來？</a:t>
            </a:r>
            <a:r>
              <a:rPr lang="en-US" altLang="zh-TW" dirty="0" smtClean="0"/>
              <a:t>)</a:t>
            </a:r>
          </a:p>
          <a:p>
            <a:r>
              <a:rPr lang="zh-TW" altLang="en-US" dirty="0" smtClean="0"/>
              <a:t>他們主要的居住地在那裏？怎麼從地圖上看出來？</a:t>
            </a:r>
            <a:endParaRPr lang="en-US" altLang="zh-TW" dirty="0" smtClean="0"/>
          </a:p>
          <a:p>
            <a:r>
              <a:rPr lang="zh-TW" altLang="en-US" dirty="0" smtClean="0"/>
              <a:t>他們在南宋時是重要的人物嗎？怎麼樣判斷？</a:t>
            </a:r>
            <a:endParaRPr lang="en-US" altLang="zh-TW" dirty="0" smtClean="0"/>
          </a:p>
          <a:p>
            <a:r>
              <a:rPr lang="zh-TW" altLang="en-US" dirty="0" smtClean="0"/>
              <a:t>結論：數位時代下的文史研究</a:t>
            </a:r>
            <a:endParaRPr lang="en-US" altLang="zh-TW" dirty="0" smtClean="0"/>
          </a:p>
          <a:p>
            <a:r>
              <a:rPr lang="zh-TW" altLang="en-US" dirty="0" smtClean="0"/>
              <a:t>演講</a:t>
            </a:r>
            <a:r>
              <a:rPr lang="en-US" altLang="zh-TW" dirty="0" smtClean="0"/>
              <a:t>80-90</a:t>
            </a:r>
            <a:r>
              <a:rPr lang="zh-TW" altLang="en-US" dirty="0" smtClean="0"/>
              <a:t>分鐘，提問</a:t>
            </a:r>
            <a:r>
              <a:rPr lang="en-US" altLang="zh-TW" dirty="0" smtClean="0"/>
              <a:t>30-20</a:t>
            </a:r>
            <a:r>
              <a:rPr lang="zh-TW" altLang="en-US" dirty="0" smtClean="0"/>
              <a:t>分鐘。</a:t>
            </a:r>
            <a:endParaRPr lang="zh-TW" altLang="en-US" dirty="0"/>
          </a:p>
        </p:txBody>
      </p:sp>
    </p:spTree>
    <p:extLst>
      <p:ext uri="{BB962C8B-B14F-4D97-AF65-F5344CB8AC3E}">
        <p14:creationId xmlns:p14="http://schemas.microsoft.com/office/powerpoint/2010/main" val="97988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傳記</a:t>
            </a:r>
            <a:endParaRPr lang="zh-TW" altLang="en-US" dirty="0"/>
          </a:p>
        </p:txBody>
      </p:sp>
      <p:sp>
        <p:nvSpPr>
          <p:cNvPr id="5" name="內容版面配置區 4"/>
          <p:cNvSpPr>
            <a:spLocks noGrp="1"/>
          </p:cNvSpPr>
          <p:nvPr>
            <p:ph idx="1"/>
          </p:nvPr>
        </p:nvSpPr>
        <p:spPr>
          <a:xfrm>
            <a:off x="1475656" y="2286000"/>
            <a:ext cx="7211144" cy="3840163"/>
          </a:xfrm>
        </p:spPr>
        <p:txBody>
          <a:bodyPr/>
          <a:lstStyle/>
          <a:p>
            <a:r>
              <a:rPr lang="en-US" altLang="zh-TW" dirty="0" smtClean="0"/>
              <a:t>CBDB</a:t>
            </a:r>
            <a:r>
              <a:rPr lang="zh-TW" altLang="en-US" dirty="0" smtClean="0"/>
              <a:t>中的傳記資料，是以資料庫的方式來呈現，亦即結構性的資料。</a:t>
            </a:r>
            <a:endParaRPr lang="en-US" altLang="zh-TW" dirty="0" smtClean="0"/>
          </a:p>
          <a:p>
            <a:r>
              <a:rPr lang="zh-TW" altLang="en-US" dirty="0" smtClean="0"/>
              <a:t>資料庫，讓我們可以將一個個體的生命，用與它生命相涉的欄位不斷地延伸出去。如朱熹在</a:t>
            </a:r>
            <a:r>
              <a:rPr lang="en-US" altLang="zh-TW" dirty="0" smtClean="0"/>
              <a:t>19</a:t>
            </a:r>
            <a:r>
              <a:rPr lang="zh-TW" altLang="en-US" dirty="0" smtClean="0"/>
              <a:t>歲考上紹興十八年進士，我們可以問南宋（宋代）有多少人在</a:t>
            </a:r>
            <a:r>
              <a:rPr lang="en-US" altLang="zh-TW" dirty="0" smtClean="0"/>
              <a:t>19</a:t>
            </a:r>
            <a:r>
              <a:rPr lang="zh-TW" altLang="en-US" dirty="0" smtClean="0"/>
              <a:t>歲就考上進士？或紹興十八年是那些人考上進士？（</a:t>
            </a:r>
            <a:r>
              <a:rPr lang="en-US" altLang="zh-TW" dirty="0" smtClean="0"/>
              <a:t>Hartwell)</a:t>
            </a:r>
          </a:p>
          <a:p>
            <a:r>
              <a:rPr lang="zh-TW" altLang="en-US" dirty="0" smtClean="0"/>
              <a:t>人文學科的目的乃是在於了解「人」。</a:t>
            </a:r>
            <a:endParaRPr lang="zh-TW" altLang="en-US" dirty="0"/>
          </a:p>
        </p:txBody>
      </p:sp>
    </p:spTree>
    <p:extLst>
      <p:ext uri="{BB962C8B-B14F-4D97-AF65-F5344CB8AC3E}">
        <p14:creationId xmlns:p14="http://schemas.microsoft.com/office/powerpoint/2010/main" val="11959453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甜甜圈 3"/>
          <p:cNvSpPr/>
          <p:nvPr/>
        </p:nvSpPr>
        <p:spPr>
          <a:xfrm>
            <a:off x="611560" y="44624"/>
            <a:ext cx="4896544" cy="792088"/>
          </a:xfrm>
          <a:prstGeom prst="donut">
            <a:avLst>
              <a:gd name="adj" fmla="val 57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 name="文字方塊 4"/>
          <p:cNvSpPr txBox="1"/>
          <p:nvPr/>
        </p:nvSpPr>
        <p:spPr>
          <a:xfrm>
            <a:off x="5580112" y="582742"/>
            <a:ext cx="156966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zh-TW" altLang="en-US" dirty="0" smtClean="0">
                <a:solidFill>
                  <a:srgbClr val="FF0000"/>
                </a:solidFill>
              </a:rPr>
              <a:t>線上查詢系統</a:t>
            </a:r>
            <a:endParaRPr lang="zh-TW" altLang="en-US" dirty="0">
              <a:solidFill>
                <a:srgbClr val="FF0000"/>
              </a:solidFill>
            </a:endParaRPr>
          </a:p>
        </p:txBody>
      </p:sp>
    </p:spTree>
    <p:extLst>
      <p:ext uri="{BB962C8B-B14F-4D97-AF65-F5344CB8AC3E}">
        <p14:creationId xmlns:p14="http://schemas.microsoft.com/office/powerpoint/2010/main" val="200282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甜甜圈 4"/>
          <p:cNvSpPr/>
          <p:nvPr/>
        </p:nvSpPr>
        <p:spPr>
          <a:xfrm>
            <a:off x="539552" y="1556792"/>
            <a:ext cx="1512168" cy="5184576"/>
          </a:xfrm>
          <a:prstGeom prst="donut">
            <a:avLst>
              <a:gd name="adj" fmla="val 57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18358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甜甜圈 4"/>
          <p:cNvSpPr/>
          <p:nvPr/>
        </p:nvSpPr>
        <p:spPr>
          <a:xfrm>
            <a:off x="573923" y="476672"/>
            <a:ext cx="1512168" cy="5184576"/>
          </a:xfrm>
          <a:prstGeom prst="donut">
            <a:avLst>
              <a:gd name="adj" fmla="val 57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 name="甜甜圈 5"/>
          <p:cNvSpPr/>
          <p:nvPr/>
        </p:nvSpPr>
        <p:spPr>
          <a:xfrm>
            <a:off x="2483768" y="5157192"/>
            <a:ext cx="2736304" cy="1008112"/>
          </a:xfrm>
          <a:prstGeom prst="donut">
            <a:avLst>
              <a:gd name="adj" fmla="val 57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248105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甜甜圈 4"/>
          <p:cNvSpPr/>
          <p:nvPr/>
        </p:nvSpPr>
        <p:spPr>
          <a:xfrm>
            <a:off x="755576" y="1268760"/>
            <a:ext cx="1512168" cy="936104"/>
          </a:xfrm>
          <a:prstGeom prst="donut">
            <a:avLst>
              <a:gd name="adj" fmla="val 57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 name="甜甜圈 5"/>
          <p:cNvSpPr/>
          <p:nvPr/>
        </p:nvSpPr>
        <p:spPr>
          <a:xfrm>
            <a:off x="573923" y="3657600"/>
            <a:ext cx="1117757" cy="851520"/>
          </a:xfrm>
          <a:prstGeom prst="donut">
            <a:avLst>
              <a:gd name="adj" fmla="val 57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 name="甜甜圈 6"/>
          <p:cNvSpPr/>
          <p:nvPr/>
        </p:nvSpPr>
        <p:spPr>
          <a:xfrm>
            <a:off x="464895" y="5229200"/>
            <a:ext cx="1791817" cy="936104"/>
          </a:xfrm>
          <a:prstGeom prst="donut">
            <a:avLst>
              <a:gd name="adj" fmla="val 57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甜甜圈 7"/>
          <p:cNvSpPr/>
          <p:nvPr/>
        </p:nvSpPr>
        <p:spPr>
          <a:xfrm>
            <a:off x="2195736" y="5085184"/>
            <a:ext cx="1512168" cy="1368152"/>
          </a:xfrm>
          <a:prstGeom prst="donut">
            <a:avLst>
              <a:gd name="adj" fmla="val 57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144946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5292080" y="1960621"/>
            <a:ext cx="792088" cy="1938992"/>
          </a:xfrm>
          <a:prstGeom prst="rect">
            <a:avLst/>
          </a:prstGeom>
          <a:noFill/>
        </p:spPr>
        <p:txBody>
          <a:bodyPr wrap="square" rtlCol="0">
            <a:spAutoFit/>
          </a:bodyPr>
          <a:lstStyle/>
          <a:p>
            <a:r>
              <a:rPr lang="zh-TW" altLang="en-US" sz="4000" dirty="0" smtClean="0">
                <a:solidFill>
                  <a:srgbClr val="FF0000"/>
                </a:solidFill>
              </a:rPr>
              <a:t>𠔏</a:t>
            </a:r>
            <a:endParaRPr lang="en-US" altLang="zh-TW" sz="4000" dirty="0" smtClean="0">
              <a:solidFill>
                <a:srgbClr val="FF0000"/>
              </a:solidFill>
            </a:endParaRPr>
          </a:p>
          <a:p>
            <a:r>
              <a:rPr lang="en-US" altLang="zh-TW" sz="4000" dirty="0" smtClean="0">
                <a:solidFill>
                  <a:srgbClr val="FF0000"/>
                </a:solidFill>
              </a:rPr>
              <a:t>32</a:t>
            </a:r>
          </a:p>
          <a:p>
            <a:r>
              <a:rPr lang="zh-TW" altLang="en-US" sz="4000" dirty="0">
                <a:solidFill>
                  <a:srgbClr val="FF0000"/>
                </a:solidFill>
              </a:rPr>
              <a:t>筆</a:t>
            </a:r>
          </a:p>
        </p:txBody>
      </p:sp>
    </p:spTree>
    <p:extLst>
      <p:ext uri="{BB962C8B-B14F-4D97-AF65-F5344CB8AC3E}">
        <p14:creationId xmlns:p14="http://schemas.microsoft.com/office/powerpoint/2010/main" val="147278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甜甜圈 4"/>
          <p:cNvSpPr/>
          <p:nvPr/>
        </p:nvSpPr>
        <p:spPr>
          <a:xfrm>
            <a:off x="2627784" y="1052736"/>
            <a:ext cx="1692187" cy="864096"/>
          </a:xfrm>
          <a:prstGeom prst="donut">
            <a:avLst>
              <a:gd name="adj" fmla="val 57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 name="甜甜圈 5"/>
          <p:cNvSpPr/>
          <p:nvPr/>
        </p:nvSpPr>
        <p:spPr>
          <a:xfrm>
            <a:off x="2267744" y="3225552"/>
            <a:ext cx="1692187" cy="864096"/>
          </a:xfrm>
          <a:prstGeom prst="donut">
            <a:avLst>
              <a:gd name="adj" fmla="val 57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 name="文字方塊 3"/>
          <p:cNvSpPr txBox="1"/>
          <p:nvPr/>
        </p:nvSpPr>
        <p:spPr>
          <a:xfrm>
            <a:off x="2915816" y="5157192"/>
            <a:ext cx="585417" cy="1384995"/>
          </a:xfrm>
          <a:prstGeom prst="rect">
            <a:avLst/>
          </a:prstGeom>
          <a:noFill/>
        </p:spPr>
        <p:txBody>
          <a:bodyPr wrap="none" rtlCol="0">
            <a:spAutoFit/>
          </a:bodyPr>
          <a:lstStyle/>
          <a:p>
            <a:r>
              <a:rPr lang="zh-TW" altLang="en-US" sz="2800" dirty="0" smtClean="0">
                <a:solidFill>
                  <a:srgbClr val="FF0000"/>
                </a:solidFill>
              </a:rPr>
              <a:t>𠔏</a:t>
            </a:r>
            <a:endParaRPr lang="en-US" altLang="zh-TW" sz="2800" dirty="0" smtClean="0">
              <a:solidFill>
                <a:srgbClr val="FF0000"/>
              </a:solidFill>
            </a:endParaRPr>
          </a:p>
          <a:p>
            <a:r>
              <a:rPr lang="en-US" altLang="zh-TW" sz="2800" dirty="0" smtClean="0">
                <a:solidFill>
                  <a:srgbClr val="FF0000"/>
                </a:solidFill>
              </a:rPr>
              <a:t>20</a:t>
            </a:r>
          </a:p>
          <a:p>
            <a:r>
              <a:rPr lang="zh-TW" altLang="en-US" sz="2800" dirty="0">
                <a:solidFill>
                  <a:srgbClr val="FF0000"/>
                </a:solidFill>
              </a:rPr>
              <a:t>筆</a:t>
            </a:r>
          </a:p>
        </p:txBody>
      </p:sp>
    </p:spTree>
    <p:extLst>
      <p:ext uri="{BB962C8B-B14F-4D97-AF65-F5344CB8AC3E}">
        <p14:creationId xmlns:p14="http://schemas.microsoft.com/office/powerpoint/2010/main" val="225312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甜甜圈 4"/>
          <p:cNvSpPr/>
          <p:nvPr/>
        </p:nvSpPr>
        <p:spPr>
          <a:xfrm>
            <a:off x="827584" y="1844824"/>
            <a:ext cx="3240360" cy="864096"/>
          </a:xfrm>
          <a:prstGeom prst="donut">
            <a:avLst>
              <a:gd name="adj" fmla="val 57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 name="文字方塊 3"/>
          <p:cNvSpPr txBox="1"/>
          <p:nvPr/>
        </p:nvSpPr>
        <p:spPr>
          <a:xfrm>
            <a:off x="6948264" y="3429000"/>
            <a:ext cx="785793" cy="1384995"/>
          </a:xfrm>
          <a:prstGeom prst="rect">
            <a:avLst/>
          </a:prstGeom>
          <a:noFill/>
        </p:spPr>
        <p:txBody>
          <a:bodyPr wrap="none" rtlCol="0">
            <a:spAutoFit/>
          </a:bodyPr>
          <a:lstStyle/>
          <a:p>
            <a:r>
              <a:rPr lang="zh-TW" altLang="en-US" sz="2800" dirty="0" smtClean="0">
                <a:solidFill>
                  <a:srgbClr val="FF0000"/>
                </a:solidFill>
              </a:rPr>
              <a:t>𠔏</a:t>
            </a:r>
            <a:endParaRPr lang="en-US" altLang="zh-TW" sz="2800" dirty="0" smtClean="0">
              <a:solidFill>
                <a:srgbClr val="FF0000"/>
              </a:solidFill>
            </a:endParaRPr>
          </a:p>
          <a:p>
            <a:r>
              <a:rPr lang="en-US" altLang="zh-TW" sz="2800" dirty="0" smtClean="0">
                <a:solidFill>
                  <a:srgbClr val="FF0000"/>
                </a:solidFill>
              </a:rPr>
              <a:t>500</a:t>
            </a:r>
          </a:p>
          <a:p>
            <a:r>
              <a:rPr lang="zh-TW" altLang="en-US" sz="2800" dirty="0">
                <a:solidFill>
                  <a:srgbClr val="FF0000"/>
                </a:solidFill>
              </a:rPr>
              <a:t>筆</a:t>
            </a:r>
          </a:p>
        </p:txBody>
      </p:sp>
    </p:spTree>
    <p:extLst>
      <p:ext uri="{BB962C8B-B14F-4D97-AF65-F5344CB8AC3E}">
        <p14:creationId xmlns:p14="http://schemas.microsoft.com/office/powerpoint/2010/main" val="27056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甜甜圈 4"/>
          <p:cNvSpPr/>
          <p:nvPr/>
        </p:nvSpPr>
        <p:spPr>
          <a:xfrm>
            <a:off x="3779912" y="2743581"/>
            <a:ext cx="1692187" cy="864096"/>
          </a:xfrm>
          <a:prstGeom prst="donut">
            <a:avLst>
              <a:gd name="adj" fmla="val 57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 name="文字方塊 3"/>
          <p:cNvSpPr txBox="1"/>
          <p:nvPr/>
        </p:nvSpPr>
        <p:spPr>
          <a:xfrm>
            <a:off x="6588224" y="4437112"/>
            <a:ext cx="585417" cy="1384995"/>
          </a:xfrm>
          <a:prstGeom prst="rect">
            <a:avLst/>
          </a:prstGeom>
          <a:noFill/>
        </p:spPr>
        <p:txBody>
          <a:bodyPr wrap="none" rtlCol="0">
            <a:spAutoFit/>
          </a:bodyPr>
          <a:lstStyle/>
          <a:p>
            <a:r>
              <a:rPr lang="zh-TW" altLang="en-US" sz="2800" dirty="0" smtClean="0">
                <a:solidFill>
                  <a:srgbClr val="FF0000"/>
                </a:solidFill>
              </a:rPr>
              <a:t>𠔏</a:t>
            </a:r>
            <a:endParaRPr lang="en-US" altLang="zh-TW" sz="2800" dirty="0" smtClean="0">
              <a:solidFill>
                <a:srgbClr val="FF0000"/>
              </a:solidFill>
            </a:endParaRPr>
          </a:p>
          <a:p>
            <a:r>
              <a:rPr lang="en-US" altLang="zh-TW" sz="2800" dirty="0" smtClean="0">
                <a:solidFill>
                  <a:srgbClr val="FF0000"/>
                </a:solidFill>
              </a:rPr>
              <a:t>30</a:t>
            </a:r>
          </a:p>
          <a:p>
            <a:r>
              <a:rPr lang="zh-TW" altLang="en-US" sz="2800" dirty="0">
                <a:solidFill>
                  <a:srgbClr val="FF0000"/>
                </a:solidFill>
              </a:rPr>
              <a:t>筆</a:t>
            </a:r>
          </a:p>
        </p:txBody>
      </p:sp>
    </p:spTree>
    <p:extLst>
      <p:ext uri="{BB962C8B-B14F-4D97-AF65-F5344CB8AC3E}">
        <p14:creationId xmlns:p14="http://schemas.microsoft.com/office/powerpoint/2010/main" val="413128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905000" y="2667000"/>
            <a:ext cx="6915472" cy="1143000"/>
          </a:xfrm>
        </p:spPr>
        <p:txBody>
          <a:bodyPr/>
          <a:lstStyle/>
          <a:p>
            <a:pPr marL="0" indent="0"/>
            <a:r>
              <a:rPr lang="zh-TW" altLang="en-US" b="1" dirty="0" smtClean="0">
                <a:ea typeface="SimSun" pitchFamily="2" charset="-122"/>
              </a:rPr>
              <a:t>羣體</a:t>
            </a:r>
            <a:r>
              <a:rPr lang="zh-TW" altLang="en-US" b="1" dirty="0">
                <a:ea typeface="SimSun" pitchFamily="2" charset="-122"/>
              </a:rPr>
              <a:t>傳記</a:t>
            </a:r>
            <a:r>
              <a:rPr lang="zh-TW" altLang="en-US" b="1" dirty="0" smtClean="0">
                <a:ea typeface="SimSun" pitchFamily="2" charset="-122"/>
              </a:rPr>
              <a:t>學</a:t>
            </a:r>
            <a:r>
              <a:rPr lang="en-US" altLang="zh-TW" b="1" dirty="0" smtClean="0">
                <a:ea typeface="SimSun" pitchFamily="2" charset="-122"/>
              </a:rPr>
              <a:t/>
            </a:r>
            <a:br>
              <a:rPr lang="en-US" altLang="zh-TW" b="1" dirty="0" smtClean="0">
                <a:ea typeface="SimSun" pitchFamily="2" charset="-122"/>
              </a:rPr>
            </a:br>
            <a:r>
              <a:rPr lang="zh-TW" altLang="en-US" b="1" dirty="0" smtClean="0">
                <a:ea typeface="SimSun" pitchFamily="2" charset="-122"/>
              </a:rPr>
              <a:t>（</a:t>
            </a:r>
            <a:r>
              <a:rPr lang="en-US" altLang="zh-CN" b="1" dirty="0">
                <a:ea typeface="SimSun" pitchFamily="2" charset="-122"/>
              </a:rPr>
              <a:t>Prosopography</a:t>
            </a:r>
            <a:r>
              <a:rPr lang="zh-TW" altLang="en-US" b="1" dirty="0">
                <a:ea typeface="SimSun" pitchFamily="2" charset="-122"/>
              </a:rPr>
              <a:t>）</a:t>
            </a:r>
            <a:endParaRPr lang="en-US" altLang="zh-CN" b="1" dirty="0">
              <a:ea typeface="SimSun" pitchFamily="2" charset="-122"/>
            </a:endParaRPr>
          </a:p>
        </p:txBody>
      </p:sp>
      <p:sp>
        <p:nvSpPr>
          <p:cNvPr id="2" name="內容版面配置區 1"/>
          <p:cNvSpPr>
            <a:spLocks noGrp="1"/>
          </p:cNvSpPr>
          <p:nvPr>
            <p:ph type="body" idx="1"/>
          </p:nvPr>
        </p:nvSpPr>
        <p:spPr/>
        <p:txBody>
          <a:bodyPr/>
          <a:lstStyle/>
          <a:p>
            <a:pPr marL="0" indent="0">
              <a:buNone/>
            </a:pPr>
            <a:endParaRPr lang="zh-TW" altLang="en-US" dirty="0"/>
          </a:p>
        </p:txBody>
      </p:sp>
    </p:spTree>
    <p:extLst>
      <p:ext uri="{BB962C8B-B14F-4D97-AF65-F5344CB8AC3E}">
        <p14:creationId xmlns:p14="http://schemas.microsoft.com/office/powerpoint/2010/main" val="3145306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關於今天的個案</a:t>
            </a:r>
            <a:endParaRPr lang="zh-TW" altLang="en-US" dirty="0"/>
          </a:p>
        </p:txBody>
      </p:sp>
      <p:sp>
        <p:nvSpPr>
          <p:cNvPr id="3" name="內容版面配置區 2"/>
          <p:cNvSpPr>
            <a:spLocks noGrp="1"/>
          </p:cNvSpPr>
          <p:nvPr>
            <p:ph idx="1"/>
          </p:nvPr>
        </p:nvSpPr>
        <p:spPr>
          <a:xfrm>
            <a:off x="1475656" y="2060848"/>
            <a:ext cx="7211144" cy="4464496"/>
          </a:xfrm>
        </p:spPr>
        <p:txBody>
          <a:bodyPr>
            <a:normAutofit/>
          </a:bodyPr>
          <a:lstStyle/>
          <a:p>
            <a:r>
              <a:rPr lang="zh-TW" altLang="en-US" sz="2800" dirty="0" smtClean="0"/>
              <a:t>書信體對於南宋道學家有何特殊的重要性？</a:t>
            </a:r>
            <a:endParaRPr lang="en-US" altLang="zh-TW" sz="2800" dirty="0" smtClean="0"/>
          </a:p>
          <a:p>
            <a:r>
              <a:rPr lang="zh-TW" altLang="en-US" sz="2800" dirty="0" smtClean="0"/>
              <a:t>「論學書」在南宋道學運動的發展史中扮演什麼樣的角色？</a:t>
            </a:r>
            <a:endParaRPr lang="zh-TW" altLang="en-US" sz="2800" dirty="0"/>
          </a:p>
        </p:txBody>
      </p:sp>
    </p:spTree>
    <p:extLst>
      <p:ext uri="{BB962C8B-B14F-4D97-AF65-F5344CB8AC3E}">
        <p14:creationId xmlns:p14="http://schemas.microsoft.com/office/powerpoint/2010/main" val="305934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idx="1"/>
          </p:nvPr>
        </p:nvSpPr>
        <p:spPr/>
        <p:txBody>
          <a:bodyPr/>
          <a:lstStyle/>
          <a:p>
            <a:endParaRPr lang="zh-TW" alt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04"/>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框架 4"/>
          <p:cNvSpPr/>
          <p:nvPr/>
        </p:nvSpPr>
        <p:spPr>
          <a:xfrm>
            <a:off x="2483768" y="2852936"/>
            <a:ext cx="5112568" cy="4005064"/>
          </a:xfrm>
          <a:prstGeom prst="frame">
            <a:avLst>
              <a:gd name="adj1" fmla="val 402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392927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b="1" dirty="0" smtClean="0">
                <a:ea typeface="SimSun" pitchFamily="2" charset="-122"/>
              </a:rPr>
              <a:t>羣體</a:t>
            </a:r>
            <a:r>
              <a:rPr lang="zh-TW" altLang="en-US" b="1" dirty="0">
                <a:ea typeface="SimSun" pitchFamily="2" charset="-122"/>
              </a:rPr>
              <a:t>傳記學</a:t>
            </a:r>
            <a:r>
              <a:rPr lang="en-US" altLang="zh-TW" b="1" dirty="0">
                <a:ea typeface="SimSun" pitchFamily="2" charset="-122"/>
              </a:rPr>
              <a:t/>
            </a:r>
            <a:br>
              <a:rPr lang="en-US" altLang="zh-TW" b="1" dirty="0">
                <a:ea typeface="SimSun" pitchFamily="2" charset="-122"/>
              </a:rPr>
            </a:br>
            <a:r>
              <a:rPr lang="zh-TW" altLang="en-US" b="1" dirty="0">
                <a:ea typeface="SimSun" pitchFamily="2" charset="-122"/>
              </a:rPr>
              <a:t>（</a:t>
            </a:r>
            <a:r>
              <a:rPr lang="en-US" altLang="zh-CN" b="1" dirty="0">
                <a:ea typeface="SimSun" pitchFamily="2" charset="-122"/>
              </a:rPr>
              <a:t>Prosopography</a:t>
            </a:r>
            <a:r>
              <a:rPr lang="zh-TW" altLang="en-US" b="1" dirty="0">
                <a:ea typeface="SimSun" pitchFamily="2" charset="-122"/>
              </a:rPr>
              <a:t>）</a:t>
            </a:r>
            <a:endParaRPr lang="zh-TW" altLang="en-US" dirty="0"/>
          </a:p>
        </p:txBody>
      </p:sp>
      <p:sp>
        <p:nvSpPr>
          <p:cNvPr id="5" name="內容版面配置區 4"/>
          <p:cNvSpPr>
            <a:spLocks noGrp="1"/>
          </p:cNvSpPr>
          <p:nvPr>
            <p:ph idx="1"/>
          </p:nvPr>
        </p:nvSpPr>
        <p:spPr>
          <a:xfrm>
            <a:off x="1331640" y="2286000"/>
            <a:ext cx="7355160" cy="3840163"/>
          </a:xfrm>
        </p:spPr>
        <p:txBody>
          <a:bodyPr>
            <a:normAutofit/>
          </a:bodyPr>
          <a:lstStyle/>
          <a:p>
            <a:r>
              <a:rPr lang="zh-TW" altLang="en-US" sz="2800" dirty="0" smtClean="0"/>
              <a:t>以一個群體成員的整體性做為研究動向，著重在回答各別成員的共同特徵或共同問題。</a:t>
            </a:r>
            <a:endParaRPr lang="en-US" altLang="zh-TW" sz="2800" dirty="0" smtClean="0"/>
          </a:p>
          <a:p>
            <a:r>
              <a:rPr lang="en-US" altLang="zh-TW" sz="2800" dirty="0"/>
              <a:t>2012</a:t>
            </a:r>
            <a:r>
              <a:rPr lang="zh-TW" altLang="en-US" sz="2800" dirty="0"/>
              <a:t>年師大中文系的同學。</a:t>
            </a:r>
          </a:p>
        </p:txBody>
      </p:sp>
    </p:spTree>
    <p:extLst>
      <p:ext uri="{BB962C8B-B14F-4D97-AF65-F5344CB8AC3E}">
        <p14:creationId xmlns:p14="http://schemas.microsoft.com/office/powerpoint/2010/main" val="11315108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828800" y="0"/>
            <a:ext cx="5791200" cy="3630613"/>
          </a:xfrm>
        </p:spPr>
      </p:pic>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581400"/>
            <a:ext cx="53340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Line 4"/>
          <p:cNvSpPr>
            <a:spLocks noChangeShapeType="1"/>
          </p:cNvSpPr>
          <p:nvPr/>
        </p:nvSpPr>
        <p:spPr bwMode="auto">
          <a:xfrm>
            <a:off x="4953000" y="304800"/>
            <a:ext cx="0" cy="59436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8917" name="Line 5"/>
          <p:cNvSpPr>
            <a:spLocks noChangeShapeType="1"/>
          </p:cNvSpPr>
          <p:nvPr/>
        </p:nvSpPr>
        <p:spPr bwMode="auto">
          <a:xfrm>
            <a:off x="6096000" y="304800"/>
            <a:ext cx="0" cy="59436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8918" name="Text Box 6"/>
          <p:cNvSpPr txBox="1">
            <a:spLocks noChangeArrowheads="1"/>
          </p:cNvSpPr>
          <p:nvPr/>
        </p:nvSpPr>
        <p:spPr bwMode="auto">
          <a:xfrm>
            <a:off x="152400" y="1371600"/>
            <a:ext cx="1371600" cy="119062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TW" b="1">
                <a:ea typeface="新細明體" pitchFamily="18" charset="-120"/>
              </a:rPr>
              <a:t>Song (960-1279) </a:t>
            </a:r>
          </a:p>
          <a:p>
            <a:r>
              <a:rPr lang="en-US" altLang="zh-TW" b="1">
                <a:ea typeface="新細明體" pitchFamily="18" charset="-120"/>
              </a:rPr>
              <a:t>elite male lifespans</a:t>
            </a:r>
          </a:p>
        </p:txBody>
      </p:sp>
      <p:sp>
        <p:nvSpPr>
          <p:cNvPr id="38919" name="Text Box 7"/>
          <p:cNvSpPr txBox="1">
            <a:spLocks noChangeArrowheads="1"/>
          </p:cNvSpPr>
          <p:nvPr/>
        </p:nvSpPr>
        <p:spPr bwMode="auto">
          <a:xfrm>
            <a:off x="228600" y="4038600"/>
            <a:ext cx="1524000" cy="1739900"/>
          </a:xfrm>
          <a:prstGeom prst="rect">
            <a:avLst/>
          </a:prstGeom>
          <a:solidFill>
            <a:srgbClr val="4BA4E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TW" b="1" dirty="0">
                <a:ea typeface="新細明體" pitchFamily="18" charset="-120"/>
              </a:rPr>
              <a:t>Tang </a:t>
            </a:r>
            <a:r>
              <a:rPr lang="en-US" altLang="zh-TW" b="1" dirty="0" smtClean="0">
                <a:ea typeface="新細明體" pitchFamily="18" charset="-120"/>
              </a:rPr>
              <a:t>(618-907</a:t>
            </a:r>
            <a:r>
              <a:rPr lang="en-US" altLang="zh-TW" b="1" dirty="0">
                <a:ea typeface="新細明體" pitchFamily="18" charset="-120"/>
              </a:rPr>
              <a:t>) </a:t>
            </a:r>
          </a:p>
          <a:p>
            <a:r>
              <a:rPr lang="en-US" altLang="zh-TW" b="1" dirty="0">
                <a:ea typeface="新細明體" pitchFamily="18" charset="-120"/>
              </a:rPr>
              <a:t>elite male lifespans</a:t>
            </a:r>
          </a:p>
          <a:p>
            <a:r>
              <a:rPr lang="en-US" altLang="zh-TW" b="1" dirty="0">
                <a:ea typeface="新細明體" pitchFamily="18" charset="-120"/>
              </a:rPr>
              <a:t>(source: Yao Ping)</a:t>
            </a:r>
          </a:p>
        </p:txBody>
      </p:sp>
      <p:sp>
        <p:nvSpPr>
          <p:cNvPr id="2" name="文字方塊 1"/>
          <p:cNvSpPr txBox="1"/>
          <p:nvPr/>
        </p:nvSpPr>
        <p:spPr>
          <a:xfrm>
            <a:off x="7679442" y="548680"/>
            <a:ext cx="461665" cy="2169825"/>
          </a:xfrm>
          <a:prstGeom prst="rect">
            <a:avLst/>
          </a:prstGeom>
          <a:noFill/>
        </p:spPr>
        <p:txBody>
          <a:bodyPr vert="eaVert" wrap="none" rtlCol="0">
            <a:spAutoFit/>
          </a:bodyPr>
          <a:lstStyle/>
          <a:p>
            <a:r>
              <a:rPr lang="zh-TW" altLang="en-US" dirty="0" smtClean="0"/>
              <a:t>宋代士人年齡分佈圖</a:t>
            </a:r>
            <a:endParaRPr lang="zh-TW" altLang="en-US" dirty="0"/>
          </a:p>
        </p:txBody>
      </p:sp>
      <p:sp>
        <p:nvSpPr>
          <p:cNvPr id="9" name="文字方塊 8"/>
          <p:cNvSpPr txBox="1"/>
          <p:nvPr/>
        </p:nvSpPr>
        <p:spPr>
          <a:xfrm>
            <a:off x="7554719" y="3823637"/>
            <a:ext cx="461665" cy="3093154"/>
          </a:xfrm>
          <a:prstGeom prst="rect">
            <a:avLst/>
          </a:prstGeom>
          <a:noFill/>
        </p:spPr>
        <p:txBody>
          <a:bodyPr vert="eaVert" wrap="none" rtlCol="0">
            <a:spAutoFit/>
          </a:bodyPr>
          <a:lstStyle/>
          <a:p>
            <a:r>
              <a:rPr lang="zh-TW" altLang="en-US" dirty="0"/>
              <a:t>唐</a:t>
            </a:r>
            <a:r>
              <a:rPr lang="zh-TW" altLang="en-US" dirty="0" smtClean="0"/>
              <a:t>代士人年齡分佈圖（姚平）</a:t>
            </a:r>
            <a:endParaRPr lang="zh-TW" altLang="en-US" dirty="0"/>
          </a:p>
        </p:txBody>
      </p:sp>
    </p:spTree>
    <p:extLst>
      <p:ext uri="{BB962C8B-B14F-4D97-AF65-F5344CB8AC3E}">
        <p14:creationId xmlns:p14="http://schemas.microsoft.com/office/powerpoint/2010/main" val="11025740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905000" y="2667000"/>
            <a:ext cx="6915472" cy="1143000"/>
          </a:xfrm>
        </p:spPr>
        <p:txBody>
          <a:bodyPr/>
          <a:lstStyle/>
          <a:p>
            <a:pPr marL="0" indent="0">
              <a:lnSpc>
                <a:spcPct val="80000"/>
              </a:lnSpc>
            </a:pPr>
            <a:r>
              <a:rPr lang="zh-TW" altLang="en-US" b="1" dirty="0">
                <a:ea typeface="SimSun" pitchFamily="2" charset="-122"/>
              </a:rPr>
              <a:t>地理空間</a:t>
            </a:r>
            <a:r>
              <a:rPr lang="zh-TW" altLang="en-US" b="1" dirty="0" smtClean="0">
                <a:ea typeface="SimSun" pitchFamily="2" charset="-122"/>
              </a:rPr>
              <a:t>分析</a:t>
            </a:r>
            <a:r>
              <a:rPr lang="en-US" altLang="zh-TW" b="1" dirty="0" smtClean="0">
                <a:ea typeface="SimSun" pitchFamily="2" charset="-122"/>
              </a:rPr>
              <a:t/>
            </a:r>
            <a:br>
              <a:rPr lang="en-US" altLang="zh-TW" b="1" dirty="0" smtClean="0">
                <a:ea typeface="SimSun" pitchFamily="2" charset="-122"/>
              </a:rPr>
            </a:br>
            <a:r>
              <a:rPr lang="zh-TW" altLang="en-US" b="1" dirty="0" smtClean="0">
                <a:ea typeface="SimSun" pitchFamily="2" charset="-122"/>
              </a:rPr>
              <a:t>（</a:t>
            </a:r>
            <a:r>
              <a:rPr lang="en-US" altLang="zh-CN" b="1" dirty="0">
                <a:ea typeface="SimSun" pitchFamily="2" charset="-122"/>
              </a:rPr>
              <a:t>Geospatial Analysis</a:t>
            </a:r>
            <a:r>
              <a:rPr lang="zh-TW" altLang="en-US" b="1" dirty="0">
                <a:ea typeface="SimSun" pitchFamily="2" charset="-122"/>
              </a:rPr>
              <a:t>）</a:t>
            </a:r>
            <a:endParaRPr lang="en-US" altLang="zh-CN" b="1" dirty="0">
              <a:ea typeface="SimSun" pitchFamily="2" charset="-122"/>
            </a:endParaRPr>
          </a:p>
        </p:txBody>
      </p:sp>
      <p:sp>
        <p:nvSpPr>
          <p:cNvPr id="2" name="內容版面配置區 1"/>
          <p:cNvSpPr>
            <a:spLocks noGrp="1"/>
          </p:cNvSpPr>
          <p:nvPr>
            <p:ph type="body" idx="1"/>
          </p:nvPr>
        </p:nvSpPr>
        <p:spPr/>
        <p:txBody>
          <a:bodyPr/>
          <a:lstStyle/>
          <a:p>
            <a:pPr marL="0" indent="0">
              <a:buNone/>
            </a:pPr>
            <a:endParaRPr lang="zh-TW" altLang="en-US" dirty="0"/>
          </a:p>
        </p:txBody>
      </p:sp>
    </p:spTree>
    <p:extLst>
      <p:ext uri="{BB962C8B-B14F-4D97-AF65-F5344CB8AC3E}">
        <p14:creationId xmlns:p14="http://schemas.microsoft.com/office/powerpoint/2010/main" val="1234354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b="1" dirty="0">
                <a:ea typeface="SimSun" pitchFamily="2" charset="-122"/>
              </a:rPr>
              <a:t>地理空間分析</a:t>
            </a:r>
            <a:r>
              <a:rPr lang="en-US" altLang="zh-TW" b="1" dirty="0">
                <a:ea typeface="SimSun" pitchFamily="2" charset="-122"/>
              </a:rPr>
              <a:t/>
            </a:r>
            <a:br>
              <a:rPr lang="en-US" altLang="zh-TW" b="1" dirty="0">
                <a:ea typeface="SimSun" pitchFamily="2" charset="-122"/>
              </a:rPr>
            </a:br>
            <a:r>
              <a:rPr lang="zh-TW" altLang="en-US" b="1" dirty="0">
                <a:ea typeface="SimSun" pitchFamily="2" charset="-122"/>
              </a:rPr>
              <a:t>（</a:t>
            </a:r>
            <a:r>
              <a:rPr lang="en-US" altLang="zh-CN" b="1" dirty="0">
                <a:ea typeface="SimSun" pitchFamily="2" charset="-122"/>
              </a:rPr>
              <a:t>Geospatial Analysis</a:t>
            </a:r>
            <a:r>
              <a:rPr lang="zh-TW" altLang="en-US" b="1" dirty="0">
                <a:ea typeface="SimSun" pitchFamily="2" charset="-122"/>
              </a:rPr>
              <a:t>）</a:t>
            </a:r>
            <a:endParaRPr lang="zh-TW" altLang="en-US" dirty="0"/>
          </a:p>
        </p:txBody>
      </p:sp>
      <p:sp>
        <p:nvSpPr>
          <p:cNvPr id="5" name="內容版面配置區 4"/>
          <p:cNvSpPr>
            <a:spLocks noGrp="1"/>
          </p:cNvSpPr>
          <p:nvPr>
            <p:ph idx="1"/>
          </p:nvPr>
        </p:nvSpPr>
        <p:spPr>
          <a:xfrm>
            <a:off x="1331640" y="2286000"/>
            <a:ext cx="7355160" cy="3840163"/>
          </a:xfrm>
        </p:spPr>
        <p:txBody>
          <a:bodyPr>
            <a:normAutofit/>
          </a:bodyPr>
          <a:lstStyle/>
          <a:p>
            <a:r>
              <a:rPr lang="zh-TW" altLang="en-US" sz="2800" dirty="0"/>
              <a:t>在地理空間中結合歷史</a:t>
            </a:r>
            <a:r>
              <a:rPr lang="zh-TW" altLang="en-US" sz="2800" dirty="0" smtClean="0"/>
              <a:t>資料，進行綜合分析。</a:t>
            </a:r>
            <a:endParaRPr lang="en-US" altLang="zh-TW" sz="2800" dirty="0" smtClean="0"/>
          </a:p>
          <a:p>
            <a:r>
              <a:rPr lang="zh-TW" altLang="en-US" sz="2800" dirty="0" smtClean="0"/>
              <a:t>幾乎</a:t>
            </a:r>
            <a:r>
              <a:rPr lang="zh-TW" altLang="en-US" sz="2800" dirty="0"/>
              <a:t>任何的歷史資料可以被利用地理空間來重新加以模組化。</a:t>
            </a:r>
          </a:p>
        </p:txBody>
      </p:sp>
    </p:spTree>
    <p:extLst>
      <p:ext uri="{BB962C8B-B14F-4D97-AF65-F5344CB8AC3E}">
        <p14:creationId xmlns:p14="http://schemas.microsoft.com/office/powerpoint/2010/main" val="42883221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79388" y="476250"/>
            <a:ext cx="8734425" cy="6210300"/>
          </a:xfrm>
        </p:spPr>
      </p:pic>
      <p:sp>
        <p:nvSpPr>
          <p:cNvPr id="74755" name="Text Box 3"/>
          <p:cNvSpPr txBox="1">
            <a:spLocks noChangeArrowheads="1"/>
          </p:cNvSpPr>
          <p:nvPr/>
        </p:nvSpPr>
        <p:spPr bwMode="auto">
          <a:xfrm>
            <a:off x="611188" y="0"/>
            <a:ext cx="7993062"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zh-CN" sz="2800" b="1">
                <a:ea typeface="黑体" pitchFamily="49" charset="-122"/>
              </a:rPr>
              <a:t>3. GIS </a:t>
            </a:r>
            <a:r>
              <a:rPr lang="zh-CN" altLang="en-US" sz="2800" b="1">
                <a:ea typeface="黑体" pitchFamily="49" charset="-122"/>
              </a:rPr>
              <a:t>地理信息系統</a:t>
            </a:r>
          </a:p>
        </p:txBody>
      </p:sp>
      <p:sp>
        <p:nvSpPr>
          <p:cNvPr id="74756" name="Text Box 4"/>
          <p:cNvSpPr txBox="1">
            <a:spLocks noChangeArrowheads="1"/>
          </p:cNvSpPr>
          <p:nvPr/>
        </p:nvSpPr>
        <p:spPr bwMode="auto">
          <a:xfrm>
            <a:off x="0" y="6165850"/>
            <a:ext cx="9144000"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a:ea typeface="宋体" pitchFamily="2" charset="-122"/>
              </a:rPr>
              <a:t>1148 Civil Service Examination List </a:t>
            </a:r>
            <a:r>
              <a:rPr lang="zh-CN" altLang="en-US" sz="2800">
                <a:ea typeface="宋体" pitchFamily="2" charset="-122"/>
              </a:rPr>
              <a:t>紹興十八年登科錄</a:t>
            </a:r>
          </a:p>
        </p:txBody>
      </p:sp>
    </p:spTree>
    <p:extLst>
      <p:ext uri="{BB962C8B-B14F-4D97-AF65-F5344CB8AC3E}">
        <p14:creationId xmlns:p14="http://schemas.microsoft.com/office/powerpoint/2010/main" val="15233266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79388" y="260350"/>
            <a:ext cx="8748712" cy="6221413"/>
          </a:xfrm>
        </p:spPr>
      </p:pic>
      <p:sp>
        <p:nvSpPr>
          <p:cNvPr id="75779" name="Text Box 3"/>
          <p:cNvSpPr txBox="1">
            <a:spLocks noChangeArrowheads="1"/>
          </p:cNvSpPr>
          <p:nvPr/>
        </p:nvSpPr>
        <p:spPr bwMode="auto">
          <a:xfrm>
            <a:off x="0" y="4630738"/>
            <a:ext cx="3384550" cy="22272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zh-CN" sz="2800">
                <a:ea typeface="黑体" pitchFamily="49" charset="-122"/>
              </a:rPr>
              <a:t>All Southern Song Degree Holders in the China Biographical Database (CBDB)</a:t>
            </a:r>
          </a:p>
        </p:txBody>
      </p:sp>
    </p:spTree>
    <p:extLst>
      <p:ext uri="{BB962C8B-B14F-4D97-AF65-F5344CB8AC3E}">
        <p14:creationId xmlns:p14="http://schemas.microsoft.com/office/powerpoint/2010/main" val="21807536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1148 vs all Song jinshi"/>
          <p:cNvPicPr>
            <a:picLocks noGrp="1" noChangeAspect="1" noChangeArrowheads="1"/>
          </p:cNvPicPr>
          <p:nvPr>
            <p:ph/>
          </p:nvPr>
        </p:nvPicPr>
        <p:blipFill>
          <a:blip r:embed="rId2">
            <a:extLst>
              <a:ext uri="{28A0092B-C50C-407E-A947-70E740481C1C}">
                <a14:useLocalDpi xmlns:a14="http://schemas.microsoft.com/office/drawing/2010/main" val="0"/>
              </a:ext>
            </a:extLst>
          </a:blip>
          <a:stretch>
            <a:fillRect/>
          </a:stretch>
        </p:blipFill>
        <p:spPr>
          <a:xfrm>
            <a:off x="785719" y="274638"/>
            <a:ext cx="7572561" cy="5851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721865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6988"/>
            <a:ext cx="8461375" cy="688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9" name="Text Box 5"/>
          <p:cNvSpPr txBox="1">
            <a:spLocks noChangeArrowheads="1"/>
          </p:cNvSpPr>
          <p:nvPr/>
        </p:nvSpPr>
        <p:spPr bwMode="auto">
          <a:xfrm>
            <a:off x="0" y="115888"/>
            <a:ext cx="2195513" cy="39354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2800">
                <a:ea typeface="新細明體" pitchFamily="18" charset="-120"/>
              </a:rPr>
              <a:t>4730 Examination Degree holders, 960-1126, with population distribution as of 1080</a:t>
            </a:r>
          </a:p>
        </p:txBody>
      </p:sp>
    </p:spTree>
    <p:extLst>
      <p:ext uri="{BB962C8B-B14F-4D97-AF65-F5344CB8AC3E}">
        <p14:creationId xmlns:p14="http://schemas.microsoft.com/office/powerpoint/2010/main" val="23577515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274638"/>
            <a:ext cx="7818072" cy="1143000"/>
          </a:xfrm>
        </p:spPr>
        <p:txBody>
          <a:bodyPr>
            <a:noAutofit/>
          </a:bodyPr>
          <a:lstStyle/>
          <a:p>
            <a:r>
              <a:rPr lang="zh-TW" altLang="en-US" sz="3600" dirty="0" smtClean="0"/>
              <a:t>朱熹寫信對象的地理分布</a:t>
            </a:r>
            <a:endParaRPr lang="zh-TW" altLang="en-US" sz="3600" dirty="0"/>
          </a:p>
        </p:txBody>
      </p:sp>
      <p:sp>
        <p:nvSpPr>
          <p:cNvPr id="3" name="內容版面配置區 2"/>
          <p:cNvSpPr>
            <a:spLocks noGrp="1"/>
          </p:cNvSpPr>
          <p:nvPr>
            <p:ph idx="1"/>
          </p:nvPr>
        </p:nvSpPr>
        <p:spPr/>
        <p:txBody>
          <a:bodyPr/>
          <a:lstStyle/>
          <a:p>
            <a:endParaRPr lang="zh-TW" altLang="en-US"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63" t="11800" r="54603" b="15400"/>
          <a:stretch/>
        </p:blipFill>
        <p:spPr bwMode="auto">
          <a:xfrm>
            <a:off x="611560" y="1556792"/>
            <a:ext cx="8427378" cy="517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85930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2377056713"/>
              </p:ext>
            </p:extLst>
          </p:nvPr>
        </p:nvGraphicFramePr>
        <p:xfrm>
          <a:off x="0" y="0"/>
          <a:ext cx="9144001" cy="6887680"/>
        </p:xfrm>
        <a:graphic>
          <a:graphicData uri="http://schemas.openxmlformats.org/drawingml/2006/table">
            <a:tbl>
              <a:tblPr firstRow="1" firstCol="1" bandRow="1">
                <a:tableStyleId>{5C22544A-7EE6-4342-B048-85BDC9FD1C3A}</a:tableStyleId>
              </a:tblPr>
              <a:tblGrid>
                <a:gridCol w="1748117"/>
                <a:gridCol w="1882588"/>
                <a:gridCol w="1882588"/>
                <a:gridCol w="1210236"/>
                <a:gridCol w="1210236"/>
                <a:gridCol w="1210236"/>
              </a:tblGrid>
              <a:tr h="670360">
                <a:tc>
                  <a:txBody>
                    <a:bodyPr/>
                    <a:lstStyle/>
                    <a:p>
                      <a:pPr>
                        <a:lnSpc>
                          <a:spcPct val="115000"/>
                        </a:lnSpc>
                      </a:pPr>
                      <a:endParaRPr lang="zh-TW" sz="1800" dirty="0">
                        <a:effectLst/>
                        <a:latin typeface="Calibri"/>
                        <a:cs typeface="Times New Roman"/>
                      </a:endParaRPr>
                    </a:p>
                  </a:txBody>
                  <a:tcPr marL="17780" marR="17780" marT="0" marB="0" anchor="ctr"/>
                </a:tc>
                <a:tc>
                  <a:txBody>
                    <a:bodyPr/>
                    <a:lstStyle/>
                    <a:p>
                      <a:pPr indent="127000">
                        <a:lnSpc>
                          <a:spcPct val="115000"/>
                        </a:lnSpc>
                        <a:spcAft>
                          <a:spcPts val="0"/>
                        </a:spcAft>
                      </a:pPr>
                      <a:r>
                        <a:rPr lang="zh-TW" sz="2000" kern="0" dirty="0">
                          <a:effectLst/>
                        </a:rPr>
                        <a:t>姓名</a:t>
                      </a:r>
                      <a:endParaRPr lang="zh-TW" sz="2000" kern="100" dirty="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dirty="0">
                          <a:effectLst/>
                        </a:rPr>
                        <a:t>集子</a:t>
                      </a:r>
                      <a:endParaRPr lang="zh-TW" sz="2000" kern="100" dirty="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卷數</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書信卷數</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a:t>
                      </a:r>
                      <a:endParaRPr lang="zh-TW" sz="2000" kern="100">
                        <a:effectLst/>
                        <a:latin typeface="Times New Roman"/>
                        <a:ea typeface="新細明體"/>
                        <a:cs typeface="Times New Roman"/>
                      </a:endParaRPr>
                    </a:p>
                  </a:txBody>
                  <a:tcPr marL="17780" marR="17780" marT="0" marB="0" anchor="ctr"/>
                </a:tc>
              </a:tr>
              <a:tr h="670360">
                <a:tc rowSpan="2">
                  <a:txBody>
                    <a:bodyPr/>
                    <a:lstStyle/>
                    <a:p>
                      <a:pPr indent="127000">
                        <a:lnSpc>
                          <a:spcPct val="115000"/>
                        </a:lnSpc>
                        <a:spcAft>
                          <a:spcPts val="0"/>
                        </a:spcAft>
                      </a:pPr>
                      <a:r>
                        <a:rPr lang="zh-TW" sz="2000" kern="0">
                          <a:effectLst/>
                        </a:rPr>
                        <a:t>唐</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韓愈</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昌黎先生文集</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dirty="0">
                          <a:effectLst/>
                        </a:rPr>
                        <a:t>50</a:t>
                      </a:r>
                      <a:endParaRPr lang="zh-TW" sz="2000" kern="100" dirty="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6</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12.0</a:t>
                      </a:r>
                      <a:endParaRPr lang="zh-TW" sz="2000" kern="100">
                        <a:effectLst/>
                        <a:latin typeface="Times New Roman"/>
                        <a:ea typeface="新細明體"/>
                        <a:cs typeface="Times New Roman"/>
                      </a:endParaRPr>
                    </a:p>
                  </a:txBody>
                  <a:tcPr marL="17780" marR="17780" marT="0" marB="0" anchor="ctr"/>
                </a:tc>
              </a:tr>
              <a:tr h="348047">
                <a:tc vMerge="1">
                  <a:txBody>
                    <a:bodyPr/>
                    <a:lstStyle/>
                    <a:p>
                      <a:endParaRPr lang="zh-TW" altLang="en-US"/>
                    </a:p>
                  </a:txBody>
                  <a:tcPr/>
                </a:tc>
                <a:tc>
                  <a:txBody>
                    <a:bodyPr/>
                    <a:lstStyle/>
                    <a:p>
                      <a:pPr indent="127000">
                        <a:lnSpc>
                          <a:spcPct val="115000"/>
                        </a:lnSpc>
                        <a:spcAft>
                          <a:spcPts val="0"/>
                        </a:spcAft>
                      </a:pPr>
                      <a:r>
                        <a:rPr lang="zh-TW" sz="2000" kern="0">
                          <a:effectLst/>
                        </a:rPr>
                        <a:t>柳宗元</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柳河東集</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47</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5</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10.6</a:t>
                      </a:r>
                      <a:endParaRPr lang="zh-TW" sz="2000" kern="100">
                        <a:effectLst/>
                        <a:latin typeface="Times New Roman"/>
                        <a:ea typeface="新細明體"/>
                        <a:cs typeface="Times New Roman"/>
                      </a:endParaRPr>
                    </a:p>
                  </a:txBody>
                  <a:tcPr marL="17780" marR="17780" marT="0" marB="0" anchor="ctr"/>
                </a:tc>
              </a:tr>
              <a:tr h="348047">
                <a:tc rowSpan="6">
                  <a:txBody>
                    <a:bodyPr/>
                    <a:lstStyle/>
                    <a:p>
                      <a:pPr indent="127000">
                        <a:lnSpc>
                          <a:spcPct val="115000"/>
                        </a:lnSpc>
                        <a:spcAft>
                          <a:spcPts val="0"/>
                        </a:spcAft>
                      </a:pPr>
                      <a:r>
                        <a:rPr lang="zh-TW" sz="2000" kern="0" dirty="0">
                          <a:effectLst/>
                        </a:rPr>
                        <a:t>北宋</a:t>
                      </a:r>
                      <a:endParaRPr lang="zh-TW" sz="2000" kern="100" dirty="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歐陽修</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文忠集</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153</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13</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8.5</a:t>
                      </a:r>
                      <a:endParaRPr lang="zh-TW" sz="2000" kern="100">
                        <a:effectLst/>
                        <a:latin typeface="Times New Roman"/>
                        <a:ea typeface="新細明體"/>
                        <a:cs typeface="Times New Roman"/>
                      </a:endParaRPr>
                    </a:p>
                  </a:txBody>
                  <a:tcPr marL="17780" marR="17780" marT="0" marB="0" anchor="ctr"/>
                </a:tc>
              </a:tr>
              <a:tr h="348047">
                <a:tc vMerge="1">
                  <a:txBody>
                    <a:bodyPr/>
                    <a:lstStyle/>
                    <a:p>
                      <a:endParaRPr lang="zh-TW" altLang="en-US"/>
                    </a:p>
                  </a:txBody>
                  <a:tcPr/>
                </a:tc>
                <a:tc>
                  <a:txBody>
                    <a:bodyPr/>
                    <a:lstStyle/>
                    <a:p>
                      <a:pPr indent="127000">
                        <a:lnSpc>
                          <a:spcPct val="115000"/>
                        </a:lnSpc>
                        <a:spcAft>
                          <a:spcPts val="0"/>
                        </a:spcAft>
                      </a:pPr>
                      <a:r>
                        <a:rPr lang="zh-TW" sz="2000" kern="0">
                          <a:effectLst/>
                        </a:rPr>
                        <a:t>司馬光</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傳家集</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80</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4</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5.0</a:t>
                      </a:r>
                      <a:endParaRPr lang="zh-TW" sz="2000" kern="100">
                        <a:effectLst/>
                        <a:latin typeface="Times New Roman"/>
                        <a:ea typeface="新細明體"/>
                        <a:cs typeface="Times New Roman"/>
                      </a:endParaRPr>
                    </a:p>
                  </a:txBody>
                  <a:tcPr marL="17780" marR="17780" marT="0" marB="0" anchor="ctr"/>
                </a:tc>
              </a:tr>
              <a:tr h="348047">
                <a:tc vMerge="1">
                  <a:txBody>
                    <a:bodyPr/>
                    <a:lstStyle/>
                    <a:p>
                      <a:endParaRPr lang="zh-TW" altLang="en-US"/>
                    </a:p>
                  </a:txBody>
                  <a:tcPr/>
                </a:tc>
                <a:tc>
                  <a:txBody>
                    <a:bodyPr/>
                    <a:lstStyle/>
                    <a:p>
                      <a:pPr indent="127000">
                        <a:lnSpc>
                          <a:spcPct val="115000"/>
                        </a:lnSpc>
                        <a:spcAft>
                          <a:spcPts val="0"/>
                        </a:spcAft>
                      </a:pPr>
                      <a:r>
                        <a:rPr lang="zh-TW" sz="2000" kern="0">
                          <a:effectLst/>
                        </a:rPr>
                        <a:t>王安石</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臨川文集</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100</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7</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7.0</a:t>
                      </a:r>
                      <a:endParaRPr lang="zh-TW" sz="2000" kern="100">
                        <a:effectLst/>
                        <a:latin typeface="Times New Roman"/>
                        <a:ea typeface="新細明體"/>
                        <a:cs typeface="Times New Roman"/>
                      </a:endParaRPr>
                    </a:p>
                  </a:txBody>
                  <a:tcPr marL="17780" marR="17780" marT="0" marB="0" anchor="ctr"/>
                </a:tc>
              </a:tr>
              <a:tr h="348047">
                <a:tc vMerge="1">
                  <a:txBody>
                    <a:bodyPr/>
                    <a:lstStyle/>
                    <a:p>
                      <a:endParaRPr lang="zh-TW" altLang="en-US"/>
                    </a:p>
                  </a:txBody>
                  <a:tcPr/>
                </a:tc>
                <a:tc>
                  <a:txBody>
                    <a:bodyPr/>
                    <a:lstStyle/>
                    <a:p>
                      <a:pPr indent="127000">
                        <a:lnSpc>
                          <a:spcPct val="115000"/>
                        </a:lnSpc>
                        <a:spcAft>
                          <a:spcPts val="0"/>
                        </a:spcAft>
                      </a:pPr>
                      <a:r>
                        <a:rPr lang="zh-TW" sz="2000" kern="0">
                          <a:effectLst/>
                        </a:rPr>
                        <a:t>蘇軾</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東坡全集</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115</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5</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4.3</a:t>
                      </a:r>
                      <a:endParaRPr lang="zh-TW" sz="2000" kern="100">
                        <a:effectLst/>
                        <a:latin typeface="Times New Roman"/>
                        <a:ea typeface="新細明體"/>
                        <a:cs typeface="Times New Roman"/>
                      </a:endParaRPr>
                    </a:p>
                  </a:txBody>
                  <a:tcPr marL="17780" marR="17780" marT="0" marB="0" anchor="ctr"/>
                </a:tc>
              </a:tr>
              <a:tr h="670360">
                <a:tc vMerge="1">
                  <a:txBody>
                    <a:bodyPr/>
                    <a:lstStyle/>
                    <a:p>
                      <a:endParaRPr lang="zh-TW" altLang="en-US"/>
                    </a:p>
                  </a:txBody>
                  <a:tcPr/>
                </a:tc>
                <a:tc>
                  <a:txBody>
                    <a:bodyPr/>
                    <a:lstStyle/>
                    <a:p>
                      <a:pPr indent="127000">
                        <a:lnSpc>
                          <a:spcPct val="115000"/>
                        </a:lnSpc>
                        <a:spcAft>
                          <a:spcPts val="0"/>
                        </a:spcAft>
                      </a:pPr>
                      <a:r>
                        <a:rPr lang="zh-TW" sz="2000" kern="0">
                          <a:effectLst/>
                        </a:rPr>
                        <a:t>程顥</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河南程氏文集</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4</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0.1</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2.5</a:t>
                      </a:r>
                      <a:endParaRPr lang="zh-TW" sz="2000" kern="100">
                        <a:effectLst/>
                        <a:latin typeface="Times New Roman"/>
                        <a:ea typeface="新細明體"/>
                        <a:cs typeface="Times New Roman"/>
                      </a:endParaRPr>
                    </a:p>
                  </a:txBody>
                  <a:tcPr marL="17780" marR="17780" marT="0" marB="0" anchor="ctr"/>
                </a:tc>
              </a:tr>
              <a:tr h="670360">
                <a:tc vMerge="1">
                  <a:txBody>
                    <a:bodyPr/>
                    <a:lstStyle/>
                    <a:p>
                      <a:endParaRPr lang="zh-TW" altLang="en-US"/>
                    </a:p>
                  </a:txBody>
                  <a:tcPr/>
                </a:tc>
                <a:tc>
                  <a:txBody>
                    <a:bodyPr/>
                    <a:lstStyle/>
                    <a:p>
                      <a:pPr indent="127000">
                        <a:lnSpc>
                          <a:spcPct val="115000"/>
                        </a:lnSpc>
                        <a:spcAft>
                          <a:spcPts val="0"/>
                        </a:spcAft>
                      </a:pPr>
                      <a:r>
                        <a:rPr lang="zh-TW" sz="2000" kern="0">
                          <a:effectLst/>
                        </a:rPr>
                        <a:t>程頤</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河南程氏文集</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8</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1</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12.5</a:t>
                      </a:r>
                      <a:endParaRPr lang="zh-TW" sz="2000" kern="100">
                        <a:effectLst/>
                        <a:latin typeface="Times New Roman"/>
                        <a:ea typeface="新細明體"/>
                        <a:cs typeface="Times New Roman"/>
                      </a:endParaRPr>
                    </a:p>
                  </a:txBody>
                  <a:tcPr marL="17780" marR="17780" marT="0" marB="0" anchor="ctr"/>
                </a:tc>
              </a:tr>
              <a:tr h="348047">
                <a:tc rowSpan="3">
                  <a:txBody>
                    <a:bodyPr/>
                    <a:lstStyle/>
                    <a:p>
                      <a:pPr indent="127000">
                        <a:lnSpc>
                          <a:spcPct val="115000"/>
                        </a:lnSpc>
                        <a:spcAft>
                          <a:spcPts val="0"/>
                        </a:spcAft>
                      </a:pPr>
                      <a:r>
                        <a:rPr lang="zh-TW" sz="2000" kern="0">
                          <a:effectLst/>
                        </a:rPr>
                        <a:t>南宋道學</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朱熹</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朱熹文集</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124</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60</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47.9</a:t>
                      </a:r>
                      <a:endParaRPr lang="zh-TW" sz="2000" kern="100">
                        <a:effectLst/>
                        <a:latin typeface="Times New Roman"/>
                        <a:ea typeface="新細明體"/>
                        <a:cs typeface="Times New Roman"/>
                      </a:endParaRPr>
                    </a:p>
                  </a:txBody>
                  <a:tcPr marL="17780" marR="17780" marT="0" marB="0" anchor="ctr"/>
                </a:tc>
              </a:tr>
              <a:tr h="348047">
                <a:tc vMerge="1">
                  <a:txBody>
                    <a:bodyPr/>
                    <a:lstStyle/>
                    <a:p>
                      <a:endParaRPr lang="zh-TW" altLang="en-US"/>
                    </a:p>
                  </a:txBody>
                  <a:tcPr/>
                </a:tc>
                <a:tc>
                  <a:txBody>
                    <a:bodyPr/>
                    <a:lstStyle/>
                    <a:p>
                      <a:pPr indent="127000">
                        <a:lnSpc>
                          <a:spcPct val="115000"/>
                        </a:lnSpc>
                        <a:spcAft>
                          <a:spcPts val="0"/>
                        </a:spcAft>
                      </a:pPr>
                      <a:r>
                        <a:rPr lang="zh-TW" sz="2000" kern="0">
                          <a:effectLst/>
                        </a:rPr>
                        <a:t>張栻</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南軒集</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44</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14</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31.8</a:t>
                      </a:r>
                      <a:endParaRPr lang="zh-TW" sz="2000" kern="100">
                        <a:effectLst/>
                        <a:latin typeface="Times New Roman"/>
                        <a:ea typeface="新細明體"/>
                        <a:cs typeface="Times New Roman"/>
                      </a:endParaRPr>
                    </a:p>
                  </a:txBody>
                  <a:tcPr marL="17780" marR="17780" marT="0" marB="0" anchor="ctr"/>
                </a:tc>
              </a:tr>
              <a:tr h="348047">
                <a:tc vMerge="1">
                  <a:txBody>
                    <a:bodyPr/>
                    <a:lstStyle/>
                    <a:p>
                      <a:endParaRPr lang="zh-TW" altLang="en-US"/>
                    </a:p>
                  </a:txBody>
                  <a:tcPr/>
                </a:tc>
                <a:tc>
                  <a:txBody>
                    <a:bodyPr/>
                    <a:lstStyle/>
                    <a:p>
                      <a:pPr indent="127000">
                        <a:lnSpc>
                          <a:spcPct val="115000"/>
                        </a:lnSpc>
                        <a:spcAft>
                          <a:spcPts val="0"/>
                        </a:spcAft>
                      </a:pPr>
                      <a:r>
                        <a:rPr lang="zh-TW" sz="2000" kern="0">
                          <a:effectLst/>
                        </a:rPr>
                        <a:t>陸九淵</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陸九淵集</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34</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17</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50.0</a:t>
                      </a:r>
                      <a:endParaRPr lang="zh-TW" sz="2000" kern="100">
                        <a:effectLst/>
                        <a:latin typeface="Times New Roman"/>
                        <a:ea typeface="新細明體"/>
                        <a:cs typeface="Times New Roman"/>
                      </a:endParaRPr>
                    </a:p>
                  </a:txBody>
                  <a:tcPr marL="17780" marR="17780" marT="0" marB="0" anchor="ctr"/>
                </a:tc>
              </a:tr>
              <a:tr h="348047">
                <a:tc rowSpan="4">
                  <a:txBody>
                    <a:bodyPr/>
                    <a:lstStyle/>
                    <a:p>
                      <a:pPr indent="127000">
                        <a:lnSpc>
                          <a:spcPct val="115000"/>
                        </a:lnSpc>
                        <a:spcAft>
                          <a:spcPts val="0"/>
                        </a:spcAft>
                      </a:pPr>
                      <a:r>
                        <a:rPr lang="zh-TW" sz="2000" kern="0">
                          <a:effectLst/>
                        </a:rPr>
                        <a:t>南宋非道學</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呂祖謙</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東萊集</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37</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5</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13.5</a:t>
                      </a:r>
                      <a:endParaRPr lang="zh-TW" sz="2000" kern="100">
                        <a:effectLst/>
                        <a:latin typeface="Times New Roman"/>
                        <a:ea typeface="新細明體"/>
                        <a:cs typeface="Times New Roman"/>
                      </a:endParaRPr>
                    </a:p>
                  </a:txBody>
                  <a:tcPr marL="17780" marR="17780" marT="0" marB="0" anchor="ctr"/>
                </a:tc>
              </a:tr>
              <a:tr h="348047">
                <a:tc vMerge="1">
                  <a:txBody>
                    <a:bodyPr/>
                    <a:lstStyle/>
                    <a:p>
                      <a:endParaRPr lang="zh-TW" altLang="en-US"/>
                    </a:p>
                  </a:txBody>
                  <a:tcPr/>
                </a:tc>
                <a:tc>
                  <a:txBody>
                    <a:bodyPr/>
                    <a:lstStyle/>
                    <a:p>
                      <a:pPr indent="127000">
                        <a:lnSpc>
                          <a:spcPct val="115000"/>
                        </a:lnSpc>
                        <a:spcAft>
                          <a:spcPts val="0"/>
                        </a:spcAft>
                      </a:pPr>
                      <a:r>
                        <a:rPr lang="zh-TW" sz="2000" kern="0">
                          <a:effectLst/>
                        </a:rPr>
                        <a:t>陳傅良</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止齋集</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50</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4</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8.0</a:t>
                      </a:r>
                      <a:endParaRPr lang="zh-TW" sz="2000" kern="100">
                        <a:effectLst/>
                        <a:latin typeface="Times New Roman"/>
                        <a:ea typeface="新細明體"/>
                        <a:cs typeface="Times New Roman"/>
                      </a:endParaRPr>
                    </a:p>
                  </a:txBody>
                  <a:tcPr marL="17780" marR="17780" marT="0" marB="0" anchor="ctr"/>
                </a:tc>
              </a:tr>
              <a:tr h="348047">
                <a:tc vMerge="1">
                  <a:txBody>
                    <a:bodyPr/>
                    <a:lstStyle/>
                    <a:p>
                      <a:endParaRPr lang="zh-TW" altLang="en-US"/>
                    </a:p>
                  </a:txBody>
                  <a:tcPr/>
                </a:tc>
                <a:tc>
                  <a:txBody>
                    <a:bodyPr/>
                    <a:lstStyle/>
                    <a:p>
                      <a:pPr indent="127000">
                        <a:lnSpc>
                          <a:spcPct val="115000"/>
                        </a:lnSpc>
                        <a:spcAft>
                          <a:spcPts val="0"/>
                        </a:spcAft>
                      </a:pPr>
                      <a:r>
                        <a:rPr lang="zh-TW" sz="2000" kern="0">
                          <a:effectLst/>
                        </a:rPr>
                        <a:t>陳亮</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龍川集</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38</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3</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7.9</a:t>
                      </a:r>
                      <a:endParaRPr lang="zh-TW" sz="2000" kern="100">
                        <a:effectLst/>
                        <a:latin typeface="Times New Roman"/>
                        <a:ea typeface="新細明體"/>
                        <a:cs typeface="Times New Roman"/>
                      </a:endParaRPr>
                    </a:p>
                  </a:txBody>
                  <a:tcPr marL="17780" marR="17780" marT="0" marB="0" anchor="ctr"/>
                </a:tc>
              </a:tr>
              <a:tr h="348047">
                <a:tc vMerge="1">
                  <a:txBody>
                    <a:bodyPr/>
                    <a:lstStyle/>
                    <a:p>
                      <a:endParaRPr lang="zh-TW" altLang="en-US"/>
                    </a:p>
                  </a:txBody>
                  <a:tcPr/>
                </a:tc>
                <a:tc>
                  <a:txBody>
                    <a:bodyPr/>
                    <a:lstStyle/>
                    <a:p>
                      <a:pPr indent="127000">
                        <a:lnSpc>
                          <a:spcPct val="115000"/>
                        </a:lnSpc>
                        <a:spcAft>
                          <a:spcPts val="0"/>
                        </a:spcAft>
                      </a:pPr>
                      <a:r>
                        <a:rPr lang="zh-TW" sz="2000" kern="0">
                          <a:effectLst/>
                        </a:rPr>
                        <a:t>葉適</a:t>
                      </a:r>
                      <a:endParaRPr lang="zh-TW" sz="2000" kern="100">
                        <a:effectLst/>
                        <a:latin typeface="Times New Roman"/>
                        <a:ea typeface="新細明體"/>
                        <a:cs typeface="Times New Roman"/>
                      </a:endParaRPr>
                    </a:p>
                  </a:txBody>
                  <a:tcPr marL="17780" marR="17780" marT="0" marB="0" anchor="ctr"/>
                </a:tc>
                <a:tc>
                  <a:txBody>
                    <a:bodyPr/>
                    <a:lstStyle/>
                    <a:p>
                      <a:pPr indent="127000">
                        <a:lnSpc>
                          <a:spcPct val="115000"/>
                        </a:lnSpc>
                        <a:spcAft>
                          <a:spcPts val="0"/>
                        </a:spcAft>
                      </a:pPr>
                      <a:r>
                        <a:rPr lang="zh-TW" sz="2000" kern="0">
                          <a:effectLst/>
                        </a:rPr>
                        <a:t>水心集</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29</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a:effectLst/>
                        </a:rPr>
                        <a:t>1</a:t>
                      </a:r>
                      <a:endParaRPr lang="zh-TW" sz="2000" kern="100">
                        <a:effectLst/>
                        <a:latin typeface="Times New Roman"/>
                        <a:ea typeface="新細明體"/>
                        <a:cs typeface="Times New Roman"/>
                      </a:endParaRPr>
                    </a:p>
                  </a:txBody>
                  <a:tcPr marL="17780" marR="17780" marT="0" marB="0" anchor="ctr"/>
                </a:tc>
                <a:tc>
                  <a:txBody>
                    <a:bodyPr/>
                    <a:lstStyle/>
                    <a:p>
                      <a:pPr indent="127000" algn="r">
                        <a:lnSpc>
                          <a:spcPct val="115000"/>
                        </a:lnSpc>
                        <a:spcAft>
                          <a:spcPts val="0"/>
                        </a:spcAft>
                      </a:pPr>
                      <a:r>
                        <a:rPr lang="en-US" sz="2000" kern="0" dirty="0">
                          <a:effectLst/>
                        </a:rPr>
                        <a:t>3.4</a:t>
                      </a:r>
                      <a:endParaRPr lang="zh-TW" sz="2000" kern="100" dirty="0">
                        <a:effectLst/>
                        <a:latin typeface="Times New Roman"/>
                        <a:ea typeface="新細明體"/>
                        <a:cs typeface="Times New Roman"/>
                      </a:endParaRPr>
                    </a:p>
                  </a:txBody>
                  <a:tcPr marL="17780" marR="17780" marT="0" marB="0" anchor="ctr"/>
                </a:tc>
              </a:tr>
            </a:tbl>
          </a:graphicData>
        </a:graphic>
      </p:graphicFrame>
      <p:sp>
        <p:nvSpPr>
          <p:cNvPr id="7" name="框架 6"/>
          <p:cNvSpPr/>
          <p:nvPr/>
        </p:nvSpPr>
        <p:spPr>
          <a:xfrm>
            <a:off x="8244408" y="764704"/>
            <a:ext cx="973904" cy="6093296"/>
          </a:xfrm>
          <a:prstGeom prst="frame">
            <a:avLst>
              <a:gd name="adj1" fmla="val 2125"/>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甜甜圈 7"/>
          <p:cNvSpPr/>
          <p:nvPr/>
        </p:nvSpPr>
        <p:spPr>
          <a:xfrm>
            <a:off x="8388424" y="4365104"/>
            <a:ext cx="1008112" cy="1152128"/>
          </a:xfrm>
          <a:prstGeom prst="donut">
            <a:avLst>
              <a:gd name="adj" fmla="val 614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39028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smtClean="0"/>
              <a:t>張栻寫信對象的地理分布</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78" r="53279" b="10800"/>
          <a:stretch/>
        </p:blipFill>
        <p:spPr bwMode="auto">
          <a:xfrm>
            <a:off x="25132" y="1412776"/>
            <a:ext cx="9011364" cy="540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386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608" y="274638"/>
            <a:ext cx="7890080" cy="1143000"/>
          </a:xfrm>
        </p:spPr>
        <p:txBody>
          <a:bodyPr>
            <a:noAutofit/>
          </a:bodyPr>
          <a:lstStyle/>
          <a:p>
            <a:r>
              <a:rPr lang="zh-TW" altLang="en-US" sz="3200" dirty="0" smtClean="0"/>
              <a:t>朱熹與張栻書信網絡分布比較</a:t>
            </a:r>
            <a:endParaRPr lang="zh-TW" altLang="en-US" sz="3200" dirty="0"/>
          </a:p>
        </p:txBody>
      </p:sp>
      <p:sp>
        <p:nvSpPr>
          <p:cNvPr id="3" name="內容版面配置區 2"/>
          <p:cNvSpPr>
            <a:spLocks noGrp="1"/>
          </p:cNvSpPr>
          <p:nvPr>
            <p:ph idx="1"/>
          </p:nvPr>
        </p:nvSpPr>
        <p:spPr/>
        <p:txBody>
          <a:bodyPr/>
          <a:lstStyle/>
          <a:p>
            <a:endParaRPr lang="zh-TW" altLang="en-US" dirty="0"/>
          </a:p>
        </p:txBody>
      </p:sp>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088"/>
          <a:stretch/>
        </p:blipFill>
        <p:spPr bwMode="auto">
          <a:xfrm>
            <a:off x="25221" y="1412776"/>
            <a:ext cx="9138920"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94477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905000" y="2667000"/>
            <a:ext cx="6915472" cy="1143000"/>
          </a:xfrm>
        </p:spPr>
        <p:txBody>
          <a:bodyPr/>
          <a:lstStyle/>
          <a:p>
            <a:r>
              <a:rPr lang="zh-TW" altLang="en-US" b="1" dirty="0">
                <a:ea typeface="SimSun" pitchFamily="2" charset="-122"/>
              </a:rPr>
              <a:t>社會網絡</a:t>
            </a:r>
            <a:r>
              <a:rPr lang="zh-TW" altLang="en-US" b="1" dirty="0" smtClean="0">
                <a:ea typeface="SimSun" pitchFamily="2" charset="-122"/>
              </a:rPr>
              <a:t>分析</a:t>
            </a:r>
            <a:r>
              <a:rPr lang="en-US" altLang="zh-TW" b="1" dirty="0" smtClean="0">
                <a:ea typeface="SimSun" pitchFamily="2" charset="-122"/>
              </a:rPr>
              <a:t/>
            </a:r>
            <a:br>
              <a:rPr lang="en-US" altLang="zh-TW" b="1" dirty="0" smtClean="0">
                <a:ea typeface="SimSun" pitchFamily="2" charset="-122"/>
              </a:rPr>
            </a:br>
            <a:r>
              <a:rPr lang="zh-TW" altLang="en-US" b="1" dirty="0" smtClean="0">
                <a:ea typeface="SimSun" pitchFamily="2" charset="-122"/>
              </a:rPr>
              <a:t>（</a:t>
            </a:r>
            <a:r>
              <a:rPr lang="en-US" altLang="zh-CN" b="1" dirty="0">
                <a:ea typeface="SimSun" pitchFamily="2" charset="-122"/>
              </a:rPr>
              <a:t>Social Network </a:t>
            </a:r>
            <a:r>
              <a:rPr lang="en-US" altLang="zh-TW" b="1" dirty="0" smtClean="0">
                <a:ea typeface="SimSun" pitchFamily="2" charset="-122"/>
              </a:rPr>
              <a:t>A</a:t>
            </a:r>
            <a:r>
              <a:rPr lang="en-US" altLang="zh-CN" b="1" dirty="0" smtClean="0">
                <a:ea typeface="SimSun" pitchFamily="2" charset="-122"/>
              </a:rPr>
              <a:t>nalysis</a:t>
            </a:r>
            <a:r>
              <a:rPr lang="zh-TW" altLang="en-US" b="1" dirty="0" smtClean="0">
                <a:ea typeface="SimSun" pitchFamily="2" charset="-122"/>
              </a:rPr>
              <a:t>）</a:t>
            </a:r>
            <a:endParaRPr lang="zh-TW" altLang="en-US" dirty="0"/>
          </a:p>
        </p:txBody>
      </p:sp>
      <p:sp>
        <p:nvSpPr>
          <p:cNvPr id="2" name="內容版面配置區 1"/>
          <p:cNvSpPr>
            <a:spLocks noGrp="1"/>
          </p:cNvSpPr>
          <p:nvPr>
            <p:ph type="body" idx="1"/>
          </p:nvPr>
        </p:nvSpPr>
        <p:spPr/>
        <p:txBody>
          <a:bodyPr/>
          <a:lstStyle/>
          <a:p>
            <a:pPr marL="0" indent="0">
              <a:buNone/>
            </a:pPr>
            <a:endParaRPr lang="zh-TW" altLang="en-US" dirty="0"/>
          </a:p>
        </p:txBody>
      </p:sp>
    </p:spTree>
    <p:extLst>
      <p:ext uri="{BB962C8B-B14F-4D97-AF65-F5344CB8AC3E}">
        <p14:creationId xmlns:p14="http://schemas.microsoft.com/office/powerpoint/2010/main" val="23409456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051720" y="228600"/>
            <a:ext cx="6635080" cy="1143000"/>
          </a:xfrm>
        </p:spPr>
        <p:txBody>
          <a:bodyPr>
            <a:normAutofit fontScale="90000"/>
          </a:bodyPr>
          <a:lstStyle/>
          <a:p>
            <a:r>
              <a:rPr lang="zh-TW" altLang="en-US" b="1" dirty="0">
                <a:ea typeface="SimSun" pitchFamily="2" charset="-122"/>
              </a:rPr>
              <a:t>社會網絡分析</a:t>
            </a:r>
            <a:r>
              <a:rPr lang="en-US" altLang="zh-TW" b="1" dirty="0">
                <a:ea typeface="SimSun" pitchFamily="2" charset="-122"/>
              </a:rPr>
              <a:t/>
            </a:r>
            <a:br>
              <a:rPr lang="en-US" altLang="zh-TW" b="1" dirty="0">
                <a:ea typeface="SimSun" pitchFamily="2" charset="-122"/>
              </a:rPr>
            </a:br>
            <a:r>
              <a:rPr lang="zh-TW" altLang="en-US" sz="3600" b="1" dirty="0">
                <a:ea typeface="SimSun" pitchFamily="2" charset="-122"/>
              </a:rPr>
              <a:t>（</a:t>
            </a:r>
            <a:r>
              <a:rPr lang="en-US" altLang="zh-CN" sz="3600" b="1" dirty="0">
                <a:ea typeface="SimSun" pitchFamily="2" charset="-122"/>
              </a:rPr>
              <a:t>Social Network </a:t>
            </a:r>
            <a:r>
              <a:rPr lang="en-US" altLang="zh-TW" sz="3600" b="1" dirty="0">
                <a:ea typeface="SimSun" pitchFamily="2" charset="-122"/>
              </a:rPr>
              <a:t>A</a:t>
            </a:r>
            <a:r>
              <a:rPr lang="en-US" altLang="zh-CN" sz="3600" b="1" dirty="0">
                <a:ea typeface="SimSun" pitchFamily="2" charset="-122"/>
              </a:rPr>
              <a:t>nalysis</a:t>
            </a:r>
            <a:r>
              <a:rPr lang="zh-TW" altLang="en-US" sz="3600" b="1" dirty="0">
                <a:ea typeface="SimSun" pitchFamily="2" charset="-122"/>
              </a:rPr>
              <a:t>）</a:t>
            </a:r>
            <a:endParaRPr lang="zh-TW" altLang="en-US" sz="3600" dirty="0"/>
          </a:p>
        </p:txBody>
      </p:sp>
      <p:sp>
        <p:nvSpPr>
          <p:cNvPr id="5" name="內容版面配置區 4"/>
          <p:cNvSpPr>
            <a:spLocks noGrp="1"/>
          </p:cNvSpPr>
          <p:nvPr>
            <p:ph idx="1"/>
          </p:nvPr>
        </p:nvSpPr>
        <p:spPr>
          <a:xfrm>
            <a:off x="1331640" y="2286000"/>
            <a:ext cx="7355160" cy="3840163"/>
          </a:xfrm>
        </p:spPr>
        <p:txBody>
          <a:bodyPr>
            <a:normAutofit/>
          </a:bodyPr>
          <a:lstStyle/>
          <a:p>
            <a:r>
              <a:rPr lang="zh-TW" altLang="en-US" sz="2800" dirty="0"/>
              <a:t>將「社會」視為是一個不斷進行各式各樣社會網絡建構的</a:t>
            </a:r>
            <a:r>
              <a:rPr lang="zh-TW" altLang="en-US" sz="2800" dirty="0" smtClean="0"/>
              <a:t>過程。</a:t>
            </a:r>
            <a:endParaRPr lang="zh-TW" altLang="en-US" sz="2800" dirty="0"/>
          </a:p>
        </p:txBody>
      </p:sp>
    </p:spTree>
    <p:extLst>
      <p:ext uri="{BB962C8B-B14F-4D97-AF65-F5344CB8AC3E}">
        <p14:creationId xmlns:p14="http://schemas.microsoft.com/office/powerpoint/2010/main" val="16091012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3" name="Picture 5" descr="NCltr111113_full"/>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237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1974" name="Text Box 6"/>
          <p:cNvSpPr txBox="1">
            <a:spLocks noChangeArrowheads="1"/>
          </p:cNvSpPr>
          <p:nvPr/>
        </p:nvSpPr>
        <p:spPr bwMode="auto">
          <a:xfrm>
            <a:off x="0" y="638175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dirty="0">
                <a:ea typeface="宋体" pitchFamily="2" charset="-122"/>
              </a:rPr>
              <a:t>2717 letters from and to leading Neo-Confucians of Zhu Xi’s generation; 453 persons</a:t>
            </a:r>
            <a:endParaRPr lang="en-US" altLang="zh-TW" dirty="0">
              <a:ea typeface="新細明體" pitchFamily="18" charset="-120"/>
            </a:endParaRPr>
          </a:p>
        </p:txBody>
      </p:sp>
    </p:spTree>
    <p:extLst>
      <p:ext uri="{BB962C8B-B14F-4D97-AF65-F5344CB8AC3E}">
        <p14:creationId xmlns:p14="http://schemas.microsoft.com/office/powerpoint/2010/main" val="15480589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descr="NCltr111113_no_pendant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3817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4022" name="Text Box 6"/>
          <p:cNvSpPr txBox="1">
            <a:spLocks noChangeArrowheads="1"/>
          </p:cNvSpPr>
          <p:nvPr/>
        </p:nvSpPr>
        <p:spPr bwMode="auto">
          <a:xfrm>
            <a:off x="0" y="638175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ea typeface="宋体" pitchFamily="2" charset="-122"/>
              </a:rPr>
              <a:t>Showing only those who corresponded with at least two people in the dataset</a:t>
            </a:r>
            <a:endParaRPr lang="en-US" altLang="zh-TW">
              <a:ea typeface="新細明體" pitchFamily="18" charset="-120"/>
            </a:endParaRPr>
          </a:p>
        </p:txBody>
      </p:sp>
    </p:spTree>
    <p:extLst>
      <p:ext uri="{BB962C8B-B14F-4D97-AF65-F5344CB8AC3E}">
        <p14:creationId xmlns:p14="http://schemas.microsoft.com/office/powerpoint/2010/main" val="28845107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Picture 3" descr="NCltr111113_no_pendantsSenderTotalB"/>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270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7092" name="Text Box 4"/>
          <p:cNvSpPr txBox="1">
            <a:spLocks noChangeArrowheads="1"/>
          </p:cNvSpPr>
          <p:nvPr/>
        </p:nvSpPr>
        <p:spPr bwMode="auto">
          <a:xfrm>
            <a:off x="0" y="638175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ea typeface="宋体" pitchFamily="2" charset="-122"/>
              </a:rPr>
              <a:t>Node size reflects the relative number of letters written by an individual</a:t>
            </a:r>
            <a:endParaRPr lang="en-US" altLang="zh-TW">
              <a:ea typeface="新細明體" pitchFamily="18" charset="-120"/>
            </a:endParaRPr>
          </a:p>
        </p:txBody>
      </p:sp>
    </p:spTree>
    <p:extLst>
      <p:ext uri="{BB962C8B-B14F-4D97-AF65-F5344CB8AC3E}">
        <p14:creationId xmlns:p14="http://schemas.microsoft.com/office/powerpoint/2010/main" val="8463244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p:nvPr>
        </p:nvSpPr>
        <p:spPr/>
        <p:txBody>
          <a:bodyPr/>
          <a:lstStyle/>
          <a:p>
            <a:endParaRPr lang="zh-TW" alt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25"/>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甜甜圈 2"/>
          <p:cNvSpPr/>
          <p:nvPr/>
        </p:nvSpPr>
        <p:spPr>
          <a:xfrm>
            <a:off x="1835696" y="1988840"/>
            <a:ext cx="864096" cy="1584176"/>
          </a:xfrm>
          <a:prstGeom prst="donut">
            <a:avLst>
              <a:gd name="adj" fmla="val 531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 name="甜甜圈 4"/>
          <p:cNvSpPr/>
          <p:nvPr/>
        </p:nvSpPr>
        <p:spPr>
          <a:xfrm>
            <a:off x="3131840" y="1988840"/>
            <a:ext cx="864096" cy="792088"/>
          </a:xfrm>
          <a:prstGeom prst="donut">
            <a:avLst>
              <a:gd name="adj" fmla="val 531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 name="甜甜圈 5"/>
          <p:cNvSpPr/>
          <p:nvPr/>
        </p:nvSpPr>
        <p:spPr>
          <a:xfrm>
            <a:off x="3275856" y="3573016"/>
            <a:ext cx="864096" cy="864096"/>
          </a:xfrm>
          <a:prstGeom prst="donut">
            <a:avLst>
              <a:gd name="adj" fmla="val 531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tx1"/>
              </a:solidFill>
            </a:endParaRPr>
          </a:p>
        </p:txBody>
      </p:sp>
      <p:sp>
        <p:nvSpPr>
          <p:cNvPr id="7" name="甜甜圈 6"/>
          <p:cNvSpPr/>
          <p:nvPr/>
        </p:nvSpPr>
        <p:spPr>
          <a:xfrm>
            <a:off x="4860032" y="1970544"/>
            <a:ext cx="864096" cy="864096"/>
          </a:xfrm>
          <a:prstGeom prst="donut">
            <a:avLst>
              <a:gd name="adj" fmla="val 531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tx1"/>
              </a:solidFill>
            </a:endParaRPr>
          </a:p>
        </p:txBody>
      </p:sp>
      <p:sp>
        <p:nvSpPr>
          <p:cNvPr id="8" name="甜甜圈 7"/>
          <p:cNvSpPr/>
          <p:nvPr/>
        </p:nvSpPr>
        <p:spPr>
          <a:xfrm>
            <a:off x="6804248" y="1970544"/>
            <a:ext cx="864096" cy="864096"/>
          </a:xfrm>
          <a:prstGeom prst="donut">
            <a:avLst>
              <a:gd name="adj" fmla="val 531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tx1"/>
              </a:solidFill>
            </a:endParaRPr>
          </a:p>
        </p:txBody>
      </p:sp>
      <p:sp>
        <p:nvSpPr>
          <p:cNvPr id="9" name="甜甜圈 8"/>
          <p:cNvSpPr/>
          <p:nvPr/>
        </p:nvSpPr>
        <p:spPr>
          <a:xfrm>
            <a:off x="5148064" y="3429000"/>
            <a:ext cx="864096" cy="864096"/>
          </a:xfrm>
          <a:prstGeom prst="donut">
            <a:avLst>
              <a:gd name="adj" fmla="val 531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tx1"/>
              </a:solidFill>
            </a:endParaRPr>
          </a:p>
        </p:txBody>
      </p:sp>
      <p:sp>
        <p:nvSpPr>
          <p:cNvPr id="10" name="甜甜圈 9"/>
          <p:cNvSpPr/>
          <p:nvPr/>
        </p:nvSpPr>
        <p:spPr>
          <a:xfrm>
            <a:off x="1882618" y="3301198"/>
            <a:ext cx="1033197" cy="1135914"/>
          </a:xfrm>
          <a:prstGeom prst="donut">
            <a:avLst>
              <a:gd name="adj" fmla="val 531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tx1"/>
              </a:solidFill>
            </a:endParaRPr>
          </a:p>
        </p:txBody>
      </p:sp>
    </p:spTree>
    <p:extLst>
      <p:ext uri="{BB962C8B-B14F-4D97-AF65-F5344CB8AC3E}">
        <p14:creationId xmlns:p14="http://schemas.microsoft.com/office/powerpoint/2010/main" val="174138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anim calcmode="lin" valueType="num">
                                      <p:cBhvr>
                                        <p:cTn id="15" dur="2000" fill="hold"/>
                                        <p:tgtEl>
                                          <p:spTgt spid="10"/>
                                        </p:tgtEl>
                                        <p:attrNameLst>
                                          <p:attrName>ppt_w</p:attrName>
                                        </p:attrNameLst>
                                      </p:cBhvr>
                                      <p:tavLst>
                                        <p:tav tm="0" fmla="#ppt_w*sin(2.5*pi*$)">
                                          <p:val>
                                            <p:fltVal val="0"/>
                                          </p:val>
                                        </p:tav>
                                        <p:tav tm="100000">
                                          <p:val>
                                            <p:fltVal val="1"/>
                                          </p:val>
                                        </p:tav>
                                      </p:tavLst>
                                    </p:anim>
                                    <p:anim calcmode="lin" valueType="num">
                                      <p:cBhvr>
                                        <p:cTn id="16"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anim calcmode="lin" valueType="num">
                                      <p:cBhvr>
                                        <p:cTn id="22" dur="2000" fill="hold"/>
                                        <p:tgtEl>
                                          <p:spTgt spid="5"/>
                                        </p:tgtEl>
                                        <p:attrNameLst>
                                          <p:attrName>ppt_w</p:attrName>
                                        </p:attrNameLst>
                                      </p:cBhvr>
                                      <p:tavLst>
                                        <p:tav tm="0" fmla="#ppt_w*sin(2.5*pi*$)">
                                          <p:val>
                                            <p:fltVal val="0"/>
                                          </p:val>
                                        </p:tav>
                                        <p:tav tm="100000">
                                          <p:val>
                                            <p:fltVal val="1"/>
                                          </p:val>
                                        </p:tav>
                                      </p:tavLst>
                                    </p:anim>
                                    <p:anim calcmode="lin" valueType="num">
                                      <p:cBhvr>
                                        <p:cTn id="23"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anim calcmode="lin" valueType="num">
                                      <p:cBhvr>
                                        <p:cTn id="29" dur="2000" fill="hold"/>
                                        <p:tgtEl>
                                          <p:spTgt spid="6"/>
                                        </p:tgtEl>
                                        <p:attrNameLst>
                                          <p:attrName>ppt_w</p:attrName>
                                        </p:attrNameLst>
                                      </p:cBhvr>
                                      <p:tavLst>
                                        <p:tav tm="0" fmla="#ppt_w*sin(2.5*pi*$)">
                                          <p:val>
                                            <p:fltVal val="0"/>
                                          </p:val>
                                        </p:tav>
                                        <p:tav tm="100000">
                                          <p:val>
                                            <p:fltVal val="1"/>
                                          </p:val>
                                        </p:tav>
                                      </p:tavLst>
                                    </p:anim>
                                    <p:anim calcmode="lin" valueType="num">
                                      <p:cBhvr>
                                        <p:cTn id="30"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000"/>
                                        <p:tgtEl>
                                          <p:spTgt spid="7"/>
                                        </p:tgtEl>
                                      </p:cBhvr>
                                    </p:animEffect>
                                    <p:anim calcmode="lin" valueType="num">
                                      <p:cBhvr>
                                        <p:cTn id="36" dur="2000" fill="hold"/>
                                        <p:tgtEl>
                                          <p:spTgt spid="7"/>
                                        </p:tgtEl>
                                        <p:attrNameLst>
                                          <p:attrName>ppt_w</p:attrName>
                                        </p:attrNameLst>
                                      </p:cBhvr>
                                      <p:tavLst>
                                        <p:tav tm="0" fmla="#ppt_w*sin(2.5*pi*$)">
                                          <p:val>
                                            <p:fltVal val="0"/>
                                          </p:val>
                                        </p:tav>
                                        <p:tav tm="100000">
                                          <p:val>
                                            <p:fltVal val="1"/>
                                          </p:val>
                                        </p:tav>
                                      </p:tavLst>
                                    </p:anim>
                                    <p:anim calcmode="lin" valueType="num">
                                      <p:cBhvr>
                                        <p:cTn id="37"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0"/>
                                        <p:tgtEl>
                                          <p:spTgt spid="9"/>
                                        </p:tgtEl>
                                      </p:cBhvr>
                                    </p:animEffect>
                                    <p:anim calcmode="lin" valueType="num">
                                      <p:cBhvr>
                                        <p:cTn id="43" dur="2000" fill="hold"/>
                                        <p:tgtEl>
                                          <p:spTgt spid="9"/>
                                        </p:tgtEl>
                                        <p:attrNameLst>
                                          <p:attrName>ppt_w</p:attrName>
                                        </p:attrNameLst>
                                      </p:cBhvr>
                                      <p:tavLst>
                                        <p:tav tm="0" fmla="#ppt_w*sin(2.5*pi*$)">
                                          <p:val>
                                            <p:fltVal val="0"/>
                                          </p:val>
                                        </p:tav>
                                        <p:tav tm="100000">
                                          <p:val>
                                            <p:fltVal val="1"/>
                                          </p:val>
                                        </p:tav>
                                      </p:tavLst>
                                    </p:anim>
                                    <p:anim calcmode="lin" valueType="num">
                                      <p:cBhvr>
                                        <p:cTn id="44"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2000"/>
                                        <p:tgtEl>
                                          <p:spTgt spid="8"/>
                                        </p:tgtEl>
                                      </p:cBhvr>
                                    </p:animEffect>
                                    <p:anim calcmode="lin" valueType="num">
                                      <p:cBhvr>
                                        <p:cTn id="50" dur="2000" fill="hold"/>
                                        <p:tgtEl>
                                          <p:spTgt spid="8"/>
                                        </p:tgtEl>
                                        <p:attrNameLst>
                                          <p:attrName>ppt_w</p:attrName>
                                        </p:attrNameLst>
                                      </p:cBhvr>
                                      <p:tavLst>
                                        <p:tav tm="0" fmla="#ppt_w*sin(2.5*pi*$)">
                                          <p:val>
                                            <p:fltVal val="0"/>
                                          </p:val>
                                        </p:tav>
                                        <p:tav tm="100000">
                                          <p:val>
                                            <p:fltVal val="1"/>
                                          </p:val>
                                        </p:tav>
                                      </p:tavLst>
                                    </p:anim>
                                    <p:anim calcmode="lin" valueType="num">
                                      <p:cBhvr>
                                        <p:cTn id="51"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1475656" y="1988840"/>
            <a:ext cx="7211144" cy="4608512"/>
          </a:xfrm>
        </p:spPr>
        <p:txBody>
          <a:bodyPr>
            <a:normAutofit/>
          </a:bodyPr>
          <a:lstStyle/>
          <a:p>
            <a:pPr marL="514350" indent="-514350">
              <a:buFont typeface="+mj-lt"/>
              <a:buAutoNum type="arabicPeriod"/>
            </a:pPr>
            <a:r>
              <a:rPr lang="zh-TW" altLang="en-US" dirty="0"/>
              <a:t>證實舊理論：</a:t>
            </a:r>
            <a:r>
              <a:rPr lang="en-US" altLang="zh-TW" dirty="0"/>
              <a:t/>
            </a:r>
            <a:br>
              <a:rPr lang="en-US" altLang="zh-TW" dirty="0"/>
            </a:br>
            <a:r>
              <a:rPr lang="en-US" altLang="zh-TW" dirty="0"/>
              <a:t>《</a:t>
            </a:r>
            <a:r>
              <a:rPr lang="zh-TW" altLang="en-US" dirty="0"/>
              <a:t>資治通鑑</a:t>
            </a:r>
            <a:r>
              <a:rPr lang="en-US" altLang="zh-TW" dirty="0"/>
              <a:t>》</a:t>
            </a:r>
            <a:r>
              <a:rPr lang="zh-TW" altLang="en-US" dirty="0"/>
              <a:t>中記載的災異數量與漢代天人感應學說的相相關</a:t>
            </a:r>
            <a:endParaRPr lang="en-US" altLang="zh-TW" dirty="0"/>
          </a:p>
          <a:p>
            <a:pPr marL="514350" indent="-514350">
              <a:buFont typeface="+mj-lt"/>
              <a:buAutoNum type="arabicPeriod"/>
            </a:pPr>
            <a:r>
              <a:rPr lang="zh-TW" altLang="en-US" dirty="0"/>
              <a:t>提出新問題：</a:t>
            </a:r>
            <a:r>
              <a:rPr lang="en-US" altLang="zh-TW" dirty="0"/>
              <a:t/>
            </a:r>
            <a:br>
              <a:rPr lang="en-US" altLang="zh-TW" dirty="0"/>
            </a:br>
            <a:r>
              <a:rPr lang="zh-TW" altLang="en-US" dirty="0"/>
              <a:t>現象的出現與消失</a:t>
            </a:r>
            <a:endParaRPr lang="en-US" altLang="zh-TW" dirty="0"/>
          </a:p>
          <a:p>
            <a:pPr marL="514350" indent="-514350">
              <a:buFont typeface="+mj-lt"/>
              <a:buAutoNum type="arabicPeriod"/>
            </a:pPr>
            <a:r>
              <a:rPr lang="zh-TW" altLang="en-US" dirty="0"/>
              <a:t>提供新答案（上述年齡分布圖）</a:t>
            </a:r>
            <a:endParaRPr lang="en-US" altLang="zh-TW" dirty="0"/>
          </a:p>
          <a:p>
            <a:pPr marL="514350" indent="-514350">
              <a:buFont typeface="+mj-lt"/>
              <a:buAutoNum type="arabicPeriod"/>
            </a:pPr>
            <a:r>
              <a:rPr lang="zh-TW" altLang="en-US" dirty="0"/>
              <a:t>視覺化的呈現</a:t>
            </a:r>
            <a:endParaRPr lang="en-US" altLang="zh-TW" dirty="0"/>
          </a:p>
          <a:p>
            <a:pPr marL="514350" indent="-514350">
              <a:buFont typeface="+mj-lt"/>
              <a:buAutoNum type="arabicPeriod"/>
            </a:pPr>
            <a:r>
              <a:rPr lang="zh-TW" altLang="en-US" dirty="0"/>
              <a:t>處理人力上幾乎無法處理的大量資料：</a:t>
            </a:r>
            <a:r>
              <a:rPr lang="en-US" altLang="zh-TW" dirty="0"/>
              <a:t/>
            </a:r>
            <a:br>
              <a:rPr lang="en-US" altLang="zh-TW" dirty="0"/>
            </a:br>
            <a:r>
              <a:rPr lang="zh-TW" altLang="en-US" dirty="0"/>
              <a:t>目錄研究</a:t>
            </a:r>
            <a:endParaRPr lang="en-US" altLang="zh-TW" dirty="0"/>
          </a:p>
          <a:p>
            <a:pPr marL="514350" indent="-514350">
              <a:buFont typeface="+mj-lt"/>
              <a:buAutoNum type="arabicPeriod"/>
            </a:pPr>
            <a:r>
              <a:rPr lang="zh-TW" altLang="en-US" dirty="0"/>
              <a:t>知識的累積與共同協作</a:t>
            </a:r>
          </a:p>
          <a:p>
            <a:endParaRPr lang="zh-TW" altLang="en-US" dirty="0"/>
          </a:p>
        </p:txBody>
      </p:sp>
      <p:sp>
        <p:nvSpPr>
          <p:cNvPr id="6" name="標題 2"/>
          <p:cNvSpPr>
            <a:spLocks noGrp="1"/>
          </p:cNvSpPr>
          <p:nvPr>
            <p:ph type="title"/>
          </p:nvPr>
        </p:nvSpPr>
        <p:spPr>
          <a:xfrm>
            <a:off x="1907704" y="260350"/>
            <a:ext cx="6752109" cy="1143000"/>
          </a:xfrm>
        </p:spPr>
        <p:txBody>
          <a:bodyPr>
            <a:noAutofit/>
          </a:bodyPr>
          <a:lstStyle/>
          <a:p>
            <a:r>
              <a:rPr lang="zh-TW" altLang="en-US" sz="3600" dirty="0"/>
              <a:t>結論：數位時代下的文史</a:t>
            </a:r>
            <a:r>
              <a:rPr lang="zh-TW" altLang="en-US" sz="3600" dirty="0" smtClean="0"/>
              <a:t>研究</a:t>
            </a:r>
            <a:endParaRPr lang="zh-TW" altLang="en-US" sz="3600" dirty="0"/>
          </a:p>
        </p:txBody>
      </p:sp>
    </p:spTree>
    <p:extLst>
      <p:ext uri="{BB962C8B-B14F-4D97-AF65-F5344CB8AC3E}">
        <p14:creationId xmlns:p14="http://schemas.microsoft.com/office/powerpoint/2010/main" val="37721121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907704" y="228600"/>
            <a:ext cx="6984776" cy="1143000"/>
          </a:xfrm>
        </p:spPr>
        <p:txBody>
          <a:bodyPr>
            <a:noAutofit/>
          </a:bodyPr>
          <a:lstStyle/>
          <a:p>
            <a:r>
              <a:rPr lang="zh-TW" altLang="en-US" sz="3600" dirty="0"/>
              <a:t>結論：數位時代下的文史</a:t>
            </a:r>
            <a:r>
              <a:rPr lang="zh-TW" altLang="en-US" sz="3600" dirty="0" smtClean="0"/>
              <a:t>研究</a:t>
            </a:r>
            <a:endParaRPr lang="zh-TW" altLang="en-US" sz="3600" dirty="0"/>
          </a:p>
        </p:txBody>
      </p:sp>
      <p:sp>
        <p:nvSpPr>
          <p:cNvPr id="4" name="內容版面配置區 3"/>
          <p:cNvSpPr>
            <a:spLocks noGrp="1"/>
          </p:cNvSpPr>
          <p:nvPr>
            <p:ph idx="1"/>
          </p:nvPr>
        </p:nvSpPr>
        <p:spPr>
          <a:xfrm>
            <a:off x="1475656" y="1988840"/>
            <a:ext cx="7211144" cy="4608512"/>
          </a:xfrm>
        </p:spPr>
        <p:txBody>
          <a:bodyPr>
            <a:normAutofit/>
          </a:bodyPr>
          <a:lstStyle/>
          <a:p>
            <a:r>
              <a:rPr lang="zh-TW" altLang="en-US" dirty="0"/>
              <a:t>量化研究相對於文本</a:t>
            </a:r>
            <a:r>
              <a:rPr lang="zh-TW" altLang="en-US" dirty="0" smtClean="0"/>
              <a:t>分析</a:t>
            </a:r>
            <a:endParaRPr lang="en-US" altLang="zh-TW" dirty="0" smtClean="0"/>
          </a:p>
          <a:p>
            <a:r>
              <a:rPr lang="zh-TW" altLang="en-US" dirty="0" smtClean="0"/>
              <a:t>不同</a:t>
            </a:r>
            <a:r>
              <a:rPr lang="zh-TW" altLang="en-US" dirty="0"/>
              <a:t>種類的知識？（例如，對於資料庫中對於人際關係的定義可以從目錄研究導出</a:t>
            </a:r>
            <a:r>
              <a:rPr lang="zh-TW" altLang="en-US" dirty="0" smtClean="0"/>
              <a:t>）</a:t>
            </a:r>
            <a:endParaRPr lang="en-US" altLang="zh-TW" dirty="0" smtClean="0"/>
          </a:p>
          <a:p>
            <a:r>
              <a:rPr lang="zh-TW" altLang="en-US" dirty="0" smtClean="0"/>
              <a:t>文</a:t>
            </a:r>
            <a:r>
              <a:rPr lang="zh-TW" altLang="en-US" dirty="0"/>
              <a:t>本分析是可以被量化研究所取代</a:t>
            </a:r>
            <a:r>
              <a:rPr lang="zh-TW" altLang="en-US" dirty="0" smtClean="0"/>
              <a:t>？</a:t>
            </a:r>
            <a:endParaRPr lang="en-US" altLang="zh-TW" dirty="0" smtClean="0"/>
          </a:p>
          <a:p>
            <a:r>
              <a:rPr lang="zh-TW" altLang="en-US" dirty="0" smtClean="0"/>
              <a:t>不同</a:t>
            </a:r>
            <a:r>
              <a:rPr lang="zh-TW" altLang="en-US" dirty="0"/>
              <a:t>的研究途徑</a:t>
            </a:r>
            <a:r>
              <a:rPr lang="zh-TW" altLang="en-US" dirty="0" smtClean="0"/>
              <a:t>如何可以互相刺激引導彼此方法、視野的深化，又如何共同</a:t>
            </a:r>
            <a:r>
              <a:rPr lang="zh-TW" altLang="en-US" dirty="0"/>
              <a:t>貢獻於整體知識的</a:t>
            </a:r>
            <a:r>
              <a:rPr lang="zh-TW" altLang="en-US" dirty="0" smtClean="0"/>
              <a:t>增長。</a:t>
            </a:r>
            <a:endParaRPr lang="en-US" altLang="zh-TW" dirty="0"/>
          </a:p>
        </p:txBody>
      </p:sp>
    </p:spTree>
    <p:extLst>
      <p:ext uri="{BB962C8B-B14F-4D97-AF65-F5344CB8AC3E}">
        <p14:creationId xmlns:p14="http://schemas.microsoft.com/office/powerpoint/2010/main" val="21562658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讓電腦重整、計算資料</a:t>
            </a:r>
            <a:endParaRPr lang="zh-TW" altLang="en-US" dirty="0"/>
          </a:p>
        </p:txBody>
      </p:sp>
      <p:sp>
        <p:nvSpPr>
          <p:cNvPr id="3" name="內容版面配置區 2"/>
          <p:cNvSpPr>
            <a:spLocks noGrp="1"/>
          </p:cNvSpPr>
          <p:nvPr>
            <p:ph idx="1"/>
          </p:nvPr>
        </p:nvSpPr>
        <p:spPr>
          <a:xfrm>
            <a:off x="1835696" y="2286000"/>
            <a:ext cx="6851104" cy="3840163"/>
          </a:xfrm>
        </p:spPr>
        <p:txBody>
          <a:bodyPr/>
          <a:lstStyle/>
          <a:p>
            <a:r>
              <a:rPr lang="zh-TW" altLang="en-US" dirty="0" smtClean="0"/>
              <a:t>在宋代誰給誰寫了多少信？</a:t>
            </a:r>
            <a:endParaRPr lang="en-US" altLang="zh-TW" dirty="0" smtClean="0"/>
          </a:p>
          <a:p>
            <a:r>
              <a:rPr lang="zh-TW" altLang="en-US" dirty="0" smtClean="0"/>
              <a:t>朱熹給誰寫了多少信？</a:t>
            </a:r>
            <a:endParaRPr lang="en-US" altLang="zh-TW" dirty="0" smtClean="0"/>
          </a:p>
          <a:p>
            <a:r>
              <a:rPr lang="zh-TW" altLang="en-US" dirty="0" smtClean="0"/>
              <a:t>張栻呢？</a:t>
            </a:r>
            <a:endParaRPr lang="en-US" altLang="zh-TW" dirty="0" smtClean="0"/>
          </a:p>
          <a:p>
            <a:r>
              <a:rPr lang="zh-TW" altLang="en-US" dirty="0" smtClean="0"/>
              <a:t>它們收信人分布地理空間有多大？</a:t>
            </a:r>
            <a:endParaRPr lang="en-US" altLang="zh-TW" dirty="0" smtClean="0"/>
          </a:p>
          <a:p>
            <a:r>
              <a:rPr lang="zh-TW" altLang="en-US" dirty="0" smtClean="0"/>
              <a:t>如何比較兩個人的情形？</a:t>
            </a:r>
            <a:endParaRPr lang="en-US" altLang="zh-TW" dirty="0" smtClean="0"/>
          </a:p>
        </p:txBody>
      </p:sp>
    </p:spTree>
    <p:extLst>
      <p:ext uri="{BB962C8B-B14F-4D97-AF65-F5344CB8AC3E}">
        <p14:creationId xmlns:p14="http://schemas.microsoft.com/office/powerpoint/2010/main" val="339992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相關連結</a:t>
            </a:r>
            <a:endParaRPr lang="zh-TW" altLang="en-US" dirty="0"/>
          </a:p>
        </p:txBody>
      </p:sp>
      <p:sp>
        <p:nvSpPr>
          <p:cNvPr id="3" name="內容版面配置區 2"/>
          <p:cNvSpPr>
            <a:spLocks noGrp="1"/>
          </p:cNvSpPr>
          <p:nvPr>
            <p:ph sz="quarter" idx="1"/>
          </p:nvPr>
        </p:nvSpPr>
        <p:spPr>
          <a:xfrm>
            <a:off x="1547664" y="2286000"/>
            <a:ext cx="7139136" cy="4383360"/>
          </a:xfrm>
        </p:spPr>
        <p:txBody>
          <a:bodyPr>
            <a:normAutofit lnSpcReduction="10000"/>
          </a:bodyPr>
          <a:lstStyle/>
          <a:p>
            <a:pPr lvl="0"/>
            <a:r>
              <a:rPr lang="en-US" altLang="zh-TW" dirty="0" smtClean="0"/>
              <a:t>CBDB </a:t>
            </a:r>
            <a:r>
              <a:rPr lang="zh-TW" altLang="en-US" dirty="0" smtClean="0"/>
              <a:t>英文網站</a:t>
            </a:r>
            <a:r>
              <a:rPr lang="en-US" altLang="zh-TW" dirty="0" smtClean="0"/>
              <a:t>:</a:t>
            </a:r>
            <a:br>
              <a:rPr lang="en-US" altLang="zh-TW" dirty="0" smtClean="0"/>
            </a:br>
            <a:r>
              <a:rPr lang="en-US" altLang="zh-TW" u="sng" dirty="0" smtClean="0">
                <a:hlinkClick r:id="rId2"/>
              </a:rPr>
              <a:t>http</a:t>
            </a:r>
            <a:r>
              <a:rPr lang="en-US" altLang="zh-TW" u="sng" dirty="0">
                <a:hlinkClick r:id="rId2"/>
              </a:rPr>
              <a:t>://</a:t>
            </a:r>
            <a:r>
              <a:rPr lang="en-US" altLang="zh-TW" u="sng" dirty="0" smtClean="0">
                <a:hlinkClick r:id="rId2"/>
              </a:rPr>
              <a:t>isites.harvard.edu/icb/icb.do?keyword=k16229&amp;pageid=icb.page76535</a:t>
            </a:r>
            <a:endParaRPr lang="zh-TW" altLang="zh-TW" dirty="0"/>
          </a:p>
          <a:p>
            <a:pPr lvl="0"/>
            <a:r>
              <a:rPr lang="en-US" altLang="zh-TW" dirty="0" err="1" smtClean="0"/>
              <a:t>WorldMap</a:t>
            </a:r>
            <a:r>
              <a:rPr lang="en-US" altLang="zh-TW" dirty="0" smtClean="0"/>
              <a:t> </a:t>
            </a:r>
            <a:r>
              <a:rPr lang="en-US" altLang="zh-TW" dirty="0"/>
              <a:t>Harvard </a:t>
            </a:r>
            <a:r>
              <a:rPr lang="en-US" altLang="zh-TW" dirty="0" smtClean="0"/>
              <a:t>University </a:t>
            </a:r>
            <a:r>
              <a:rPr lang="zh-TW" altLang="en-US" dirty="0" smtClean="0"/>
              <a:t>（哈佛大學）</a:t>
            </a:r>
            <a:r>
              <a:rPr lang="en-US" altLang="zh-TW" dirty="0" smtClean="0"/>
              <a:t>:</a:t>
            </a:r>
            <a:br>
              <a:rPr lang="en-US" altLang="zh-TW" dirty="0" smtClean="0"/>
            </a:br>
            <a:r>
              <a:rPr lang="en-US" altLang="zh-TW" u="sng" dirty="0" smtClean="0">
                <a:hlinkClick r:id="rId3"/>
              </a:rPr>
              <a:t>http</a:t>
            </a:r>
            <a:r>
              <a:rPr lang="en-US" altLang="zh-TW" u="sng" dirty="0">
                <a:hlinkClick r:id="rId3"/>
              </a:rPr>
              <a:t>://worldmap.harvard.edu</a:t>
            </a:r>
            <a:r>
              <a:rPr lang="en-US" altLang="zh-TW" u="sng" dirty="0" smtClean="0">
                <a:hlinkClick r:id="rId3"/>
              </a:rPr>
              <a:t>/</a:t>
            </a:r>
            <a:r>
              <a:rPr lang="en-US" altLang="zh-TW" u="sng" dirty="0" smtClean="0"/>
              <a:t/>
            </a:r>
            <a:br>
              <a:rPr lang="en-US" altLang="zh-TW" u="sng" dirty="0" smtClean="0"/>
            </a:br>
            <a:r>
              <a:rPr lang="zh-TW" altLang="en-US" dirty="0" smtClean="0"/>
              <a:t>在</a:t>
            </a:r>
            <a:r>
              <a:rPr lang="en-US" altLang="zh-TW" dirty="0" smtClean="0"/>
              <a:t> “Help” </a:t>
            </a:r>
            <a:r>
              <a:rPr lang="zh-TW" altLang="en-US" dirty="0" smtClean="0"/>
              <a:t>網頁的最後可以找到一些相關工具的連結。</a:t>
            </a:r>
            <a:endParaRPr lang="zh-TW" altLang="zh-TW" dirty="0"/>
          </a:p>
          <a:p>
            <a:pPr lvl="0"/>
            <a:r>
              <a:rPr lang="en-US" altLang="zh-TW" dirty="0" err="1" smtClean="0"/>
              <a:t>Worldmap</a:t>
            </a:r>
            <a:r>
              <a:rPr lang="en-US" altLang="zh-TW" dirty="0" smtClean="0"/>
              <a:t> </a:t>
            </a:r>
            <a:r>
              <a:rPr lang="en-US" altLang="zh-TW" dirty="0"/>
              <a:t>Warp: </a:t>
            </a:r>
            <a:r>
              <a:rPr lang="zh-TW" altLang="en-US" dirty="0" smtClean="0"/>
              <a:t>可以將地圖圖像給予校正過的經緯度。</a:t>
            </a:r>
            <a:r>
              <a:rPr lang="en-US" altLang="zh-TW" dirty="0" smtClean="0"/>
              <a:t/>
            </a:r>
            <a:br>
              <a:rPr lang="en-US" altLang="zh-TW" dirty="0" smtClean="0"/>
            </a:br>
            <a:r>
              <a:rPr lang="en-US" altLang="zh-TW" u="sng" dirty="0" smtClean="0">
                <a:hlinkClick r:id="rId4"/>
              </a:rPr>
              <a:t>http</a:t>
            </a:r>
            <a:r>
              <a:rPr lang="en-US" altLang="zh-TW" u="sng" dirty="0">
                <a:hlinkClick r:id="rId4"/>
              </a:rPr>
              <a:t>://warp.worldmap.harvard.edu</a:t>
            </a:r>
            <a:r>
              <a:rPr lang="en-US" altLang="zh-TW" u="sng" dirty="0" smtClean="0">
                <a:hlinkClick r:id="rId4"/>
              </a:rPr>
              <a:t>/</a:t>
            </a:r>
            <a:endParaRPr lang="zh-TW" altLang="zh-TW" dirty="0"/>
          </a:p>
          <a:p>
            <a:pPr lvl="0"/>
            <a:r>
              <a:rPr lang="en-US" altLang="zh-TW" b="1" dirty="0" smtClean="0"/>
              <a:t>China </a:t>
            </a:r>
            <a:r>
              <a:rPr lang="en-US" altLang="zh-TW" b="1" dirty="0"/>
              <a:t>Historical </a:t>
            </a:r>
            <a:r>
              <a:rPr lang="en-US" altLang="zh-TW" b="1" dirty="0" smtClean="0"/>
              <a:t>GIS </a:t>
            </a:r>
            <a:r>
              <a:rPr lang="zh-TW" altLang="en-US" b="1" dirty="0" smtClean="0"/>
              <a:t>中國歷史地理資訊系統</a:t>
            </a:r>
            <a:r>
              <a:rPr lang="en-US" altLang="zh-TW" b="1" dirty="0" smtClean="0"/>
              <a:t/>
            </a:r>
            <a:br>
              <a:rPr lang="en-US" altLang="zh-TW" b="1" dirty="0" smtClean="0"/>
            </a:br>
            <a:r>
              <a:rPr lang="en-US" altLang="zh-TW" u="sng" dirty="0" smtClean="0">
                <a:hlinkClick r:id="rId5"/>
              </a:rPr>
              <a:t>http</a:t>
            </a:r>
            <a:r>
              <a:rPr lang="en-US" altLang="zh-TW" u="sng" dirty="0">
                <a:hlinkClick r:id="rId5"/>
              </a:rPr>
              <a:t>://www.fas.harvard.edu/~chgis/</a:t>
            </a:r>
            <a:endParaRPr lang="zh-TW" altLang="zh-TW" dirty="0"/>
          </a:p>
          <a:p>
            <a:pPr marL="0" indent="0">
              <a:buNone/>
            </a:pPr>
            <a:endParaRPr lang="zh-TW" altLang="zh-TW" dirty="0"/>
          </a:p>
        </p:txBody>
      </p:sp>
      <p:sp>
        <p:nvSpPr>
          <p:cNvPr id="4" name="投影片編號版面配置區 3"/>
          <p:cNvSpPr>
            <a:spLocks noGrp="1"/>
          </p:cNvSpPr>
          <p:nvPr>
            <p:ph type="sldNum" sz="quarter" idx="4294967295"/>
          </p:nvPr>
        </p:nvSpPr>
        <p:spPr>
          <a:xfrm>
            <a:off x="8129016" y="5734050"/>
            <a:ext cx="609600" cy="521208"/>
          </a:xfrm>
          <a:prstGeom prst="rect">
            <a:avLst/>
          </a:prstGeom>
        </p:spPr>
        <p:txBody>
          <a:bodyPr/>
          <a:lstStyle/>
          <a:p>
            <a:fld id="{66CB885E-97B4-4FC1-A5F2-F13AD13A0A6E}" type="slidenum">
              <a:rPr lang="zh-TW" altLang="en-US" smtClean="0"/>
              <a:t>50</a:t>
            </a:fld>
            <a:endParaRPr lang="zh-TW" altLang="en-US" dirty="0"/>
          </a:p>
        </p:txBody>
      </p:sp>
    </p:spTree>
    <p:extLst>
      <p:ext uri="{BB962C8B-B14F-4D97-AF65-F5344CB8AC3E}">
        <p14:creationId xmlns:p14="http://schemas.microsoft.com/office/powerpoint/2010/main" val="27417832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相關連結</a:t>
            </a:r>
          </a:p>
        </p:txBody>
      </p:sp>
      <p:sp>
        <p:nvSpPr>
          <p:cNvPr id="3" name="內容版面配置區 2"/>
          <p:cNvSpPr>
            <a:spLocks noGrp="1"/>
          </p:cNvSpPr>
          <p:nvPr>
            <p:ph sz="quarter" idx="1"/>
          </p:nvPr>
        </p:nvSpPr>
        <p:spPr>
          <a:xfrm>
            <a:off x="1403648" y="2060848"/>
            <a:ext cx="7283152" cy="4392488"/>
          </a:xfrm>
        </p:spPr>
        <p:txBody>
          <a:bodyPr>
            <a:normAutofit/>
          </a:bodyPr>
          <a:lstStyle/>
          <a:p>
            <a:pPr lvl="0"/>
            <a:r>
              <a:rPr lang="zh-TW" altLang="zh-TW" b="1" dirty="0"/>
              <a:t>佛學規範資料庫</a:t>
            </a:r>
            <a:r>
              <a:rPr lang="en-US" altLang="zh-TW" b="1" dirty="0"/>
              <a:t> </a:t>
            </a:r>
            <a:br>
              <a:rPr lang="en-US" altLang="zh-TW" b="1" dirty="0"/>
            </a:br>
            <a:r>
              <a:rPr lang="en-US" altLang="zh-TW" b="1" dirty="0"/>
              <a:t>Buddhist Authority Database </a:t>
            </a:r>
            <a:r>
              <a:rPr lang="en-US" altLang="zh-TW" b="1" dirty="0" smtClean="0"/>
              <a:t>Project</a:t>
            </a:r>
            <a:br>
              <a:rPr lang="en-US" altLang="zh-TW" b="1" dirty="0" smtClean="0"/>
            </a:br>
            <a:r>
              <a:rPr lang="en-US" altLang="zh-TW" u="sng" dirty="0" smtClean="0">
                <a:hlinkClick r:id="rId2"/>
              </a:rPr>
              <a:t>http</a:t>
            </a:r>
            <a:r>
              <a:rPr lang="en-US" altLang="zh-TW" u="sng" dirty="0">
                <a:hlinkClick r:id="rId2"/>
              </a:rPr>
              <a:t>://authority.ddbc.edu.tw</a:t>
            </a:r>
            <a:r>
              <a:rPr lang="en-US" altLang="zh-TW" u="sng" dirty="0" smtClean="0">
                <a:hlinkClick r:id="rId2"/>
              </a:rPr>
              <a:t>/</a:t>
            </a:r>
            <a:endParaRPr lang="zh-TW" altLang="zh-TW" dirty="0"/>
          </a:p>
          <a:p>
            <a:r>
              <a:rPr lang="zh-TW" altLang="en-US" u="sng" dirty="0" smtClean="0">
                <a:hlinkClick r:id="rId3"/>
              </a:rPr>
              <a:t>台灣歷史地圖資料庫工具集：</a:t>
            </a:r>
            <a:r>
              <a:rPr lang="en-US" altLang="zh-TW" u="sng" dirty="0" smtClean="0">
                <a:hlinkClick r:id="rId3"/>
              </a:rPr>
              <a:t/>
            </a:r>
            <a:br>
              <a:rPr lang="en-US" altLang="zh-TW" u="sng" dirty="0" smtClean="0">
                <a:hlinkClick r:id="rId3"/>
              </a:rPr>
            </a:br>
            <a:r>
              <a:rPr lang="en-US" altLang="zh-TW" u="sng" dirty="0" smtClean="0">
                <a:hlinkClick r:id="rId3"/>
              </a:rPr>
              <a:t>http</a:t>
            </a:r>
            <a:r>
              <a:rPr lang="en-US" altLang="zh-TW" u="sng" dirty="0">
                <a:hlinkClick r:id="rId3"/>
              </a:rPr>
              <a:t>://thdl.ntu.edu.tw/tools</a:t>
            </a:r>
            <a:r>
              <a:rPr lang="en-US" altLang="zh-TW" u="sng" dirty="0" smtClean="0">
                <a:hlinkClick r:id="rId3"/>
              </a:rPr>
              <a:t>/</a:t>
            </a:r>
            <a:endParaRPr lang="zh-TW" altLang="zh-TW" dirty="0"/>
          </a:p>
          <a:p>
            <a:pPr lvl="0"/>
            <a:r>
              <a:rPr lang="zh-TW" altLang="zh-TW" dirty="0" smtClean="0"/>
              <a:t>中文</a:t>
            </a:r>
            <a:r>
              <a:rPr lang="zh-TW" altLang="zh-TW" dirty="0"/>
              <a:t>文字雲：</a:t>
            </a:r>
            <a:r>
              <a:rPr lang="en-US" altLang="zh-TW" dirty="0"/>
              <a:t>Tag/Word </a:t>
            </a:r>
            <a:r>
              <a:rPr lang="en-US" altLang="zh-TW" dirty="0" smtClean="0"/>
              <a:t>Clouds</a:t>
            </a:r>
            <a:br>
              <a:rPr lang="en-US" altLang="zh-TW" dirty="0" smtClean="0"/>
            </a:br>
            <a:r>
              <a:rPr lang="en-US" altLang="zh-TW" u="sng" dirty="0" smtClean="0">
                <a:hlinkClick r:id="rId4"/>
              </a:rPr>
              <a:t>http</a:t>
            </a:r>
            <a:r>
              <a:rPr lang="en-US" altLang="zh-TW" u="sng" dirty="0">
                <a:hlinkClick r:id="rId4"/>
              </a:rPr>
              <a:t>://timc.idv.tw/wordcloud/zh</a:t>
            </a:r>
            <a:r>
              <a:rPr lang="en-US" altLang="zh-TW" u="sng" dirty="0" smtClean="0">
                <a:hlinkClick r:id="rId4"/>
              </a:rPr>
              <a:t>/</a:t>
            </a:r>
            <a:endParaRPr lang="zh-TW" altLang="zh-TW" dirty="0"/>
          </a:p>
          <a:p>
            <a:pPr lvl="0"/>
            <a:r>
              <a:rPr lang="en-US" altLang="zh-TW" dirty="0" smtClean="0"/>
              <a:t>Simple </a:t>
            </a:r>
            <a:r>
              <a:rPr lang="en-US" altLang="zh-TW" dirty="0"/>
              <a:t>online X-Y coordination mapping </a:t>
            </a:r>
            <a:r>
              <a:rPr lang="en-US" altLang="zh-TW" dirty="0" smtClean="0"/>
              <a:t>system</a:t>
            </a:r>
            <a:br>
              <a:rPr lang="en-US" altLang="zh-TW" dirty="0" smtClean="0"/>
            </a:br>
            <a:r>
              <a:rPr lang="en-US" altLang="zh-TW" u="sng" dirty="0" smtClean="0">
                <a:hlinkClick r:id="rId5"/>
              </a:rPr>
              <a:t>http</a:t>
            </a:r>
            <a:r>
              <a:rPr lang="en-US" altLang="zh-TW" u="sng" dirty="0">
                <a:hlinkClick r:id="rId5"/>
              </a:rPr>
              <a:t>://mappit.mpiwg-berlin.mpg.de/mappit</a:t>
            </a:r>
            <a:endParaRPr lang="zh-TW" altLang="zh-TW" dirty="0"/>
          </a:p>
          <a:p>
            <a:pPr marL="0" indent="0">
              <a:buNone/>
            </a:pPr>
            <a:endParaRPr lang="zh-TW" altLang="zh-TW" dirty="0"/>
          </a:p>
        </p:txBody>
      </p:sp>
      <p:sp>
        <p:nvSpPr>
          <p:cNvPr id="4" name="投影片編號版面配置區 3"/>
          <p:cNvSpPr>
            <a:spLocks noGrp="1"/>
          </p:cNvSpPr>
          <p:nvPr>
            <p:ph type="sldNum" sz="quarter" idx="4294967295"/>
          </p:nvPr>
        </p:nvSpPr>
        <p:spPr>
          <a:xfrm>
            <a:off x="8129016" y="5734050"/>
            <a:ext cx="609600" cy="521208"/>
          </a:xfrm>
          <a:prstGeom prst="rect">
            <a:avLst/>
          </a:prstGeom>
        </p:spPr>
        <p:txBody>
          <a:bodyPr/>
          <a:lstStyle/>
          <a:p>
            <a:fld id="{66CB885E-97B4-4FC1-A5F2-F13AD13A0A6E}" type="slidenum">
              <a:rPr lang="zh-TW" altLang="en-US" smtClean="0"/>
              <a:t>51</a:t>
            </a:fld>
            <a:endParaRPr lang="zh-TW" altLang="en-US"/>
          </a:p>
        </p:txBody>
      </p:sp>
    </p:spTree>
    <p:extLst>
      <p:ext uri="{BB962C8B-B14F-4D97-AF65-F5344CB8AC3E}">
        <p14:creationId xmlns:p14="http://schemas.microsoft.com/office/powerpoint/2010/main" val="14170860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相關連結</a:t>
            </a:r>
          </a:p>
        </p:txBody>
      </p:sp>
      <p:sp>
        <p:nvSpPr>
          <p:cNvPr id="3" name="內容版面配置區 2"/>
          <p:cNvSpPr>
            <a:spLocks noGrp="1"/>
          </p:cNvSpPr>
          <p:nvPr>
            <p:ph sz="quarter" idx="1"/>
          </p:nvPr>
        </p:nvSpPr>
        <p:spPr>
          <a:xfrm>
            <a:off x="1403648" y="1988840"/>
            <a:ext cx="7283152" cy="4608512"/>
          </a:xfrm>
        </p:spPr>
        <p:txBody>
          <a:bodyPr>
            <a:normAutofit lnSpcReduction="10000"/>
          </a:bodyPr>
          <a:lstStyle/>
          <a:p>
            <a:r>
              <a:rPr lang="en-US" altLang="zh-TW" dirty="0" smtClean="0">
                <a:hlinkClick r:id="rId2"/>
              </a:rPr>
              <a:t>QGIS</a:t>
            </a:r>
            <a:r>
              <a:rPr lang="zh-TW" altLang="en-US" dirty="0" smtClean="0">
                <a:hlinkClick r:id="rId2"/>
              </a:rPr>
              <a:t>： </a:t>
            </a:r>
            <a:r>
              <a:rPr lang="en-US" altLang="zh-TW" dirty="0" smtClean="0">
                <a:hlinkClick r:id="rId2"/>
              </a:rPr>
              <a:t>Free GIS Software</a:t>
            </a:r>
            <a:br>
              <a:rPr lang="en-US" altLang="zh-TW" dirty="0" smtClean="0">
                <a:hlinkClick r:id="rId2"/>
              </a:rPr>
            </a:br>
            <a:r>
              <a:rPr lang="en-US" altLang="zh-TW" dirty="0" smtClean="0">
                <a:hlinkClick r:id="rId2"/>
              </a:rPr>
              <a:t>http</a:t>
            </a:r>
            <a:r>
              <a:rPr lang="en-US" altLang="zh-TW" dirty="0">
                <a:hlinkClick r:id="rId2"/>
              </a:rPr>
              <a:t>://</a:t>
            </a:r>
            <a:r>
              <a:rPr lang="en-US" altLang="zh-TW" dirty="0" smtClean="0">
                <a:hlinkClick r:id="rId2"/>
              </a:rPr>
              <a:t>hub.qgis.org/projects/quantum-gis/wiki/Download#Standalone-Installer-recommended-for-new-users</a:t>
            </a:r>
            <a:r>
              <a:rPr lang="en-US" altLang="zh-TW" dirty="0"/>
              <a:t> </a:t>
            </a:r>
            <a:r>
              <a:rPr lang="en-US" altLang="zh-TW" dirty="0" smtClean="0"/>
              <a:t/>
            </a:r>
            <a:br>
              <a:rPr lang="en-US" altLang="zh-TW" dirty="0" smtClean="0"/>
            </a:br>
            <a:endParaRPr lang="en-US" altLang="zh-TW" dirty="0" smtClean="0"/>
          </a:p>
          <a:p>
            <a:r>
              <a:rPr lang="zh-TW" altLang="en-US" dirty="0" smtClean="0"/>
              <a:t>社會網絡分析工具：</a:t>
            </a:r>
            <a:endParaRPr lang="en-US" altLang="zh-TW" dirty="0" smtClean="0"/>
          </a:p>
          <a:p>
            <a:pPr lvl="1"/>
            <a:r>
              <a:rPr lang="en-US" altLang="zh-TW" dirty="0" err="1" smtClean="0"/>
              <a:t>Pajek</a:t>
            </a:r>
            <a:r>
              <a:rPr lang="en-US" altLang="zh-TW" dirty="0" smtClean="0"/>
              <a:t>: </a:t>
            </a:r>
            <a:r>
              <a:rPr lang="en-US" altLang="zh-TW" dirty="0">
                <a:hlinkClick r:id="rId3"/>
              </a:rPr>
              <a:t>http://</a:t>
            </a:r>
            <a:r>
              <a:rPr lang="en-US" altLang="zh-TW" dirty="0" smtClean="0">
                <a:hlinkClick r:id="rId3"/>
              </a:rPr>
              <a:t>pajek.imfm.si/doku.php</a:t>
            </a:r>
            <a:endParaRPr lang="en-US" altLang="zh-TW" dirty="0" smtClean="0"/>
          </a:p>
          <a:p>
            <a:pPr lvl="1"/>
            <a:r>
              <a:rPr lang="en-US" altLang="zh-TW" dirty="0" err="1" smtClean="0">
                <a:hlinkClick r:id="rId4"/>
              </a:rPr>
              <a:t>Gephi</a:t>
            </a:r>
            <a:r>
              <a:rPr lang="en-US" altLang="zh-TW" dirty="0" smtClean="0">
                <a:hlinkClick r:id="rId4"/>
              </a:rPr>
              <a:t>: https</a:t>
            </a:r>
            <a:r>
              <a:rPr lang="en-US" altLang="zh-TW" dirty="0">
                <a:hlinkClick r:id="rId4"/>
              </a:rPr>
              <a:t>://gephi.org</a:t>
            </a:r>
            <a:r>
              <a:rPr lang="en-US" altLang="zh-TW" dirty="0" smtClean="0">
                <a:hlinkClick r:id="rId4"/>
              </a:rPr>
              <a:t>/</a:t>
            </a:r>
            <a:endParaRPr lang="en-US" altLang="zh-TW" dirty="0" smtClean="0"/>
          </a:p>
          <a:p>
            <a:pPr lvl="1"/>
            <a:r>
              <a:rPr lang="zh-TW" altLang="en-US" dirty="0" smtClean="0">
                <a:hlinkClick r:id="rId5"/>
              </a:rPr>
              <a:t>表列：</a:t>
            </a:r>
            <a:r>
              <a:rPr lang="en-US" altLang="zh-TW" dirty="0" smtClean="0">
                <a:hlinkClick r:id="rId5"/>
              </a:rPr>
              <a:t>http</a:t>
            </a:r>
            <a:r>
              <a:rPr lang="en-US" altLang="zh-TW" dirty="0">
                <a:hlinkClick r:id="rId5"/>
              </a:rPr>
              <a:t>://en.wikipedia.org/wiki/Social_network_analysis_software</a:t>
            </a:r>
            <a:r>
              <a:rPr lang="en-US" altLang="zh-TW" dirty="0" smtClean="0"/>
              <a:t/>
            </a:r>
            <a:br>
              <a:rPr lang="en-US" altLang="zh-TW" dirty="0" smtClean="0"/>
            </a:br>
            <a:endParaRPr lang="zh-TW" altLang="zh-TW" dirty="0"/>
          </a:p>
          <a:p>
            <a:pPr marL="0" indent="0">
              <a:buNone/>
            </a:pPr>
            <a:endParaRPr lang="zh-TW" altLang="zh-TW" dirty="0"/>
          </a:p>
        </p:txBody>
      </p:sp>
      <p:sp>
        <p:nvSpPr>
          <p:cNvPr id="4" name="投影片編號版面配置區 3"/>
          <p:cNvSpPr>
            <a:spLocks noGrp="1"/>
          </p:cNvSpPr>
          <p:nvPr>
            <p:ph type="sldNum" sz="quarter" idx="4294967295"/>
          </p:nvPr>
        </p:nvSpPr>
        <p:spPr>
          <a:xfrm>
            <a:off x="8129016" y="5734050"/>
            <a:ext cx="609600" cy="521208"/>
          </a:xfrm>
          <a:prstGeom prst="rect">
            <a:avLst/>
          </a:prstGeom>
        </p:spPr>
        <p:txBody>
          <a:bodyPr/>
          <a:lstStyle/>
          <a:p>
            <a:fld id="{66CB885E-97B4-4FC1-A5F2-F13AD13A0A6E}" type="slidenum">
              <a:rPr lang="zh-TW" altLang="en-US" smtClean="0"/>
              <a:t>52</a:t>
            </a:fld>
            <a:endParaRPr lang="zh-TW" altLang="en-US"/>
          </a:p>
        </p:txBody>
      </p:sp>
    </p:spTree>
    <p:extLst>
      <p:ext uri="{BB962C8B-B14F-4D97-AF65-F5344CB8AC3E}">
        <p14:creationId xmlns:p14="http://schemas.microsoft.com/office/powerpoint/2010/main" val="16381952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t>
            </a:r>
            <a:r>
              <a:rPr lang="zh-TW" altLang="en-US" dirty="0"/>
              <a:t>全宋文</a:t>
            </a:r>
            <a:r>
              <a:rPr lang="en-US" altLang="zh-TW" dirty="0"/>
              <a:t>》</a:t>
            </a:r>
            <a:r>
              <a:rPr lang="zh-TW" altLang="en-US" dirty="0"/>
              <a:t>裏的書信</a:t>
            </a:r>
          </a:p>
        </p:txBody>
      </p:sp>
      <p:sp>
        <p:nvSpPr>
          <p:cNvPr id="3" name="內容版面配置區 2"/>
          <p:cNvSpPr>
            <a:spLocks noGrp="1"/>
          </p:cNvSpPr>
          <p:nvPr>
            <p:ph idx="1"/>
          </p:nvPr>
        </p:nvSpPr>
        <p:spPr>
          <a:xfrm>
            <a:off x="1268016" y="1700808"/>
            <a:ext cx="7665672" cy="4547592"/>
          </a:xfrm>
        </p:spPr>
        <p:txBody>
          <a:bodyPr/>
          <a:lstStyle/>
          <a:p>
            <a:r>
              <a:rPr lang="zh-TW" altLang="en-US" dirty="0" smtClean="0"/>
              <a:t>根據我的初步統計，在</a:t>
            </a:r>
            <a:r>
              <a:rPr lang="en-US" altLang="zh-TW" dirty="0" smtClean="0"/>
              <a:t>《</a:t>
            </a:r>
            <a:r>
              <a:rPr lang="zh-TW" altLang="en-US" dirty="0" smtClean="0"/>
              <a:t>全宋文</a:t>
            </a:r>
            <a:r>
              <a:rPr lang="en-US" altLang="zh-TW" dirty="0" smtClean="0"/>
              <a:t>》8994</a:t>
            </a:r>
            <a:r>
              <a:rPr lang="zh-TW" altLang="en-US" dirty="0" smtClean="0"/>
              <a:t>位作者</a:t>
            </a:r>
            <a:r>
              <a:rPr lang="en-US" altLang="zh-TW" dirty="0" smtClean="0"/>
              <a:t>178311</a:t>
            </a:r>
            <a:r>
              <a:rPr lang="zh-TW" altLang="en-US" dirty="0" smtClean="0"/>
              <a:t>篇裏，共有</a:t>
            </a:r>
            <a:r>
              <a:rPr lang="en-US" altLang="zh-TW" dirty="0" smtClean="0"/>
              <a:t>611</a:t>
            </a:r>
            <a:r>
              <a:rPr lang="zh-TW" altLang="en-US" dirty="0" smtClean="0"/>
              <a:t>位作者，</a:t>
            </a:r>
            <a:r>
              <a:rPr lang="en-US" altLang="zh-TW" dirty="0" smtClean="0"/>
              <a:t>17957</a:t>
            </a:r>
            <a:r>
              <a:rPr lang="zh-TW" altLang="en-US" dirty="0" smtClean="0"/>
              <a:t>篇書信。</a:t>
            </a:r>
            <a:endParaRPr lang="en-US" altLang="zh-TW" dirty="0" smtClean="0"/>
          </a:p>
          <a:p>
            <a:r>
              <a:rPr lang="en-US" altLang="zh-TW" dirty="0" smtClean="0"/>
              <a:t>611/8994		17957/178311</a:t>
            </a:r>
          </a:p>
          <a:p>
            <a:r>
              <a:rPr lang="en-US" altLang="zh-TW" dirty="0" smtClean="0"/>
              <a:t>(</a:t>
            </a:r>
            <a:r>
              <a:rPr lang="zh-TW" altLang="en-US" dirty="0" smtClean="0"/>
              <a:t>不包括應酬性的啟和公文書性質的表、奏、封事、上書等</a:t>
            </a:r>
            <a:r>
              <a:rPr lang="en-US" altLang="zh-TW" dirty="0" smtClean="0"/>
              <a:t>)</a:t>
            </a:r>
            <a:endParaRPr lang="zh-TW" altLang="en-US" i="1" dirty="0"/>
          </a:p>
        </p:txBody>
      </p:sp>
      <p:sp>
        <p:nvSpPr>
          <p:cNvPr id="5" name="框架 4"/>
          <p:cNvSpPr/>
          <p:nvPr/>
        </p:nvSpPr>
        <p:spPr>
          <a:xfrm>
            <a:off x="5868144" y="1700808"/>
            <a:ext cx="864096" cy="432048"/>
          </a:xfrm>
          <a:prstGeom prst="frame">
            <a:avLst>
              <a:gd name="adj1" fmla="val 876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9" name="框架 8"/>
          <p:cNvSpPr/>
          <p:nvPr/>
        </p:nvSpPr>
        <p:spPr>
          <a:xfrm>
            <a:off x="7308304" y="1700808"/>
            <a:ext cx="1152128" cy="432048"/>
          </a:xfrm>
          <a:prstGeom prst="frame">
            <a:avLst>
              <a:gd name="adj1" fmla="val 876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0" name="框架 9"/>
          <p:cNvSpPr/>
          <p:nvPr/>
        </p:nvSpPr>
        <p:spPr>
          <a:xfrm>
            <a:off x="2866688" y="2069232"/>
            <a:ext cx="576064" cy="432048"/>
          </a:xfrm>
          <a:prstGeom prst="frame">
            <a:avLst>
              <a:gd name="adj1" fmla="val 876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1" name="框架 10"/>
          <p:cNvSpPr/>
          <p:nvPr/>
        </p:nvSpPr>
        <p:spPr>
          <a:xfrm>
            <a:off x="4355976" y="2068488"/>
            <a:ext cx="936104" cy="432048"/>
          </a:xfrm>
          <a:prstGeom prst="frame">
            <a:avLst>
              <a:gd name="adj1" fmla="val 876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Tree>
    <p:extLst>
      <p:ext uri="{BB962C8B-B14F-4D97-AF65-F5344CB8AC3E}">
        <p14:creationId xmlns:p14="http://schemas.microsoft.com/office/powerpoint/2010/main" val="90342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讓電腦重整、計算資料</a:t>
            </a:r>
            <a:endParaRPr lang="zh-TW" altLang="en-US" dirty="0"/>
          </a:p>
        </p:txBody>
      </p:sp>
      <p:sp>
        <p:nvSpPr>
          <p:cNvPr id="3" name="內容版面配置區 2"/>
          <p:cNvSpPr>
            <a:spLocks noGrp="1"/>
          </p:cNvSpPr>
          <p:nvPr>
            <p:ph idx="1"/>
          </p:nvPr>
        </p:nvSpPr>
        <p:spPr>
          <a:xfrm>
            <a:off x="1403648" y="2286000"/>
            <a:ext cx="7283152" cy="3840163"/>
          </a:xfrm>
        </p:spPr>
        <p:txBody>
          <a:bodyPr/>
          <a:lstStyle/>
          <a:p>
            <a:r>
              <a:rPr lang="zh-TW" altLang="en-US" dirty="0" smtClean="0"/>
              <a:t>將所有書信篇目列表加上作者、收信人等欄位</a:t>
            </a:r>
            <a:endParaRPr lang="en-US" altLang="zh-TW" dirty="0" smtClean="0"/>
          </a:p>
          <a:p>
            <a:r>
              <a:rPr lang="zh-TW" altLang="en-US" dirty="0" smtClean="0"/>
              <a:t>用</a:t>
            </a:r>
            <a:r>
              <a:rPr lang="en-US" altLang="zh-TW" dirty="0" err="1" smtClean="0"/>
              <a:t>MSExcel</a:t>
            </a:r>
            <a:r>
              <a:rPr lang="zh-TW" altLang="en-US" dirty="0" smtClean="0"/>
              <a:t>直接統計有多少作者、收信人、以及篇數</a:t>
            </a:r>
            <a:endParaRPr lang="en-US" altLang="zh-TW" dirty="0" smtClean="0"/>
          </a:p>
        </p:txBody>
      </p:sp>
    </p:spTree>
    <p:extLst>
      <p:ext uri="{BB962C8B-B14F-4D97-AF65-F5344CB8AC3E}">
        <p14:creationId xmlns:p14="http://schemas.microsoft.com/office/powerpoint/2010/main" val="160678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列表</a:t>
            </a:r>
            <a:endParaRPr lang="zh-TW" altLang="en-US" dirty="0"/>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173583245"/>
              </p:ext>
            </p:extLst>
          </p:nvPr>
        </p:nvGraphicFramePr>
        <p:xfrm>
          <a:off x="1" y="1251666"/>
          <a:ext cx="9144000" cy="5606338"/>
        </p:xfrm>
        <a:graphic>
          <a:graphicData uri="http://schemas.openxmlformats.org/drawingml/2006/table">
            <a:tbl>
              <a:tblPr>
                <a:tableStyleId>{5C22544A-7EE6-4342-B048-85BDC9FD1C3A}</a:tableStyleId>
              </a:tblPr>
              <a:tblGrid>
                <a:gridCol w="1196411"/>
                <a:gridCol w="2050991"/>
                <a:gridCol w="2877703"/>
                <a:gridCol w="3018895"/>
              </a:tblGrid>
              <a:tr h="311989">
                <a:tc>
                  <a:txBody>
                    <a:bodyPr/>
                    <a:lstStyle/>
                    <a:p>
                      <a:pPr algn="l" fontAlgn="b"/>
                      <a:endParaRPr lang="zh-TW" altLang="en-US" sz="1400" b="0" i="0" u="none" strike="noStrike" dirty="0">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dirty="0">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r>
              <a:tr h="311989">
                <a:tc>
                  <a:txBody>
                    <a:bodyPr/>
                    <a:lstStyle/>
                    <a:p>
                      <a:pPr algn="r" fontAlgn="b"/>
                      <a:endParaRPr lang="en-US" altLang="zh-TW"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r>
              <a:tr h="311989">
                <a:tc>
                  <a:txBody>
                    <a:bodyPr/>
                    <a:lstStyle/>
                    <a:p>
                      <a:pPr algn="r" fontAlgn="b"/>
                      <a:endParaRPr lang="en-US" altLang="zh-TW"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r>
              <a:tr h="311989">
                <a:tc>
                  <a:txBody>
                    <a:bodyPr/>
                    <a:lstStyle/>
                    <a:p>
                      <a:pPr algn="r" fontAlgn="b"/>
                      <a:endParaRPr lang="en-US" altLang="zh-TW"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r>
              <a:tr h="311989">
                <a:tc>
                  <a:txBody>
                    <a:bodyPr/>
                    <a:lstStyle/>
                    <a:p>
                      <a:pPr algn="r" fontAlgn="b"/>
                      <a:endParaRPr lang="en-US" altLang="zh-TW"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dirty="0">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r>
              <a:tr h="311989">
                <a:tc>
                  <a:txBody>
                    <a:bodyPr/>
                    <a:lstStyle/>
                    <a:p>
                      <a:pPr algn="r" fontAlgn="b"/>
                      <a:endParaRPr lang="en-US" altLang="zh-TW" sz="1400" b="0" i="0" u="none" strike="noStrike" dirty="0">
                        <a:solidFill>
                          <a:srgbClr val="000000"/>
                        </a:solidFill>
                        <a:effectLst/>
                        <a:latin typeface="新細明體"/>
                      </a:endParaRPr>
                    </a:p>
                  </a:txBody>
                  <a:tcPr marL="5919" marR="5919" marT="5919" marB="0" anchor="b"/>
                </a:tc>
                <a:tc>
                  <a:txBody>
                    <a:bodyPr/>
                    <a:lstStyle/>
                    <a:p>
                      <a:pPr algn="l" fontAlgn="b"/>
                      <a:endParaRPr lang="zh-TW" altLang="en-US" sz="1400" b="0" i="0" u="none" strike="noStrike" dirty="0">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r>
              <a:tr h="311989">
                <a:tc>
                  <a:txBody>
                    <a:bodyPr/>
                    <a:lstStyle/>
                    <a:p>
                      <a:pPr algn="r" fontAlgn="b"/>
                      <a:endParaRPr lang="en-US" altLang="zh-TW"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r>
              <a:tr h="311989">
                <a:tc>
                  <a:txBody>
                    <a:bodyPr/>
                    <a:lstStyle/>
                    <a:p>
                      <a:pPr algn="r" fontAlgn="b"/>
                      <a:endParaRPr lang="en-US" altLang="zh-TW"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r>
              <a:tr h="514408">
                <a:tc>
                  <a:txBody>
                    <a:bodyPr/>
                    <a:lstStyle/>
                    <a:p>
                      <a:pPr algn="r" fontAlgn="b"/>
                      <a:endParaRPr lang="en-US" altLang="zh-TW"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r>
              <a:tr h="311989">
                <a:tc>
                  <a:txBody>
                    <a:bodyPr/>
                    <a:lstStyle/>
                    <a:p>
                      <a:pPr algn="r" fontAlgn="b"/>
                      <a:endParaRPr lang="en-US" altLang="zh-TW"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r>
              <a:tr h="311989">
                <a:tc>
                  <a:txBody>
                    <a:bodyPr/>
                    <a:lstStyle/>
                    <a:p>
                      <a:pPr algn="r" fontAlgn="b"/>
                      <a:endParaRPr lang="en-US" altLang="zh-TW"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r>
              <a:tr h="311989">
                <a:tc>
                  <a:txBody>
                    <a:bodyPr/>
                    <a:lstStyle/>
                    <a:p>
                      <a:pPr algn="r" fontAlgn="b"/>
                      <a:endParaRPr lang="en-US" altLang="zh-TW"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r>
              <a:tr h="311989">
                <a:tc>
                  <a:txBody>
                    <a:bodyPr/>
                    <a:lstStyle/>
                    <a:p>
                      <a:pPr algn="r" fontAlgn="b"/>
                      <a:endParaRPr lang="en-US" altLang="zh-TW"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r>
              <a:tr h="311989">
                <a:tc>
                  <a:txBody>
                    <a:bodyPr/>
                    <a:lstStyle/>
                    <a:p>
                      <a:pPr algn="r" fontAlgn="b"/>
                      <a:endParaRPr lang="en-US" altLang="zh-TW"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r>
              <a:tr h="311989">
                <a:tc>
                  <a:txBody>
                    <a:bodyPr/>
                    <a:lstStyle/>
                    <a:p>
                      <a:pPr algn="r" fontAlgn="b"/>
                      <a:endParaRPr lang="en-US" altLang="zh-TW"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r>
              <a:tr h="412095">
                <a:tc>
                  <a:txBody>
                    <a:bodyPr/>
                    <a:lstStyle/>
                    <a:p>
                      <a:pPr algn="r" fontAlgn="b"/>
                      <a:endParaRPr lang="en-US" altLang="zh-TW"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r>
              <a:tr h="311989">
                <a:tc>
                  <a:txBody>
                    <a:bodyPr/>
                    <a:lstStyle/>
                    <a:p>
                      <a:pPr algn="r" fontAlgn="b"/>
                      <a:endParaRPr lang="en-US" altLang="zh-TW"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a:solidFill>
                          <a:srgbClr val="000000"/>
                        </a:solidFill>
                        <a:effectLst/>
                        <a:latin typeface="新細明體"/>
                      </a:endParaRPr>
                    </a:p>
                  </a:txBody>
                  <a:tcPr marL="5919" marR="5919" marT="5919" marB="0" anchor="b"/>
                </a:tc>
                <a:tc>
                  <a:txBody>
                    <a:bodyPr/>
                    <a:lstStyle/>
                    <a:p>
                      <a:pPr algn="l" fontAlgn="b"/>
                      <a:endParaRPr lang="zh-TW" altLang="en-US" sz="1400" b="0" i="0" u="none" strike="noStrike" dirty="0">
                        <a:solidFill>
                          <a:srgbClr val="000000"/>
                        </a:solidFill>
                        <a:effectLst/>
                        <a:latin typeface="新細明體"/>
                      </a:endParaRPr>
                    </a:p>
                  </a:txBody>
                  <a:tcPr marL="5919" marR="5919" marT="5919" marB="0" anchor="b"/>
                </a:tc>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2905363288"/>
              </p:ext>
            </p:extLst>
          </p:nvPr>
        </p:nvGraphicFramePr>
        <p:xfrm>
          <a:off x="0" y="1268765"/>
          <a:ext cx="9144000" cy="5589234"/>
        </p:xfrm>
        <a:graphic>
          <a:graphicData uri="http://schemas.openxmlformats.org/drawingml/2006/table">
            <a:tbl>
              <a:tblPr>
                <a:tableStyleId>{5C22544A-7EE6-4342-B048-85BDC9FD1C3A}</a:tableStyleId>
              </a:tblPr>
              <a:tblGrid>
                <a:gridCol w="1571223"/>
                <a:gridCol w="1725768"/>
                <a:gridCol w="1828800"/>
                <a:gridCol w="4018209"/>
              </a:tblGrid>
              <a:tr h="266154">
                <a:tc>
                  <a:txBody>
                    <a:bodyPr/>
                    <a:lstStyle/>
                    <a:p>
                      <a:pPr algn="l" fontAlgn="b"/>
                      <a:r>
                        <a:rPr lang="zh-TW" altLang="en-US" sz="1100" u="none" strike="noStrike" dirty="0" smtClean="0">
                          <a:effectLst/>
                        </a:rPr>
                        <a:t>　　識別碼</a:t>
                      </a:r>
                      <a:endParaRPr lang="zh-TW" altLang="en-US" sz="1100" b="1" i="0" u="none" strike="noStrike" dirty="0">
                        <a:solidFill>
                          <a:srgbClr val="C7EDCC"/>
                        </a:solidFill>
                        <a:effectLst/>
                        <a:latin typeface="新細明體"/>
                      </a:endParaRPr>
                    </a:p>
                  </a:txBody>
                  <a:tcPr marL="7315" marR="7315" marT="7315" marB="0" anchor="b"/>
                </a:tc>
                <a:tc>
                  <a:txBody>
                    <a:bodyPr/>
                    <a:lstStyle/>
                    <a:p>
                      <a:pPr algn="l" fontAlgn="b"/>
                      <a:r>
                        <a:rPr lang="zh-TW" altLang="en-US" sz="1100" u="none" strike="noStrike">
                          <a:effectLst/>
                        </a:rPr>
                        <a:t>作者</a:t>
                      </a:r>
                      <a:endParaRPr lang="zh-TW" altLang="en-US" sz="1100" b="1" i="0" u="none" strike="noStrike">
                        <a:solidFill>
                          <a:srgbClr val="C7EDCC"/>
                        </a:solidFill>
                        <a:effectLst/>
                        <a:latin typeface="新細明體"/>
                      </a:endParaRPr>
                    </a:p>
                  </a:txBody>
                  <a:tcPr marL="7315" marR="7315" marT="7315" marB="0" anchor="b"/>
                </a:tc>
                <a:tc>
                  <a:txBody>
                    <a:bodyPr/>
                    <a:lstStyle/>
                    <a:p>
                      <a:pPr algn="l" fontAlgn="b"/>
                      <a:r>
                        <a:rPr lang="zh-TW" altLang="en-US" sz="1100" u="none" strike="noStrike" dirty="0">
                          <a:effectLst/>
                        </a:rPr>
                        <a:t>相關人</a:t>
                      </a:r>
                      <a:endParaRPr lang="zh-TW" altLang="en-US" sz="1100" b="1" i="0" u="none" strike="noStrike" dirty="0">
                        <a:solidFill>
                          <a:srgbClr val="C7EDCC"/>
                        </a:solidFill>
                        <a:effectLst/>
                        <a:latin typeface="新細明體"/>
                      </a:endParaRPr>
                    </a:p>
                  </a:txBody>
                  <a:tcPr marL="7315" marR="7315" marT="7315" marB="0" anchor="b"/>
                </a:tc>
                <a:tc>
                  <a:txBody>
                    <a:bodyPr/>
                    <a:lstStyle/>
                    <a:p>
                      <a:pPr algn="l" fontAlgn="b"/>
                      <a:r>
                        <a:rPr lang="zh-TW" altLang="en-US" sz="1100" u="none" strike="noStrike">
                          <a:effectLst/>
                        </a:rPr>
                        <a:t>篇名</a:t>
                      </a:r>
                      <a:endParaRPr lang="zh-TW" altLang="en-US" sz="1100" b="1" i="0" u="none" strike="noStrike">
                        <a:solidFill>
                          <a:srgbClr val="C7EDCC"/>
                        </a:solidFill>
                        <a:effectLst/>
                        <a:latin typeface="新細明體"/>
                      </a:endParaRPr>
                    </a:p>
                  </a:txBody>
                  <a:tcPr marL="7315" marR="7315" marT="7315" marB="0" anchor="b"/>
                </a:tc>
              </a:tr>
              <a:tr h="266154">
                <a:tc>
                  <a:txBody>
                    <a:bodyPr/>
                    <a:lstStyle/>
                    <a:p>
                      <a:pPr algn="l" fontAlgn="b"/>
                      <a:r>
                        <a:rPr lang="en-US" altLang="zh-TW" sz="1100" u="none" strike="noStrike">
                          <a:effectLst/>
                        </a:rPr>
                        <a:t>560</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徐鉉</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方訥</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復方訥書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561</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徐鉉</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答林正字書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562</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徐鉉</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左偃</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答左偃處士書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563</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徐鉉</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胡克順</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與胡克順書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767</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郭忠恕</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答英公大師書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982</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柴成務</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遺高麗王書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1209</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宋太宗</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魏羽</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答魏羽璽書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1211</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宋太宗</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答定安國公鳥玄明璽書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2109</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田錫</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陳季和</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貽陳季和書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2110</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田錫</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貽宋小著書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2111</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田錫</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貽杜舍人書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2112</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田錫</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上中書相公書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2113</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田錫</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胡旦</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答胡旦書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2114</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田錫</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何士宗</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答何士宗書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2115</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田錫</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梁周翰</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貽梁補闕周翰書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2116</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田錫</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貽青城小著書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2117</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田錫</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上開封府判書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2118</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田錫</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上宰相書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2404</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張詠</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上宰相書</a:t>
                      </a:r>
                      <a:endParaRPr lang="zh-TW" altLang="en-US" sz="1100" b="0" i="0" u="none" strike="noStrike">
                        <a:solidFill>
                          <a:srgbClr val="000000"/>
                        </a:solidFill>
                        <a:effectLst/>
                        <a:latin typeface="新細明體"/>
                      </a:endParaRPr>
                    </a:p>
                  </a:txBody>
                  <a:tcPr marL="7315" marR="7315" marT="7315" marB="0" anchor="b"/>
                </a:tc>
              </a:tr>
              <a:tr h="266154">
                <a:tc>
                  <a:txBody>
                    <a:bodyPr/>
                    <a:lstStyle/>
                    <a:p>
                      <a:pPr algn="l" fontAlgn="b"/>
                      <a:r>
                        <a:rPr lang="en-US" altLang="zh-TW" sz="1100" u="none" strike="noStrike">
                          <a:effectLst/>
                        </a:rPr>
                        <a:t>2405</a:t>
                      </a:r>
                      <a:endParaRPr lang="en-US" altLang="zh-TW"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張詠</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a:effectLst/>
                        </a:rPr>
                        <a:t>張太玄</a:t>
                      </a:r>
                      <a:endParaRPr lang="zh-TW" altLang="en-US" sz="1100" b="0" i="0" u="none" strike="noStrike">
                        <a:solidFill>
                          <a:srgbClr val="000000"/>
                        </a:solidFill>
                        <a:effectLst/>
                        <a:latin typeface="新細明體"/>
                      </a:endParaRPr>
                    </a:p>
                  </a:txBody>
                  <a:tcPr marL="7315" marR="7315" marT="7315" marB="0" anchor="b"/>
                </a:tc>
                <a:tc>
                  <a:txBody>
                    <a:bodyPr/>
                    <a:lstStyle/>
                    <a:p>
                      <a:pPr algn="l" fontAlgn="b"/>
                      <a:r>
                        <a:rPr lang="zh-TW" altLang="en-US" sz="1100" u="none" strike="noStrike" dirty="0">
                          <a:effectLst/>
                        </a:rPr>
                        <a:t>寄張太玄書</a:t>
                      </a:r>
                      <a:endParaRPr lang="zh-TW" altLang="en-US" sz="1100" b="0" i="0" u="none" strike="noStrike" dirty="0">
                        <a:solidFill>
                          <a:srgbClr val="000000"/>
                        </a:solidFill>
                        <a:effectLst/>
                        <a:latin typeface="新細明體"/>
                      </a:endParaRPr>
                    </a:p>
                  </a:txBody>
                  <a:tcPr marL="7315" marR="7315" marT="7315" marB="0" anchor="b"/>
                </a:tc>
              </a:tr>
            </a:tbl>
          </a:graphicData>
        </a:graphic>
      </p:graphicFrame>
      <p:sp>
        <p:nvSpPr>
          <p:cNvPr id="5" name="框架 4"/>
          <p:cNvSpPr/>
          <p:nvPr/>
        </p:nvSpPr>
        <p:spPr>
          <a:xfrm>
            <a:off x="107504" y="1268760"/>
            <a:ext cx="792088" cy="288032"/>
          </a:xfrm>
          <a:prstGeom prst="frame">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 name="框架 6"/>
          <p:cNvSpPr/>
          <p:nvPr/>
        </p:nvSpPr>
        <p:spPr>
          <a:xfrm>
            <a:off x="1475656" y="1268760"/>
            <a:ext cx="504056" cy="288032"/>
          </a:xfrm>
          <a:prstGeom prst="frame">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框架 7"/>
          <p:cNvSpPr/>
          <p:nvPr/>
        </p:nvSpPr>
        <p:spPr>
          <a:xfrm>
            <a:off x="3131840" y="1277144"/>
            <a:ext cx="792088" cy="288032"/>
          </a:xfrm>
          <a:prstGeom prst="frame">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9" name="框架 8"/>
          <p:cNvSpPr/>
          <p:nvPr/>
        </p:nvSpPr>
        <p:spPr>
          <a:xfrm>
            <a:off x="4932040" y="1265112"/>
            <a:ext cx="792088" cy="288032"/>
          </a:xfrm>
          <a:prstGeom prst="frame">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3293353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讓電腦重整、計算資料</a:t>
            </a:r>
            <a:endParaRPr lang="zh-TW" altLang="en-US" dirty="0"/>
          </a:p>
        </p:txBody>
      </p:sp>
      <p:sp>
        <p:nvSpPr>
          <p:cNvPr id="3" name="內容版面配置區 2"/>
          <p:cNvSpPr>
            <a:spLocks noGrp="1"/>
          </p:cNvSpPr>
          <p:nvPr>
            <p:ph idx="1"/>
          </p:nvPr>
        </p:nvSpPr>
        <p:spPr>
          <a:xfrm>
            <a:off x="1403648" y="2286000"/>
            <a:ext cx="7283152" cy="3840163"/>
          </a:xfrm>
        </p:spPr>
        <p:txBody>
          <a:bodyPr/>
          <a:lstStyle/>
          <a:p>
            <a:r>
              <a:rPr lang="en-US" altLang="zh-TW" dirty="0" err="1" smtClean="0"/>
              <a:t>MSExcel</a:t>
            </a:r>
            <a:r>
              <a:rPr lang="en-US" altLang="zh-TW" dirty="0" smtClean="0"/>
              <a:t/>
            </a:r>
            <a:br>
              <a:rPr lang="en-US" altLang="zh-TW" dirty="0" smtClean="0"/>
            </a:br>
            <a:r>
              <a:rPr lang="en-US" altLang="zh-TW" dirty="0" smtClean="0"/>
              <a:t/>
            </a:r>
            <a:br>
              <a:rPr lang="en-US" altLang="zh-TW" dirty="0" smtClean="0"/>
            </a:br>
            <a:r>
              <a:rPr lang="en-US" altLang="zh-TW" dirty="0">
                <a:hlinkClick r:id="rId2" action="ppaction://hlinkfile"/>
              </a:rPr>
              <a:t>file:///C:/Users/Ping-tzu%202%20Chu%20F1/Desktop/camtest.fsp.swf/index.html</a:t>
            </a:r>
            <a:endParaRPr lang="en-US" altLang="zh-TW" dirty="0" smtClean="0"/>
          </a:p>
        </p:txBody>
      </p:sp>
    </p:spTree>
    <p:extLst>
      <p:ext uri="{BB962C8B-B14F-4D97-AF65-F5344CB8AC3E}">
        <p14:creationId xmlns:p14="http://schemas.microsoft.com/office/powerpoint/2010/main" val="211363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佈景主題3">
  <a:themeElements>
    <a:clrScheme name="Mod">
      <a:dk1>
        <a:sysClr val="windowText" lastClr="000000"/>
      </a:dk1>
      <a:lt1>
        <a:sysClr val="window" lastClr="FFFFFF"/>
      </a:lt1>
      <a:dk2>
        <a:srgbClr val="065218"/>
      </a:dk2>
      <a:lt2>
        <a:srgbClr val="EDF3AE"/>
      </a:lt2>
      <a:accent1>
        <a:srgbClr val="8FCB17"/>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Office 古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
      <a:fillStyleLst>
        <a:solidFill>
          <a:schemeClr val="phClr"/>
        </a:solidFill>
        <a:solidFill>
          <a:schemeClr val="phClr">
            <a:tint val="80000"/>
          </a:schemeClr>
        </a:solidFill>
        <a:solidFill>
          <a:schemeClr val="phClr">
            <a:shade val="30000"/>
            <a:satMod val="150000"/>
          </a:schemeClr>
        </a:solidFill>
      </a:fillStyleLst>
      <a:lnStyleLst>
        <a:ln w="9525" cap="flat" cmpd="sng" algn="ctr">
          <a:solidFill>
            <a:schemeClr val="phClr">
              <a:tint val="90000"/>
              <a:satMod val="105000"/>
            </a:schemeClr>
          </a:solidFill>
          <a:prstDash val="solid"/>
        </a:ln>
        <a:ln w="50800" cap="flat" cmpd="sng" algn="ctr">
          <a:solidFill>
            <a:schemeClr val="phClr">
              <a:tint val="90000"/>
            </a:schemeClr>
          </a:solidFill>
          <a:prstDash val="solid"/>
        </a:ln>
        <a:ln w="76200" cap="flat" cmpd="dbl" algn="ctr">
          <a:solidFill>
            <a:schemeClr val="phClr">
              <a:tint val="90000"/>
            </a:schemeClr>
          </a:solidFill>
          <a:prstDash val="solid"/>
        </a:ln>
      </a:lnStyleLst>
      <a:effectStyleLst>
        <a:effectStyle>
          <a:effectLst/>
        </a:effectStyle>
        <a:effectStyle>
          <a:effectLst>
            <a:outerShdw blurRad="76200" dist="25400" dir="5400000" sx="101000" sy="101000" rotWithShape="0">
              <a:srgbClr val="000000">
                <a:alpha val="50000"/>
              </a:srgbClr>
            </a:outerShdw>
          </a:effectLst>
        </a:effectStyle>
        <a:effectStyle>
          <a:effectLst>
            <a:outerShdw blurRad="76200" dist="50800" dir="5400000" sx="101000" sy="101000" rotWithShape="0">
              <a:srgbClr val="000000">
                <a:alpha val="50000"/>
              </a:srgbClr>
            </a:outerShdw>
            <a:reflection blurRad="12700" stA="30000" endPos="30000" dist="50800" dir="5400000" sy="-100000" rotWithShape="0"/>
          </a:effectLst>
          <a:scene3d>
            <a:camera prst="orthographicFront">
              <a:rot lat="0" lon="0" rev="0"/>
            </a:camera>
            <a:lightRig rig="twoPt" dir="t">
              <a:rot lat="0" lon="0" rev="5400000"/>
            </a:lightRig>
          </a:scene3d>
          <a:sp3d prstMaterial="softmetal">
            <a:bevelT w="63500" h="25400" prst="coolSlant"/>
          </a:sp3d>
        </a:effectStyle>
      </a:effectStyleLst>
      <a:bgFillStyleLst>
        <a:solidFill>
          <a:schemeClr val="phClr">
            <a:satMod val="125000"/>
          </a:schemeClr>
        </a:solidFill>
        <a:solidFill>
          <a:schemeClr val="phClr">
            <a:shade val="30000"/>
            <a:satMod val="150000"/>
          </a:schemeClr>
        </a:solidFill>
        <a:gradFill>
          <a:gsLst>
            <a:gs pos="0">
              <a:schemeClr val="phClr">
                <a:tint val="100000"/>
                <a:shade val="80000"/>
                <a:satMod val="135000"/>
              </a:schemeClr>
            </a:gs>
            <a:gs pos="55000">
              <a:schemeClr val="phClr">
                <a:tint val="70000"/>
                <a:shade val="100000"/>
                <a:satMod val="150000"/>
              </a:schemeClr>
            </a:gs>
            <a:gs pos="100000">
              <a:schemeClr val="phClr">
                <a:tint val="70000"/>
                <a:shade val="100000"/>
                <a:satMod val="150000"/>
              </a:schemeClr>
            </a:gs>
          </a:gsLst>
          <a:lin ang="5400000" scaled="0"/>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溫和佈景主題</Template>
  <TotalTime>2141</TotalTime>
  <Words>2082</Words>
  <Application>Microsoft Office PowerPoint</Application>
  <PresentationFormat>On-screen Show (4:3)</PresentationFormat>
  <Paragraphs>453</Paragraphs>
  <Slides>52</Slides>
  <Notes>2</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佈景主題3</vt:lpstr>
      <vt:lpstr>文獻、詮釋與科技運用： 哈佛大學CBDB資料庫的 說明與展示 （以朱熹與張栻的書信為例）  CBDB (中國歷代人物傳記資料庫)為美國哈佛大學燕京學社、台灣中央研院歷史語言研究所與中國北京大學古代史研究中心的合作計畫</vt:lpstr>
      <vt:lpstr>今天的講綱</vt:lpstr>
      <vt:lpstr>關於今天的個案</vt:lpstr>
      <vt:lpstr>PowerPoint Presentation</vt:lpstr>
      <vt:lpstr>讓電腦重整、計算資料</vt:lpstr>
      <vt:lpstr>《全宋文》裏的書信</vt:lpstr>
      <vt:lpstr>讓電腦重整、計算資料</vt:lpstr>
      <vt:lpstr>列表</vt:lpstr>
      <vt:lpstr>讓電腦重整、計算資料</vt:lpstr>
      <vt:lpstr>寫信冠軍與收信冠軍</vt:lpstr>
      <vt:lpstr>讓電腦重整、計算資料</vt:lpstr>
      <vt:lpstr>PowerPoint Presentation</vt:lpstr>
      <vt:lpstr>表格</vt:lpstr>
      <vt:lpstr>讓電腦重整、計算資料</vt:lpstr>
      <vt:lpstr>朱熹的書信研究</vt:lpstr>
      <vt:lpstr>Zhu Xi’s Correspondents (top 135/482) Frequency analysis</vt:lpstr>
      <vt:lpstr>Zhang Shi’s Correspondents (top 46/59) Frequency analysis</vt:lpstr>
      <vt:lpstr>模組化個體生命的歷史 –  從軼事到資料</vt:lpstr>
      <vt:lpstr>傳記 （Biography）</vt:lpstr>
      <vt:lpstr>傳記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羣體傳記學 （Prosopography）</vt:lpstr>
      <vt:lpstr>PowerPoint Presentation</vt:lpstr>
      <vt:lpstr>羣體傳記學 （Prosopography）</vt:lpstr>
      <vt:lpstr>PowerPoint Presentation</vt:lpstr>
      <vt:lpstr>地理空間分析 （Geospatial Analysis）</vt:lpstr>
      <vt:lpstr>地理空間分析 （Geospatial Analysis）</vt:lpstr>
      <vt:lpstr>PowerPoint Presentation</vt:lpstr>
      <vt:lpstr>PowerPoint Presentation</vt:lpstr>
      <vt:lpstr>PowerPoint Presentation</vt:lpstr>
      <vt:lpstr>PowerPoint Presentation</vt:lpstr>
      <vt:lpstr>朱熹寫信對象的地理分布</vt:lpstr>
      <vt:lpstr>張栻寫信對象的地理分布</vt:lpstr>
      <vt:lpstr>朱熹與張栻書信網絡分布比較</vt:lpstr>
      <vt:lpstr>社會網絡分析 （Social Network Analysis）</vt:lpstr>
      <vt:lpstr>社會網絡分析 （Social Network Analysis）</vt:lpstr>
      <vt:lpstr>PowerPoint Presentation</vt:lpstr>
      <vt:lpstr>PowerPoint Presentation</vt:lpstr>
      <vt:lpstr>PowerPoint Presentation</vt:lpstr>
      <vt:lpstr>PowerPoint Presentation</vt:lpstr>
      <vt:lpstr>結論：數位時代下的文史研究</vt:lpstr>
      <vt:lpstr>結論：數位時代下的文史研究</vt:lpstr>
      <vt:lpstr>相關連結</vt:lpstr>
      <vt:lpstr>相關連結</vt:lpstr>
      <vt:lpstr>相關連結</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史料，詮釋與科技運用： 哈佛大學CBDB資料庫的 說明與展示 （以朱熹與張栻的書信為例）</dc:title>
  <dc:creator>Ping-tzu 2 Chu F1</dc:creator>
  <cp:lastModifiedBy>schen</cp:lastModifiedBy>
  <cp:revision>67</cp:revision>
  <dcterms:created xsi:type="dcterms:W3CDTF">2012-10-10T07:37:48Z</dcterms:created>
  <dcterms:modified xsi:type="dcterms:W3CDTF">2012-10-22T19:10:26Z</dcterms:modified>
</cp:coreProperties>
</file>