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9"/>
  </p:notesMasterIdLst>
  <p:sldIdLst>
    <p:sldId id="256" r:id="rId2"/>
    <p:sldId id="261" r:id="rId3"/>
    <p:sldId id="257" r:id="rId4"/>
    <p:sldId id="258" r:id="rId5"/>
    <p:sldId id="260" r:id="rId6"/>
    <p:sldId id="290" r:id="rId7"/>
    <p:sldId id="259" r:id="rId8"/>
    <p:sldId id="262" r:id="rId9"/>
    <p:sldId id="268" r:id="rId10"/>
    <p:sldId id="269" r:id="rId11"/>
    <p:sldId id="270" r:id="rId12"/>
    <p:sldId id="272" r:id="rId13"/>
    <p:sldId id="273" r:id="rId14"/>
    <p:sldId id="274" r:id="rId15"/>
    <p:sldId id="271" r:id="rId16"/>
    <p:sldId id="276" r:id="rId17"/>
    <p:sldId id="277" r:id="rId18"/>
    <p:sldId id="278" r:id="rId19"/>
    <p:sldId id="275" r:id="rId20"/>
    <p:sldId id="279" r:id="rId21"/>
    <p:sldId id="280" r:id="rId22"/>
    <p:sldId id="281" r:id="rId23"/>
    <p:sldId id="282" r:id="rId24"/>
    <p:sldId id="291" r:id="rId25"/>
    <p:sldId id="292" r:id="rId26"/>
    <p:sldId id="293" r:id="rId27"/>
    <p:sldId id="263" r:id="rId28"/>
    <p:sldId id="289" r:id="rId29"/>
    <p:sldId id="264" r:id="rId30"/>
    <p:sldId id="265" r:id="rId31"/>
    <p:sldId id="266" r:id="rId32"/>
    <p:sldId id="267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DCC"/>
    <a:srgbClr val="B5E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2" autoAdjust="0"/>
  </p:normalViewPr>
  <p:slideViewPr>
    <p:cSldViewPr showGuides="1">
      <p:cViewPr varScale="1">
        <p:scale>
          <a:sx n="58" d="100"/>
          <a:sy n="58" d="100"/>
        </p:scale>
        <p:origin x="-70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7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altLang="en-US"/>
              <a:t>Age at Death-CBDB data Tang through Qing - 22270 persons</a:t>
            </a:r>
          </a:p>
        </c:rich>
      </c:tx>
      <c:layout>
        <c:manualLayout>
          <c:xMode val="edge"/>
          <c:yMode val="edge"/>
          <c:x val="0.16187050359712229"/>
          <c:y val="1.9430051813471502E-2"/>
        </c:manualLayout>
      </c:layout>
      <c:overlay val="0"/>
      <c:spPr>
        <a:noFill/>
        <a:ln w="2751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928057553956831E-2"/>
          <c:y val="0.13471502590673576"/>
          <c:w val="0.90107913669064732"/>
          <c:h val="0.746113989637305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NumberOfDups</c:v>
                </c:pt>
              </c:strCache>
            </c:strRef>
          </c:tx>
          <c:spPr>
            <a:solidFill>
              <a:srgbClr val="993366"/>
            </a:solidFill>
            <a:ln w="13756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Sheet1!$B$2:$B$107</c:f>
              <c:numCache>
                <c:formatCode>General</c:formatCode>
                <c:ptCount val="106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6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7</c:v>
                </c:pt>
                <c:pt idx="14">
                  <c:v>17</c:v>
                </c:pt>
                <c:pt idx="15">
                  <c:v>31</c:v>
                </c:pt>
                <c:pt idx="16">
                  <c:v>36</c:v>
                </c:pt>
                <c:pt idx="17">
                  <c:v>44</c:v>
                </c:pt>
                <c:pt idx="18">
                  <c:v>39</c:v>
                </c:pt>
                <c:pt idx="19">
                  <c:v>43</c:v>
                </c:pt>
                <c:pt idx="20">
                  <c:v>50</c:v>
                </c:pt>
                <c:pt idx="21">
                  <c:v>56</c:v>
                </c:pt>
                <c:pt idx="22">
                  <c:v>73</c:v>
                </c:pt>
                <c:pt idx="23">
                  <c:v>64</c:v>
                </c:pt>
                <c:pt idx="24">
                  <c:v>86</c:v>
                </c:pt>
                <c:pt idx="25">
                  <c:v>83</c:v>
                </c:pt>
                <c:pt idx="26">
                  <c:v>93</c:v>
                </c:pt>
                <c:pt idx="27">
                  <c:v>94</c:v>
                </c:pt>
                <c:pt idx="28">
                  <c:v>87</c:v>
                </c:pt>
                <c:pt idx="29">
                  <c:v>109</c:v>
                </c:pt>
                <c:pt idx="30">
                  <c:v>121</c:v>
                </c:pt>
                <c:pt idx="31">
                  <c:v>113</c:v>
                </c:pt>
                <c:pt idx="32">
                  <c:v>119</c:v>
                </c:pt>
                <c:pt idx="33">
                  <c:v>145</c:v>
                </c:pt>
                <c:pt idx="34">
                  <c:v>132</c:v>
                </c:pt>
                <c:pt idx="35">
                  <c:v>151</c:v>
                </c:pt>
                <c:pt idx="36">
                  <c:v>166</c:v>
                </c:pt>
                <c:pt idx="37">
                  <c:v>177</c:v>
                </c:pt>
                <c:pt idx="38">
                  <c:v>215</c:v>
                </c:pt>
                <c:pt idx="39">
                  <c:v>230</c:v>
                </c:pt>
                <c:pt idx="40">
                  <c:v>199</c:v>
                </c:pt>
                <c:pt idx="41">
                  <c:v>220</c:v>
                </c:pt>
                <c:pt idx="42">
                  <c:v>235</c:v>
                </c:pt>
                <c:pt idx="43">
                  <c:v>259</c:v>
                </c:pt>
                <c:pt idx="44">
                  <c:v>247</c:v>
                </c:pt>
                <c:pt idx="45">
                  <c:v>291</c:v>
                </c:pt>
                <c:pt idx="46">
                  <c:v>325</c:v>
                </c:pt>
                <c:pt idx="47">
                  <c:v>344</c:v>
                </c:pt>
                <c:pt idx="48">
                  <c:v>368</c:v>
                </c:pt>
                <c:pt idx="49">
                  <c:v>366</c:v>
                </c:pt>
                <c:pt idx="50">
                  <c:v>371</c:v>
                </c:pt>
                <c:pt idx="51">
                  <c:v>373</c:v>
                </c:pt>
                <c:pt idx="52">
                  <c:v>509</c:v>
                </c:pt>
                <c:pt idx="53">
                  <c:v>469</c:v>
                </c:pt>
                <c:pt idx="54">
                  <c:v>490</c:v>
                </c:pt>
                <c:pt idx="55">
                  <c:v>546</c:v>
                </c:pt>
                <c:pt idx="56">
                  <c:v>539</c:v>
                </c:pt>
                <c:pt idx="57">
                  <c:v>601</c:v>
                </c:pt>
                <c:pt idx="58">
                  <c:v>645</c:v>
                </c:pt>
                <c:pt idx="59">
                  <c:v>566</c:v>
                </c:pt>
                <c:pt idx="60">
                  <c:v>566</c:v>
                </c:pt>
                <c:pt idx="61">
                  <c:v>634</c:v>
                </c:pt>
                <c:pt idx="62">
                  <c:v>603</c:v>
                </c:pt>
                <c:pt idx="63">
                  <c:v>565</c:v>
                </c:pt>
                <c:pt idx="64">
                  <c:v>595</c:v>
                </c:pt>
                <c:pt idx="65">
                  <c:v>668</c:v>
                </c:pt>
                <c:pt idx="66">
                  <c:v>566</c:v>
                </c:pt>
                <c:pt idx="67">
                  <c:v>648</c:v>
                </c:pt>
                <c:pt idx="68">
                  <c:v>576</c:v>
                </c:pt>
                <c:pt idx="69">
                  <c:v>546</c:v>
                </c:pt>
                <c:pt idx="70">
                  <c:v>578</c:v>
                </c:pt>
                <c:pt idx="71">
                  <c:v>475</c:v>
                </c:pt>
                <c:pt idx="72">
                  <c:v>505</c:v>
                </c:pt>
                <c:pt idx="73">
                  <c:v>453</c:v>
                </c:pt>
                <c:pt idx="74">
                  <c:v>458</c:v>
                </c:pt>
                <c:pt idx="75">
                  <c:v>394</c:v>
                </c:pt>
                <c:pt idx="76">
                  <c:v>390</c:v>
                </c:pt>
                <c:pt idx="77">
                  <c:v>378</c:v>
                </c:pt>
                <c:pt idx="78">
                  <c:v>344</c:v>
                </c:pt>
                <c:pt idx="79">
                  <c:v>268</c:v>
                </c:pt>
                <c:pt idx="80">
                  <c:v>256</c:v>
                </c:pt>
                <c:pt idx="81">
                  <c:v>251</c:v>
                </c:pt>
                <c:pt idx="82">
                  <c:v>190</c:v>
                </c:pt>
                <c:pt idx="83">
                  <c:v>163</c:v>
                </c:pt>
                <c:pt idx="84">
                  <c:v>123</c:v>
                </c:pt>
                <c:pt idx="85">
                  <c:v>107</c:v>
                </c:pt>
                <c:pt idx="86">
                  <c:v>78</c:v>
                </c:pt>
                <c:pt idx="87">
                  <c:v>72</c:v>
                </c:pt>
                <c:pt idx="88">
                  <c:v>35</c:v>
                </c:pt>
                <c:pt idx="89">
                  <c:v>35</c:v>
                </c:pt>
                <c:pt idx="90">
                  <c:v>38</c:v>
                </c:pt>
                <c:pt idx="91">
                  <c:v>26</c:v>
                </c:pt>
                <c:pt idx="92">
                  <c:v>24</c:v>
                </c:pt>
                <c:pt idx="93">
                  <c:v>15</c:v>
                </c:pt>
                <c:pt idx="94">
                  <c:v>12</c:v>
                </c:pt>
                <c:pt idx="95">
                  <c:v>10</c:v>
                </c:pt>
                <c:pt idx="96">
                  <c:v>7</c:v>
                </c:pt>
                <c:pt idx="97">
                  <c:v>4</c:v>
                </c:pt>
                <c:pt idx="98">
                  <c:v>4</c:v>
                </c:pt>
                <c:pt idx="99">
                  <c:v>2</c:v>
                </c:pt>
                <c:pt idx="100">
                  <c:v>3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45120"/>
        <c:axId val="9384448"/>
      </c:barChart>
      <c:catAx>
        <c:axId val="34245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7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alt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068345323741005"/>
              <c:y val="0.93782383419689108"/>
            </c:manualLayout>
          </c:layout>
          <c:overlay val="0"/>
          <c:spPr>
            <a:noFill/>
            <a:ln w="275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9384448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9384448"/>
        <c:scaling>
          <c:orientation val="minMax"/>
        </c:scaling>
        <c:delete val="0"/>
        <c:axPos val="l"/>
        <c:majorGridlines>
          <c:spPr>
            <a:ln w="343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7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altLang="en-US"/>
                  <a:t>Records</a:t>
                </a:r>
              </a:p>
            </c:rich>
          </c:tx>
          <c:layout>
            <c:manualLayout>
              <c:xMode val="edge"/>
              <c:yMode val="edge"/>
              <c:x val="1.0791366906474819E-2"/>
              <c:y val="0.45207253886010351"/>
            </c:manualLayout>
          </c:layout>
          <c:overlay val="0"/>
          <c:spPr>
            <a:noFill/>
            <a:ln w="275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TW"/>
          </a:p>
        </c:txPr>
        <c:crossAx val="34245120"/>
        <c:crosses val="autoZero"/>
        <c:crossBetween val="between"/>
      </c:valAx>
      <c:spPr>
        <a:solidFill>
          <a:srgbClr val="C0C0C0"/>
        </a:solidFill>
        <a:ln w="13756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439">
      <a:solidFill>
        <a:srgbClr val="000000"/>
      </a:solidFill>
      <a:prstDash val="solid"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AC071-CD9E-476C-A29D-51EE7A75EE1C}" type="datetimeFigureOut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69245-45A1-41D0-B2D9-AC0C70651C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09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sites.harvard.edu/fs/docs/icb.topic243261.files/20110705CBDBad.zip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isites.harvard.edu/icb/popup.do?href=http://isites.harvard.edu/icb/icb.do?keyword=k16229&amp;pageid=icb.page76535" TargetMode="External"/><Relationship Id="rId4" Type="http://schemas.openxmlformats.org/officeDocument/2006/relationships/hyperlink" Target="http://isites.harvard.edu/fs/docs/icb.topic243261.files/Users%20Guide%20110811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 of Introduction to CBDB (China Biographical Database)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participants are expected to do the following things before attending the workshop: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 the database file from the following link: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http://isites.harvard.edu/fs/docs/icb.topic243261.files/20110705CBDBad.zip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 the user guide from the following link:</a:t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http://isites.harvard.edu/fs/docs/icb.topic243261.files/Users%20Guide%20110811.pdf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Unzip the file and run the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MSAccess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file. (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MSAccess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only run under the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MSWindows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platform.  Please use the 32 bit version of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MSAccess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instead of 64 bit.)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the menu to go through and try to run the functions in the main menu except for inputting data (the first function).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 the questions that you have during 4) the operation.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your questions to the workshop.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your laptop fully charged.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participants are also encouraged to browse the webpages on the following site: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http://isites.harvard.edu/icb/popup.do?href=http%3A%2F%2Fisites.harvard.edu%2Ficb%2Ficb.do%3Fkeyword%3Dk16229%26pageid%3Dicb.page76535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also interested in social network analysis, you are also welcome to download the program pajek2000.exe and try the output function in the database and then input it into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pajek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see the result.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an expert on using CBDB, please do come to share your experience with all of us, we do need your help through the workshop. 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9245-45A1-41D0-B2D9-AC0C70651CE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99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6B46B-E24D-4C43-B038-886D02CD7315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Neo-Confucian letter exchanges, sans pendants</a:t>
            </a:r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Zhang Shi died in 1080.  Can be modified</a:t>
            </a:r>
            <a:r>
              <a:rPr lang="en-US" altLang="zh-TW" baseline="0" dirty="0" smtClean="0"/>
              <a:t> to adjust the balance.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845B1-2ADE-4478-A5EB-2F2C207F4C4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3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/>
              <a:t>Demonstrate how to check a personal name with title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9245-45A1-41D0-B2D9-AC0C70651CE8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00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4BA98A-3AAA-4BAE-B29C-15816D7B2AAF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DA0A-19B6-4B5D-A127-593177E9ACE2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DE50-D00D-4FAF-A296-1ED23EA5496D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57483C-A6F2-4C02-BB00-C7EBFDAB81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420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3C24B1-9904-400B-BA24-210943ADDA16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FB153C-B9D1-437A-937C-975ED9964B4F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F4A1-5D71-4F24-8B28-031B74B41263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A7F6-D54F-4E95-86B8-ECD539BECA5E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45DDA5-FA6C-4187-9043-50F719BC3504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5A8C-5DDF-4711-AA5C-4557BBF1E0AD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C16FBC-FE09-4CB3-B170-9CCD6987F9E9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82B4F3-BC39-4173-9DDF-5865F602D9AC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B948E5-C9E3-474C-A54A-B363E91CF157}" type="datetime1">
              <a:rPr lang="zh-TW" altLang="en-US" smtClean="0"/>
              <a:t>2012/10/5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CB885E-97B4-4FC1-A5F2-F13AD13A0A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map.harvard.edu/chinamap/" TargetMode="External"/><Relationship Id="rId2" Type="http://schemas.openxmlformats.org/officeDocument/2006/relationships/hyperlink" Target="http://worldmap.harvard.ed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map.harvard.edu/" TargetMode="External"/><Relationship Id="rId2" Type="http://schemas.openxmlformats.org/officeDocument/2006/relationships/hyperlink" Target="http://isites.harvard.edu/icb/icb.do?keyword=k16229&amp;pageid=icb.page7653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s.harvard.edu/~chgis/" TargetMode="External"/><Relationship Id="rId4" Type="http://schemas.openxmlformats.org/officeDocument/2006/relationships/hyperlink" Target="http://warp.worldmap.harvard.ed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hdl.ntu.edu.tw/tools/" TargetMode="External"/><Relationship Id="rId2" Type="http://schemas.openxmlformats.org/officeDocument/2006/relationships/hyperlink" Target="http://authority.ddbc.edu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ppit.mpiwg-berlin.mpg.de/mappit" TargetMode="External"/><Relationship Id="rId4" Type="http://schemas.openxmlformats.org/officeDocument/2006/relationships/hyperlink" Target="http://timc.idv.tw/wordcloud/zh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hub.qgis.org/projects/quantum-gis/wiki/Downlo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b1.ihp.sinica.edu.tw/cbdbc/ttsweb?@0:0:1:cbdbkmeng@@0.09202628373168409" TargetMode="External"/><Relationship Id="rId2" Type="http://schemas.openxmlformats.org/officeDocument/2006/relationships/hyperlink" Target="http://isites.harvard.edu/fs/docs/icb.topic243261.files/20110705CBDBad.zi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6000" y="2420888"/>
            <a:ext cx="6172200" cy="3096344"/>
          </a:xfrm>
        </p:spPr>
        <p:txBody>
          <a:bodyPr>
            <a:normAutofit/>
          </a:bodyPr>
          <a:lstStyle/>
          <a:p>
            <a:r>
              <a:rPr lang="en-US" altLang="zh-TW" sz="4400" b="0" dirty="0">
                <a:effectLst/>
              </a:rPr>
              <a:t>CBDB</a:t>
            </a:r>
            <a:r>
              <a:rPr lang="zh-TW" altLang="en-US" sz="4400" b="0" dirty="0">
                <a:effectLst/>
              </a:rPr>
              <a:t>工作坊</a:t>
            </a:r>
            <a:r>
              <a:rPr lang="zh-TW" altLang="en-US" sz="4400" b="0" dirty="0" smtClean="0">
                <a:effectLst/>
              </a:rPr>
              <a:t>：</a:t>
            </a:r>
            <a:r>
              <a:rPr lang="en-US" altLang="zh-TW" sz="4400" b="0" dirty="0" smtClean="0">
                <a:effectLst/>
              </a:rPr>
              <a:t/>
            </a:r>
            <a:br>
              <a:rPr lang="en-US" altLang="zh-TW" sz="4400" b="0" dirty="0" smtClean="0">
                <a:effectLst/>
              </a:rPr>
            </a:br>
            <a:r>
              <a:rPr lang="en-US" altLang="zh-TW" b="0" dirty="0" smtClean="0">
                <a:effectLst/>
              </a:rPr>
              <a:t/>
            </a:r>
            <a:br>
              <a:rPr lang="en-US" altLang="zh-TW" b="0" dirty="0" smtClean="0">
                <a:effectLst/>
              </a:rPr>
            </a:br>
            <a:r>
              <a:rPr lang="zh-TW" altLang="en-US" sz="3600" b="0" dirty="0" smtClean="0">
                <a:effectLst/>
              </a:rPr>
              <a:t>說明</a:t>
            </a:r>
            <a:r>
              <a:rPr lang="zh-TW" altLang="en-US" sz="3600" b="0" dirty="0">
                <a:effectLst/>
              </a:rPr>
              <a:t>、示範與實</a:t>
            </a:r>
            <a:r>
              <a:rPr lang="zh-TW" altLang="en-US" sz="3600" b="0" dirty="0" smtClean="0">
                <a:effectLst/>
              </a:rPr>
              <a:t>作</a:t>
            </a:r>
            <a:r>
              <a:rPr lang="en-US" altLang="zh-TW" sz="3600" b="0" dirty="0" smtClean="0">
                <a:effectLst/>
              </a:rPr>
              <a:t/>
            </a:r>
            <a:br>
              <a:rPr lang="en-US" altLang="zh-TW" sz="3600" b="0" dirty="0" smtClean="0">
                <a:effectLst/>
              </a:rPr>
            </a:br>
            <a:r>
              <a:rPr lang="zh-TW" altLang="en-US" sz="3600" b="0" dirty="0" smtClean="0">
                <a:effectLst/>
              </a:rPr>
              <a:t>（</a:t>
            </a:r>
            <a:r>
              <a:rPr lang="zh-TW" altLang="en-US" sz="3600" b="0" dirty="0">
                <a:effectLst/>
              </a:rPr>
              <a:t>中國歷代人物傳記資料庫）</a:t>
            </a:r>
            <a:r>
              <a:rPr lang="zh-TW" altLang="en-US" sz="2800" dirty="0" smtClean="0"/>
              <a:t>（</a:t>
            </a:r>
            <a:r>
              <a:rPr lang="en-US" altLang="zh-TW" sz="2800" dirty="0" smtClean="0"/>
              <a:t>China Biographical Database)</a:t>
            </a:r>
            <a:endParaRPr lang="zh-TW" altLang="en-US" sz="2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7604321" cy="2291194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/>
              <a:t>祝平次</a:t>
            </a:r>
            <a:endParaRPr lang="en-US" altLang="zh-TW" dirty="0" smtClean="0"/>
          </a:p>
          <a:p>
            <a:r>
              <a:rPr lang="zh-TW" altLang="en-US" dirty="0" smtClean="0"/>
              <a:t>國立清華大學</a:t>
            </a:r>
            <a:endParaRPr lang="en-US" altLang="zh-TW" dirty="0" smtClean="0"/>
          </a:p>
          <a:p>
            <a:r>
              <a:rPr lang="en-US" altLang="zh-TW" dirty="0" smtClean="0"/>
              <a:t>2012-10-05</a:t>
            </a:r>
          </a:p>
          <a:p>
            <a:r>
              <a:rPr lang="zh-TW" altLang="en-US" dirty="0" smtClean="0"/>
              <a:t>部分投影片取自</a:t>
            </a:r>
            <a:r>
              <a:rPr lang="en-US" altLang="zh-TW" dirty="0" smtClean="0"/>
              <a:t> CBDB </a:t>
            </a:r>
            <a:r>
              <a:rPr lang="zh-TW" altLang="en-US" dirty="0" smtClean="0"/>
              <a:t>網站上的檔案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“General Introduction to the CBDB Project (Fall 2011)”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05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7239000" cy="1143000"/>
          </a:xfrm>
        </p:spPr>
        <p:txBody>
          <a:bodyPr/>
          <a:lstStyle/>
          <a:p>
            <a:r>
              <a:rPr lang="en-US" altLang="zh-TW" dirty="0" smtClean="0"/>
              <a:t>3-2.</a:t>
            </a:r>
            <a:r>
              <a:rPr lang="zh-TW" altLang="en-US" dirty="0" smtClean="0"/>
              <a:t>將資料轉成資料庫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467600" cy="487375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把資料變成資料庫：</a:t>
            </a:r>
            <a:r>
              <a:rPr lang="en-US" altLang="zh-TW" dirty="0" smtClean="0"/>
              <a:t>Biography/</a:t>
            </a:r>
            <a:r>
              <a:rPr lang="en-US" altLang="zh-TW" dirty="0" err="1" smtClean="0"/>
              <a:t>ies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b="1" dirty="0"/>
              <a:t>佛學規範</a:t>
            </a:r>
            <a:r>
              <a:rPr lang="zh-TW" altLang="en-US" b="1" dirty="0" smtClean="0"/>
              <a:t>資料庫：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</a:t>
            </a:r>
            <a:r>
              <a:rPr lang="en-US" altLang="zh-TW" dirty="0"/>
              <a:t>://authority.ddbc.edu.tw/person/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有更多的方式來綜合、分析、呈現資料：對比、關聯、視覺化等等。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在宋代一個士人得到進士以後，還可以活幾年？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當朱熹知南康軍時，還有誰在鄰近的州縣當官？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9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7239000" cy="1143000"/>
          </a:xfrm>
        </p:spPr>
        <p:txBody>
          <a:bodyPr/>
          <a:lstStyle/>
          <a:p>
            <a:r>
              <a:rPr lang="en-US" altLang="zh-TW" dirty="0" smtClean="0"/>
              <a:t>3.3.1</a:t>
            </a:r>
            <a:r>
              <a:rPr lang="zh-TW" altLang="en-US" dirty="0" smtClean="0"/>
              <a:t>量化分析：集體傳記學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4873752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研究一個群體的歷史事項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3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5413"/>
            <a:ext cx="8763000" cy="645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71600" y="3867548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在直屬父系中有人當過文官的進士比例：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dirty="0" smtClean="0"/>
              <a:t>960-1238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91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</p:nvPr>
        </p:nvGraphicFramePr>
        <p:xfrm>
          <a:off x="-25400" y="114300"/>
          <a:ext cx="9194800" cy="638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987824" y="61143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在資料庫中的死亡年齡分佈圖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487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0"/>
            <a:ext cx="5791200" cy="3630613"/>
          </a:xfrm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334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4953000" y="304800"/>
            <a:ext cx="0" cy="594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6096000" y="304800"/>
            <a:ext cx="0" cy="594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1371600" cy="11906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b="1">
                <a:ea typeface="新細明體" pitchFamily="18" charset="-120"/>
              </a:rPr>
              <a:t>Song (960-1279) </a:t>
            </a:r>
          </a:p>
          <a:p>
            <a:r>
              <a:rPr lang="en-US" altLang="zh-TW" b="1">
                <a:ea typeface="新細明體" pitchFamily="18" charset="-120"/>
              </a:rPr>
              <a:t>elite male lifespans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28600" y="4038600"/>
            <a:ext cx="1524000" cy="1739900"/>
          </a:xfrm>
          <a:prstGeom prst="rect">
            <a:avLst/>
          </a:prstGeom>
          <a:solidFill>
            <a:srgbClr val="4BA4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b="1" dirty="0">
                <a:ea typeface="新細明體" pitchFamily="18" charset="-120"/>
              </a:rPr>
              <a:t>Tang </a:t>
            </a:r>
            <a:r>
              <a:rPr lang="en-US" altLang="zh-TW" b="1" dirty="0" smtClean="0">
                <a:ea typeface="新細明體" pitchFamily="18" charset="-120"/>
              </a:rPr>
              <a:t>(618-907</a:t>
            </a:r>
            <a:r>
              <a:rPr lang="en-US" altLang="zh-TW" b="1" dirty="0">
                <a:ea typeface="新細明體" pitchFamily="18" charset="-120"/>
              </a:rPr>
              <a:t>) </a:t>
            </a:r>
          </a:p>
          <a:p>
            <a:r>
              <a:rPr lang="en-US" altLang="zh-TW" b="1" dirty="0">
                <a:ea typeface="新細明體" pitchFamily="18" charset="-120"/>
              </a:rPr>
              <a:t>elite male lifespans</a:t>
            </a:r>
          </a:p>
          <a:p>
            <a:r>
              <a:rPr lang="en-US" altLang="zh-TW" b="1" dirty="0">
                <a:ea typeface="新細明體" pitchFamily="18" charset="-120"/>
              </a:rPr>
              <a:t>(source: Yao Ping)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7679442" y="548680"/>
            <a:ext cx="461665" cy="21698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/>
              <a:t>宋代士人年齡分佈圖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54719" y="3823637"/>
            <a:ext cx="461665" cy="309315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唐</a:t>
            </a:r>
            <a:r>
              <a:rPr lang="zh-TW" altLang="en-US" dirty="0" smtClean="0"/>
              <a:t>代士人年齡分佈圖（姚平）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51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7239000" cy="1143000"/>
          </a:xfrm>
        </p:spPr>
        <p:txBody>
          <a:bodyPr/>
          <a:lstStyle/>
          <a:p>
            <a:r>
              <a:rPr lang="en-US" altLang="zh-TW" dirty="0" smtClean="0"/>
              <a:t>3.3.2</a:t>
            </a:r>
            <a:r>
              <a:rPr lang="zh-TW" altLang="en-US" dirty="0" smtClean="0"/>
              <a:t>量化分析：社會網絡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將「社會」視為是一個不斷進行各式各樣社會網路建構的過程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0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3" name="Picture 5" descr="NCltr111113_full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37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宋体" pitchFamily="2" charset="-122"/>
              </a:rPr>
              <a:t>2717 letters from and to leading Neo-Confucians of Zhu Xi’s generation; 453 persons</a:t>
            </a: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0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1" name="Picture 5" descr="NCltr111113_no_pendant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81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Showing only those who corresponded with at least two people in the dataset</a:t>
            </a:r>
            <a:endParaRPr lang="en-US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8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 descr="NCltr111113_no_pendantsSenderTotalB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70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Node size reflects the relative number of letters written by an individual</a:t>
            </a:r>
            <a:endParaRPr lang="en-US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71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7776864" cy="1143000"/>
          </a:xfrm>
        </p:spPr>
        <p:txBody>
          <a:bodyPr/>
          <a:lstStyle/>
          <a:p>
            <a:r>
              <a:rPr lang="en-US" altLang="zh-TW" dirty="0" smtClean="0"/>
              <a:t>3.3.3</a:t>
            </a:r>
            <a:r>
              <a:rPr lang="zh-TW" altLang="en-US" dirty="0" smtClean="0"/>
              <a:t>量化分析：空間（</a:t>
            </a:r>
            <a:r>
              <a:rPr lang="en-US" altLang="zh-TW" dirty="0" smtClean="0"/>
              <a:t>/</a:t>
            </a:r>
            <a:r>
              <a:rPr lang="zh-TW" altLang="en-US" dirty="0" smtClean="0"/>
              <a:t>時間）分析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4873752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在地理空間中結合歷史資料的手段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幾乎任何的歷史資料可以被利用地理空間來重新加以模組化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endParaRPr lang="en-US" altLang="zh-TW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7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30616" cy="5780112"/>
          </a:xfrm>
        </p:spPr>
        <p:txBody>
          <a:bodyPr anchor="ctr"/>
          <a:lstStyle/>
          <a:p>
            <a:r>
              <a:rPr lang="zh-TW" altLang="en-US" dirty="0" smtClean="0"/>
              <a:t>歡迎大家！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0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76250"/>
            <a:ext cx="8734425" cy="6210300"/>
          </a:xfrm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11188" y="0"/>
            <a:ext cx="7993062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>
                <a:ea typeface="黑体" pitchFamily="49" charset="-122"/>
              </a:rPr>
              <a:t>3. GIS </a:t>
            </a:r>
            <a:r>
              <a:rPr lang="zh-CN" altLang="en-US" sz="2800" b="1">
                <a:ea typeface="黑体" pitchFamily="49" charset="-122"/>
              </a:rPr>
              <a:t>地理信息系統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6165850"/>
            <a:ext cx="91440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1148 Civil Service Examination List </a:t>
            </a:r>
            <a:r>
              <a:rPr lang="zh-CN" altLang="en-US" sz="2800">
                <a:ea typeface="宋体" pitchFamily="2" charset="-122"/>
              </a:rPr>
              <a:t>紹興十八年登科錄</a:t>
            </a:r>
          </a:p>
        </p:txBody>
      </p:sp>
    </p:spTree>
    <p:extLst>
      <p:ext uri="{BB962C8B-B14F-4D97-AF65-F5344CB8AC3E}">
        <p14:creationId xmlns:p14="http://schemas.microsoft.com/office/powerpoint/2010/main" val="34576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8748712" cy="6221413"/>
          </a:xfrm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4630738"/>
            <a:ext cx="3384550" cy="2227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ea typeface="黑体" pitchFamily="49" charset="-122"/>
              </a:rPr>
              <a:t>All Southern Song Degree Holders in the China Biographical Database (CBDB)</a:t>
            </a:r>
          </a:p>
        </p:txBody>
      </p:sp>
    </p:spTree>
    <p:extLst>
      <p:ext uri="{BB962C8B-B14F-4D97-AF65-F5344CB8AC3E}">
        <p14:creationId xmlns:p14="http://schemas.microsoft.com/office/powerpoint/2010/main" val="28120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148 vs all Song jinshi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9" y="274638"/>
            <a:ext cx="7572561" cy="585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-26988"/>
            <a:ext cx="8461375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0" y="115888"/>
            <a:ext cx="2195513" cy="39354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ea typeface="新細明體" pitchFamily="18" charset="-120"/>
              </a:rPr>
              <a:t>4730 Examination Degree holders, 960-1126, with population distribution as of 1080</a:t>
            </a:r>
          </a:p>
        </p:txBody>
      </p:sp>
    </p:spTree>
    <p:extLst>
      <p:ext uri="{BB962C8B-B14F-4D97-AF65-F5344CB8AC3E}">
        <p14:creationId xmlns:p14="http://schemas.microsoft.com/office/powerpoint/2010/main" val="37630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CBDB: Spatial analysis (Zhu Xi’s Correspondents)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1800" r="54603" b="15400"/>
          <a:stretch/>
        </p:blipFill>
        <p:spPr bwMode="auto">
          <a:xfrm>
            <a:off x="611560" y="1556792"/>
            <a:ext cx="8427378" cy="517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6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CBDB: Spatial analysis(Zhang Shi’s correspondents)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r="53279" b="10800"/>
          <a:stretch/>
        </p:blipFill>
        <p:spPr bwMode="auto">
          <a:xfrm>
            <a:off x="25132" y="1412776"/>
            <a:ext cx="9011364" cy="54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6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CBDB: Spatial analysis(Zhu Xi vs. Zhang Shi)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8"/>
          <a:stretch/>
        </p:blipFill>
        <p:spPr bwMode="auto">
          <a:xfrm>
            <a:off x="25221" y="1412776"/>
            <a:ext cx="913892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5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3.3.3 </a:t>
            </a:r>
            <a:r>
              <a:rPr lang="zh-TW" altLang="en-US" sz="4000" dirty="0" smtClean="0"/>
              <a:t>空間方析：</a:t>
            </a:r>
            <a:r>
              <a:rPr lang="en-US" altLang="zh-TW" sz="4000" dirty="0" err="1" smtClean="0"/>
              <a:t>WorldMap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715200" cy="460702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hlinkClick r:id="rId2"/>
              </a:rPr>
              <a:t>http://worldmap.harvard.edu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http://worldmap.harvard.edu/chinamap/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8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3.3.4 </a:t>
            </a:r>
            <a:r>
              <a:rPr lang="zh-TW" altLang="en-US" sz="4000" dirty="0" smtClean="0"/>
              <a:t>方法學上的啟示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715200" cy="460702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只要稍為地改變，就能讓資料庫更合你自己的使用目的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資料或資料庫結構</a:t>
            </a:r>
            <a:endParaRPr lang="en-US" altLang="zh-TW" dirty="0" smtClean="0"/>
          </a:p>
          <a:p>
            <a:r>
              <a:rPr lang="zh-TW" altLang="en-US" dirty="0" smtClean="0"/>
              <a:t>量化研究相對於文本分析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不同種類的知識？（例如，對於資料庫中對於人際關係的定義可以從目錄研究導出）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文本分析是可以被量化研究所取代？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不同的研究途徑如何共同貢獻於整體知識的增長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5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r>
              <a:rPr lang="zh-TW" altLang="en-US" dirty="0" smtClean="0"/>
              <a:t>使用目的：具體來講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15200" cy="4419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證實舊理論：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《</a:t>
            </a:r>
            <a:r>
              <a:rPr lang="zh-TW" altLang="en-US" dirty="0" smtClean="0"/>
              <a:t>資治通鑑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中記載的災異數量與漢代天人感應學說的相相關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提出新問題：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現象的出現與消失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提供新答案（上述年齡分布圖）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視覺化的呈現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處理人力上幾乎無法處理的大量資料：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目錄研究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知識的累積與共同協作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5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257800"/>
            <a:ext cx="7846640" cy="1143000"/>
          </a:xfrm>
        </p:spPr>
        <p:txBody>
          <a:bodyPr/>
          <a:lstStyle/>
          <a:p>
            <a:r>
              <a:rPr lang="zh-TW" altLang="en-US" dirty="0" smtClean="0"/>
              <a:t>工作坊安排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CBDB (China Biographical Database) </a:t>
            </a:r>
            <a:r>
              <a:rPr lang="zh-TW" altLang="en-US" dirty="0" smtClean="0"/>
              <a:t>中國歷代人物傳記資料庫說明與示範（</a:t>
            </a:r>
            <a:r>
              <a:rPr lang="en-US" altLang="zh-TW" dirty="0" smtClean="0"/>
              <a:t>60-90 </a:t>
            </a:r>
            <a:r>
              <a:rPr lang="zh-TW" altLang="en-US" dirty="0" smtClean="0"/>
              <a:t>分鐘）</a:t>
            </a:r>
            <a:endParaRPr lang="en-US" altLang="zh-TW" dirty="0" smtClean="0"/>
          </a:p>
          <a:p>
            <a:pPr lvl="1"/>
            <a:r>
              <a:rPr lang="zh-TW" altLang="en-US" sz="2800" dirty="0" smtClean="0"/>
              <a:t>從那裡下載？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如何使用？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使用它的目的。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en-US" altLang="zh-TW" sz="2800" dirty="0" smtClean="0"/>
          </a:p>
          <a:p>
            <a:r>
              <a:rPr lang="zh-TW" altLang="en-US" dirty="0" smtClean="0"/>
              <a:t>實做</a:t>
            </a:r>
            <a:r>
              <a:rPr lang="en-US" altLang="zh-TW" dirty="0" smtClean="0"/>
              <a:t> (60-90 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1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857500"/>
            <a:ext cx="72390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實做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5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 a Dictionary: Demonstration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Find a Person</a:t>
            </a:r>
            <a:br>
              <a:rPr lang="en-US" altLang="zh-TW" dirty="0" smtClean="0"/>
            </a:br>
            <a:r>
              <a:rPr lang="en-US" altLang="zh-TW" dirty="0" smtClean="0"/>
              <a:t>Press Ctrl-f</a:t>
            </a:r>
            <a:br>
              <a:rPr lang="en-US" altLang="zh-TW" dirty="0" smtClean="0"/>
            </a:br>
            <a:r>
              <a:rPr lang="en-US" altLang="zh-TW" dirty="0" smtClean="0"/>
              <a:t>Key in a person’s name either in Pinyin Romanization or in Chinese characters</a:t>
            </a:r>
            <a:br>
              <a:rPr lang="en-US" altLang="zh-TW" dirty="0" smtClean="0"/>
            </a:br>
            <a:r>
              <a:rPr lang="en-US" altLang="zh-TW" dirty="0" smtClean="0"/>
              <a:t>Browse the result</a:t>
            </a:r>
            <a:br>
              <a:rPr lang="en-US" altLang="zh-TW" dirty="0" smtClean="0"/>
            </a:br>
            <a:r>
              <a:rPr lang="en-US" altLang="zh-TW" dirty="0" smtClean="0"/>
              <a:t>Use “v” instead of “ü”; e.g., lv for “</a:t>
            </a:r>
            <a:r>
              <a:rPr lang="zh-TW" altLang="en-US" dirty="0" smtClean="0"/>
              <a:t>呂</a:t>
            </a:r>
            <a:r>
              <a:rPr lang="en-US" altLang="zh-TW" dirty="0" smtClean="0"/>
              <a:t>”</a:t>
            </a:r>
          </a:p>
          <a:p>
            <a:r>
              <a:rPr lang="en-US" altLang="zh-TW" dirty="0" smtClean="0"/>
              <a:t>Making a person’s life into a database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4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 a Dictionary: Practice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How many items of social relationship that Wei </a:t>
            </a:r>
            <a:r>
              <a:rPr lang="en-US" altLang="zh-TW" dirty="0" err="1" smtClean="0"/>
              <a:t>Liaowong</a:t>
            </a:r>
            <a:r>
              <a:rPr lang="en-US" altLang="zh-TW" dirty="0" smtClean="0"/>
              <a:t> </a:t>
            </a:r>
            <a:r>
              <a:rPr lang="zh-TW" altLang="en-US" dirty="0" smtClean="0"/>
              <a:t>魏了翁</a:t>
            </a:r>
            <a:r>
              <a:rPr lang="en-US" altLang="zh-TW" dirty="0" smtClean="0"/>
              <a:t> has in the database?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en-US" altLang="zh-TW" dirty="0" smtClean="0"/>
              <a:t>Is </a:t>
            </a:r>
            <a:r>
              <a:rPr lang="en-US" altLang="zh-TW" dirty="0" err="1" smtClean="0"/>
              <a:t>Xu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Qian</a:t>
            </a:r>
            <a:r>
              <a:rPr lang="en-US" altLang="zh-TW" dirty="0" smtClean="0"/>
              <a:t> </a:t>
            </a:r>
            <a:r>
              <a:rPr lang="zh-TW" altLang="en-US" dirty="0" smtClean="0"/>
              <a:t>許謙</a:t>
            </a:r>
            <a:r>
              <a:rPr lang="en-US" altLang="zh-TW" dirty="0" smtClean="0"/>
              <a:t> a </a:t>
            </a:r>
            <a:r>
              <a:rPr lang="en-US" altLang="zh-TW" dirty="0" err="1" smtClean="0"/>
              <a:t>jinshi</a:t>
            </a:r>
            <a:r>
              <a:rPr lang="en-US" altLang="zh-TW" dirty="0" smtClean="0"/>
              <a:t> degree holder or not?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 a Dictionary: Practice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8003232" cy="4419600"/>
          </a:xfrm>
        </p:spPr>
        <p:txBody>
          <a:bodyPr/>
          <a:lstStyle/>
          <a:p>
            <a:r>
              <a:rPr lang="en-US" altLang="zh-TW" dirty="0" smtClean="0"/>
              <a:t>With a little twist, you can do all kinds of combination in </a:t>
            </a:r>
            <a:r>
              <a:rPr lang="en-US" altLang="zh-TW" dirty="0" err="1" smtClean="0"/>
              <a:t>MSAccess</a:t>
            </a:r>
            <a:r>
              <a:rPr lang="en-US" altLang="zh-TW" dirty="0" smtClean="0"/>
              <a:t> query:</a:t>
            </a:r>
            <a:br>
              <a:rPr lang="en-US" altLang="zh-TW" dirty="0" smtClean="0"/>
            </a:br>
            <a:r>
              <a:rPr lang="en-US" altLang="zh-TW" dirty="0" smtClean="0"/>
              <a:t>Last name + </a:t>
            </a:r>
            <a:r>
              <a:rPr lang="en-US" altLang="zh-TW" dirty="0" err="1" smtClean="0"/>
              <a:t>Zi</a:t>
            </a:r>
            <a:r>
              <a:rPr lang="en-US" altLang="zh-TW" dirty="0" smtClean="0"/>
              <a:t> </a:t>
            </a:r>
            <a:r>
              <a:rPr lang="zh-TW" altLang="en-US" dirty="0" smtClean="0"/>
              <a:t>字 </a:t>
            </a:r>
            <a:r>
              <a:rPr lang="en-US" altLang="zh-TW" dirty="0" smtClean="0"/>
              <a:t>or </a:t>
            </a:r>
            <a:r>
              <a:rPr lang="en-US" altLang="zh-TW" dirty="0" err="1" smtClean="0"/>
              <a:t>Hao</a:t>
            </a:r>
            <a:r>
              <a:rPr lang="en-US" altLang="zh-TW" dirty="0" smtClean="0"/>
              <a:t> </a:t>
            </a:r>
            <a:r>
              <a:rPr lang="zh-TW" altLang="en-US" dirty="0" smtClean="0"/>
              <a:t>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Last name + Office Title</a:t>
            </a:r>
            <a:br>
              <a:rPr lang="en-US" altLang="zh-TW" dirty="0" smtClean="0"/>
            </a:br>
            <a:r>
              <a:rPr lang="en-US" altLang="zh-TW" dirty="0" err="1"/>
              <a:t>Zi</a:t>
            </a:r>
            <a:r>
              <a:rPr lang="en-US" altLang="zh-TW" dirty="0"/>
              <a:t> </a:t>
            </a:r>
            <a:r>
              <a:rPr lang="zh-TW" altLang="en-US" dirty="0"/>
              <a:t>字 </a:t>
            </a:r>
            <a:r>
              <a:rPr lang="en-US" altLang="zh-TW" dirty="0"/>
              <a:t>or </a:t>
            </a:r>
            <a:r>
              <a:rPr lang="en-US" altLang="zh-TW" dirty="0" err="1"/>
              <a:t>Hao</a:t>
            </a:r>
            <a:r>
              <a:rPr lang="en-US" altLang="zh-TW" dirty="0"/>
              <a:t> </a:t>
            </a:r>
            <a:r>
              <a:rPr lang="zh-TW" altLang="en-US" dirty="0" smtClean="0"/>
              <a:t>號 </a:t>
            </a:r>
            <a:r>
              <a:rPr lang="en-US" altLang="zh-TW" dirty="0" smtClean="0"/>
              <a:t>+ Office Title</a:t>
            </a:r>
            <a:br>
              <a:rPr lang="en-US" altLang="zh-TW" dirty="0" smtClean="0"/>
            </a:b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Group Retrieval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Entry in to Government </a:t>
            </a:r>
            <a:r>
              <a:rPr lang="zh-TW" altLang="en-US" dirty="0" smtClean="0"/>
              <a:t>入仕途徑查詢</a:t>
            </a:r>
            <a:endParaRPr lang="en-US" altLang="zh-TW" dirty="0" smtClean="0"/>
          </a:p>
          <a:p>
            <a:r>
              <a:rPr lang="en-US" altLang="zh-TW" dirty="0"/>
              <a:t>Office </a:t>
            </a:r>
            <a:r>
              <a:rPr lang="en-US" altLang="zh-TW" dirty="0" smtClean="0"/>
              <a:t>holding </a:t>
            </a:r>
            <a:r>
              <a:rPr lang="zh-TW" altLang="en-US" dirty="0" smtClean="0"/>
              <a:t>官職查詢</a:t>
            </a:r>
            <a:endParaRPr lang="en-US" altLang="zh-TW" dirty="0" smtClean="0"/>
          </a:p>
          <a:p>
            <a:r>
              <a:rPr lang="en-US" altLang="zh-TW" dirty="0" smtClean="0"/>
              <a:t>Kinship </a:t>
            </a:r>
            <a:r>
              <a:rPr lang="zh-TW" altLang="en-US" dirty="0" smtClean="0"/>
              <a:t>親屬查詢</a:t>
            </a:r>
            <a:endParaRPr lang="en-US" altLang="zh-TW" dirty="0" smtClean="0"/>
          </a:p>
          <a:p>
            <a:r>
              <a:rPr lang="en-US" altLang="zh-TW" dirty="0" smtClean="0"/>
              <a:t>Associations </a:t>
            </a:r>
            <a:r>
              <a:rPr lang="zh-TW" altLang="en-US" dirty="0" smtClean="0"/>
              <a:t>社會關係查詢</a:t>
            </a:r>
            <a:endParaRPr lang="en-US" altLang="zh-TW" dirty="0" smtClean="0"/>
          </a:p>
          <a:p>
            <a:r>
              <a:rPr lang="en-US" altLang="zh-TW" dirty="0"/>
              <a:t>Social </a:t>
            </a:r>
            <a:r>
              <a:rPr lang="en-US" altLang="zh-TW" dirty="0" smtClean="0"/>
              <a:t>Networks </a:t>
            </a:r>
            <a:r>
              <a:rPr lang="zh-TW" altLang="en-US" dirty="0" smtClean="0"/>
              <a:t>社會關係網絡查詢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Pair-wise Associations </a:t>
            </a:r>
            <a:r>
              <a:rPr lang="zh-TW" altLang="en-US" smtClean="0"/>
              <a:t>查詢兩人之間社會關係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6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Related Links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altLang="zh-TW" dirty="0" smtClean="0"/>
              <a:t>CBDB </a:t>
            </a:r>
            <a:r>
              <a:rPr lang="en-US" altLang="zh-TW" dirty="0"/>
              <a:t>English homepage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altLang="zh-TW" u="sng" dirty="0" smtClean="0">
                <a:hlinkClick r:id="rId2"/>
              </a:rPr>
              <a:t>http</a:t>
            </a:r>
            <a:r>
              <a:rPr lang="en-US" altLang="zh-TW" u="sng" dirty="0">
                <a:hlinkClick r:id="rId2"/>
              </a:rPr>
              <a:t>://</a:t>
            </a:r>
            <a:r>
              <a:rPr lang="en-US" altLang="zh-TW" u="sng" dirty="0" smtClean="0">
                <a:hlinkClick r:id="rId2"/>
              </a:rPr>
              <a:t>isites.harvard.edu/icb/icb.do?keyword=k16229&amp;pageid=icb.page76535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endParaRPr lang="zh-TW" altLang="zh-TW" dirty="0"/>
          </a:p>
          <a:p>
            <a:pPr lvl="0"/>
            <a:r>
              <a:rPr lang="en-US" altLang="zh-TW" dirty="0" err="1" smtClean="0"/>
              <a:t>WorldMap</a:t>
            </a:r>
            <a:r>
              <a:rPr lang="en-US" altLang="zh-TW" dirty="0" smtClean="0"/>
              <a:t> </a:t>
            </a:r>
            <a:r>
              <a:rPr lang="en-US" altLang="zh-TW" dirty="0"/>
              <a:t>Harvard University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altLang="zh-TW" u="sng" dirty="0" smtClean="0">
                <a:hlinkClick r:id="rId3"/>
              </a:rPr>
              <a:t>http</a:t>
            </a:r>
            <a:r>
              <a:rPr lang="en-US" altLang="zh-TW" u="sng" dirty="0">
                <a:hlinkClick r:id="rId3"/>
              </a:rPr>
              <a:t>://worldmap.harvard.edu</a:t>
            </a:r>
            <a:r>
              <a:rPr lang="en-US" altLang="zh-TW" u="sng" dirty="0" smtClean="0">
                <a:hlinkClick r:id="rId3"/>
              </a:rPr>
              <a:t>/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en-US" altLang="zh-TW" dirty="0" smtClean="0"/>
              <a:t>At </a:t>
            </a:r>
            <a:r>
              <a:rPr lang="en-US" altLang="zh-TW" dirty="0"/>
              <a:t>the end of the "Help" webpage, you can see several tool webpages</a:t>
            </a:r>
            <a:r>
              <a:rPr lang="en-US" altLang="zh-TW" dirty="0" smtClean="0"/>
              <a:t>.</a:t>
            </a:r>
            <a:br>
              <a:rPr lang="en-US" altLang="zh-TW" dirty="0" smtClean="0"/>
            </a:br>
            <a:endParaRPr lang="zh-TW" altLang="zh-TW" dirty="0"/>
          </a:p>
          <a:p>
            <a:pPr lvl="0"/>
            <a:r>
              <a:rPr lang="en-US" altLang="zh-TW" dirty="0" err="1" smtClean="0"/>
              <a:t>Worldmap</a:t>
            </a:r>
            <a:r>
              <a:rPr lang="en-US" altLang="zh-TW" dirty="0" smtClean="0"/>
              <a:t> </a:t>
            </a:r>
            <a:r>
              <a:rPr lang="en-US" altLang="zh-TW" dirty="0"/>
              <a:t>Warp: make any map a geo map (which has latitude and longitude reference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u="sng" dirty="0" smtClean="0">
                <a:hlinkClick r:id="rId4"/>
              </a:rPr>
              <a:t>http</a:t>
            </a:r>
            <a:r>
              <a:rPr lang="en-US" altLang="zh-TW" u="sng" dirty="0">
                <a:hlinkClick r:id="rId4"/>
              </a:rPr>
              <a:t>://warp.worldmap.harvard.edu</a:t>
            </a:r>
            <a:r>
              <a:rPr lang="en-US" altLang="zh-TW" u="sng" dirty="0" smtClean="0">
                <a:hlinkClick r:id="rId4"/>
              </a:rPr>
              <a:t>/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endParaRPr lang="zh-TW" altLang="zh-TW" dirty="0"/>
          </a:p>
          <a:p>
            <a:pPr lvl="0"/>
            <a:r>
              <a:rPr lang="en-US" altLang="zh-TW" b="1" dirty="0" smtClean="0"/>
              <a:t>China </a:t>
            </a:r>
            <a:r>
              <a:rPr lang="en-US" altLang="zh-TW" b="1" dirty="0"/>
              <a:t>Historical </a:t>
            </a:r>
            <a:r>
              <a:rPr lang="en-US" altLang="zh-TW" b="1" dirty="0" smtClean="0"/>
              <a:t>GIS</a:t>
            </a:r>
            <a:br>
              <a:rPr lang="en-US" altLang="zh-TW" b="1" dirty="0" smtClean="0"/>
            </a:br>
            <a:r>
              <a:rPr lang="en-US" altLang="zh-TW" u="sng" dirty="0" smtClean="0">
                <a:hlinkClick r:id="rId5"/>
              </a:rPr>
              <a:t>http</a:t>
            </a:r>
            <a:r>
              <a:rPr lang="en-US" altLang="zh-TW" u="sng" dirty="0">
                <a:hlinkClick r:id="rId5"/>
              </a:rPr>
              <a:t>://www.fas.harvard.edu/~chgis/</a:t>
            </a: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92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Links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b="1" dirty="0"/>
              <a:t>佛學規範資料庫</a:t>
            </a:r>
            <a:r>
              <a:rPr lang="en-US" altLang="zh-TW" b="1" dirty="0"/>
              <a:t> </a:t>
            </a:r>
            <a:br>
              <a:rPr lang="en-US" altLang="zh-TW" b="1" dirty="0"/>
            </a:br>
            <a:r>
              <a:rPr lang="en-US" altLang="zh-TW" b="1" dirty="0"/>
              <a:t>Buddhist Authority Database </a:t>
            </a:r>
            <a:r>
              <a:rPr lang="en-US" altLang="zh-TW" b="1" dirty="0" smtClean="0"/>
              <a:t>Project</a:t>
            </a:r>
            <a:br>
              <a:rPr lang="en-US" altLang="zh-TW" b="1" dirty="0" smtClean="0"/>
            </a:br>
            <a:r>
              <a:rPr lang="en-US" altLang="zh-TW" u="sng" dirty="0" smtClean="0">
                <a:hlinkClick r:id="rId2"/>
              </a:rPr>
              <a:t>http</a:t>
            </a:r>
            <a:r>
              <a:rPr lang="en-US" altLang="zh-TW" u="sng" dirty="0">
                <a:hlinkClick r:id="rId2"/>
              </a:rPr>
              <a:t>://authority.ddbc.edu.tw</a:t>
            </a:r>
            <a:r>
              <a:rPr lang="en-US" altLang="zh-TW" u="sng" dirty="0" smtClean="0">
                <a:hlinkClick r:id="rId2"/>
              </a:rPr>
              <a:t>/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endParaRPr lang="zh-TW" altLang="zh-TW" dirty="0"/>
          </a:p>
          <a:p>
            <a:r>
              <a:rPr lang="zh-TW" altLang="en-US" u="sng" dirty="0" smtClean="0">
                <a:hlinkClick r:id="rId3"/>
              </a:rPr>
              <a:t>台灣歷史地圖資料庫工具集：</a:t>
            </a:r>
            <a:r>
              <a:rPr lang="en-US" altLang="zh-TW" u="sng" dirty="0" smtClean="0">
                <a:hlinkClick r:id="rId3"/>
              </a:rPr>
              <a:t/>
            </a:r>
            <a:br>
              <a:rPr lang="en-US" altLang="zh-TW" u="sng" dirty="0" smtClean="0">
                <a:hlinkClick r:id="rId3"/>
              </a:rPr>
            </a:br>
            <a:r>
              <a:rPr lang="en-US" altLang="zh-TW" u="sng" dirty="0" smtClean="0">
                <a:hlinkClick r:id="rId3"/>
              </a:rPr>
              <a:t>http</a:t>
            </a:r>
            <a:r>
              <a:rPr lang="en-US" altLang="zh-TW" u="sng" dirty="0">
                <a:hlinkClick r:id="rId3"/>
              </a:rPr>
              <a:t>://thdl.ntu.edu.tw/tools</a:t>
            </a:r>
            <a:r>
              <a:rPr lang="en-US" altLang="zh-TW" u="sng" dirty="0" smtClean="0">
                <a:hlinkClick r:id="rId3"/>
              </a:rPr>
              <a:t>/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endParaRPr lang="zh-TW" altLang="zh-TW" dirty="0"/>
          </a:p>
          <a:p>
            <a:pPr lvl="0"/>
            <a:r>
              <a:rPr lang="zh-TW" altLang="zh-TW" dirty="0" smtClean="0"/>
              <a:t>中文</a:t>
            </a:r>
            <a:r>
              <a:rPr lang="zh-TW" altLang="zh-TW" dirty="0"/>
              <a:t>文字雲：</a:t>
            </a:r>
            <a:r>
              <a:rPr lang="en-US" altLang="zh-TW" dirty="0"/>
              <a:t>Tag/Word </a:t>
            </a:r>
            <a:r>
              <a:rPr lang="en-US" altLang="zh-TW" dirty="0" smtClean="0"/>
              <a:t>Clouds</a:t>
            </a:r>
            <a:br>
              <a:rPr lang="en-US" altLang="zh-TW" dirty="0" smtClean="0"/>
            </a:br>
            <a:r>
              <a:rPr lang="en-US" altLang="zh-TW" u="sng" dirty="0" smtClean="0">
                <a:hlinkClick r:id="rId4"/>
              </a:rPr>
              <a:t>http</a:t>
            </a:r>
            <a:r>
              <a:rPr lang="en-US" altLang="zh-TW" u="sng" dirty="0">
                <a:hlinkClick r:id="rId4"/>
              </a:rPr>
              <a:t>://timc.idv.tw/wordcloud/zh</a:t>
            </a:r>
            <a:r>
              <a:rPr lang="en-US" altLang="zh-TW" u="sng" dirty="0" smtClean="0">
                <a:hlinkClick r:id="rId4"/>
              </a:rPr>
              <a:t>/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endParaRPr lang="zh-TW" altLang="zh-TW" dirty="0"/>
          </a:p>
          <a:p>
            <a:pPr lvl="0"/>
            <a:r>
              <a:rPr lang="en-US" altLang="zh-TW" dirty="0" smtClean="0"/>
              <a:t>Simple </a:t>
            </a:r>
            <a:r>
              <a:rPr lang="en-US" altLang="zh-TW" dirty="0"/>
              <a:t>online X-Y coordination </a:t>
            </a:r>
            <a:r>
              <a:rPr lang="en-US" altLang="zh-TW"/>
              <a:t>mapping </a:t>
            </a:r>
            <a:r>
              <a:rPr lang="en-US" altLang="zh-TW" smtClean="0"/>
              <a:t>system</a:t>
            </a:r>
            <a:br>
              <a:rPr lang="en-US" altLang="zh-TW" smtClean="0"/>
            </a:br>
            <a:r>
              <a:rPr lang="en-US" altLang="zh-TW" u="sng" smtClean="0">
                <a:hlinkClick r:id="rId5"/>
              </a:rPr>
              <a:t>http</a:t>
            </a:r>
            <a:r>
              <a:rPr lang="en-US" altLang="zh-TW" u="sng" dirty="0">
                <a:hlinkClick r:id="rId5"/>
              </a:rPr>
              <a:t>://mappit.mpiwg-berlin.mpg.de/mappit</a:t>
            </a: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3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Links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hlinkClick r:id="rId2"/>
              </a:rPr>
              <a:t>QGIS</a:t>
            </a:r>
            <a:r>
              <a:rPr lang="zh-TW" altLang="en-US" dirty="0" smtClean="0">
                <a:hlinkClick r:id="rId2"/>
              </a:rPr>
              <a:t>： </a:t>
            </a:r>
            <a:r>
              <a:rPr lang="en-US" altLang="zh-TW" dirty="0" smtClean="0">
                <a:hlinkClick r:id="rId2"/>
              </a:rPr>
              <a:t>Free GIS Software</a:t>
            </a:r>
            <a:br>
              <a:rPr lang="en-US" altLang="zh-TW" dirty="0" smtClean="0">
                <a:hlinkClick r:id="rId2"/>
              </a:rPr>
            </a:b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hub.qgis.org/projects/quantum-gis/wiki/Download#Standalone-Installer-recommended-for-new-users</a:t>
            </a:r>
            <a:r>
              <a:rPr lang="en-US" altLang="zh-TW" dirty="0"/>
              <a:t>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en-US" altLang="zh-TW" dirty="0"/>
              <a:t>Social </a:t>
            </a:r>
            <a:r>
              <a:rPr lang="en-US" altLang="zh-TW" dirty="0" smtClean="0"/>
              <a:t>Network Analysis:</a:t>
            </a:r>
            <a:br>
              <a:rPr lang="en-US" altLang="zh-TW" dirty="0" smtClean="0"/>
            </a:b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7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從那裡下載？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»"/>
            </a:pPr>
            <a:r>
              <a:rPr lang="en-US" altLang="zh-TW" sz="2800" dirty="0" err="1" smtClean="0"/>
              <a:t>MSAccess</a:t>
            </a:r>
            <a:r>
              <a:rPr lang="zh-TW" altLang="en-US" sz="2800" dirty="0" smtClean="0"/>
              <a:t>檔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>
                <a:hlinkClick r:id="rId2"/>
              </a:rPr>
              <a:t>http://</a:t>
            </a:r>
            <a:r>
              <a:rPr lang="en-US" altLang="zh-TW" sz="2800" dirty="0" smtClean="0">
                <a:hlinkClick r:id="rId2"/>
              </a:rPr>
              <a:t>isites.harvard.edu/fs/docs/icb.topic243261.files/20120105CBDBal.zip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下載之後，進行解壓縮，然後利用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MSAccess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開啟。</a:t>
            </a:r>
            <a:r>
              <a:rPr lang="en-US" altLang="zh-TW" sz="2800" dirty="0" smtClean="0"/>
              <a:t> (</a:t>
            </a:r>
            <a:r>
              <a:rPr lang="en-US" altLang="zh-TW" sz="2800" dirty="0" err="1" smtClean="0"/>
              <a:t>MSAccess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只能在微軟視窗平台上使用，部分功能只能在</a:t>
            </a:r>
            <a:r>
              <a:rPr lang="en-US" altLang="zh-TW" sz="2800" dirty="0" smtClean="0"/>
              <a:t>32bit</a:t>
            </a:r>
            <a:r>
              <a:rPr lang="zh-TW" altLang="en-US" sz="2800" dirty="0" smtClean="0"/>
              <a:t>版中使用。</a:t>
            </a:r>
            <a:r>
              <a:rPr lang="en-US" altLang="zh-TW" sz="2800" dirty="0" smtClean="0"/>
              <a:t>)</a:t>
            </a:r>
          </a:p>
          <a:p>
            <a:pPr marL="342900" lvl="1" indent="-342900">
              <a:buFont typeface="Arial" pitchFamily="34" charset="0"/>
              <a:buChar char="»"/>
            </a:pPr>
            <a:r>
              <a:rPr lang="zh-TW" altLang="en-US" sz="2800" dirty="0" smtClean="0"/>
              <a:t>線上查詢系統：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>
                <a:hlinkClick r:id="rId3"/>
              </a:rPr>
              <a:t>http://db1.ihp.sinica.edu.tw/cbdbc</a:t>
            </a:r>
            <a:r>
              <a:rPr lang="en-US" altLang="zh-TW" sz="2800" dirty="0" smtClean="0">
                <a:hlinkClick r:id="rId3"/>
              </a:rPr>
              <a:t>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8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如何使用：線上查詢系統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打開網頁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使用下列方式搜尋一個人：（不是</a:t>
            </a:r>
            <a:r>
              <a:rPr lang="en-US" altLang="zh-TW" dirty="0" smtClean="0"/>
              <a:t>CBDB</a:t>
            </a:r>
            <a:r>
              <a:rPr lang="zh-TW" altLang="en-US" dirty="0" smtClean="0"/>
              <a:t>的原始目的）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姓名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名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字 、號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姓名、名、字、號的一部分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 smtClean="0"/>
              <a:t>可以使用拼音或漢字</a:t>
            </a:r>
            <a:endParaRPr lang="en-US" altLang="zh-TW" dirty="0" smtClean="0"/>
          </a:p>
          <a:p>
            <a:pPr marL="548640" indent="-514350">
              <a:buFont typeface="+mj-lt"/>
              <a:buAutoNum type="arabicPeriod"/>
            </a:pPr>
            <a:r>
              <a:rPr lang="zh-TW" altLang="en-US" dirty="0" smtClean="0"/>
              <a:t>利用其它方式找一批人（</a:t>
            </a:r>
            <a:r>
              <a:rPr lang="en-US" altLang="zh-TW" dirty="0" smtClean="0"/>
              <a:t>CBDB</a:t>
            </a:r>
            <a:r>
              <a:rPr lang="zh-TW" altLang="en-US" dirty="0" smtClean="0"/>
              <a:t>的原始目的）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跟隨說明試著執行任系統的任一項功能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2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/>
          <a:stretch/>
        </p:blipFill>
        <p:spPr bwMode="auto">
          <a:xfrm>
            <a:off x="0" y="80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如何使用：</a:t>
            </a:r>
            <a:r>
              <a:rPr lang="en-US" altLang="zh-TW" dirty="0" err="1"/>
              <a:t>MSAccess</a:t>
            </a:r>
            <a:r>
              <a:rPr lang="en-US" altLang="zh-TW" dirty="0"/>
              <a:t> </a:t>
            </a:r>
            <a:r>
              <a:rPr lang="zh-TW" altLang="en-US" dirty="0" smtClean="0"/>
              <a:t>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開啟檔案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操作</a:t>
            </a:r>
            <a:r>
              <a:rPr lang="zh-TW" altLang="en-US" dirty="0" smtClean="0"/>
              <a:t>表單上的各個功能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實作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輸出結果和進行方析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4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7239000" cy="1143000"/>
          </a:xfrm>
        </p:spPr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CBDB</a:t>
            </a:r>
            <a:r>
              <a:rPr lang="zh-TW" altLang="en-US" dirty="0" smtClean="0"/>
              <a:t>的目的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42050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做為人名辭典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將資料變成資料庫：</a:t>
            </a:r>
            <a:r>
              <a:rPr lang="en-US" altLang="zh-TW" dirty="0" smtClean="0"/>
              <a:t> Biography/</a:t>
            </a:r>
            <a:r>
              <a:rPr lang="en-US" altLang="zh-TW" dirty="0" err="1" smtClean="0"/>
              <a:t>ies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Example from the Buddhist monk biography website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量化分析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1. </a:t>
            </a:r>
            <a:r>
              <a:rPr lang="zh-TW" altLang="en-US" dirty="0" smtClean="0"/>
              <a:t>集體傳記學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 </a:t>
            </a:r>
            <a:r>
              <a:rPr lang="zh-TW" altLang="en-US" dirty="0" smtClean="0"/>
              <a:t>社會網絡分析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3. </a:t>
            </a:r>
            <a:r>
              <a:rPr lang="zh-TW" altLang="en-US" dirty="0" smtClean="0"/>
              <a:t>空間</a:t>
            </a:r>
            <a:r>
              <a:rPr lang="en-US" altLang="zh-TW" dirty="0" smtClean="0"/>
              <a:t>/</a:t>
            </a:r>
            <a:r>
              <a:rPr lang="zh-TW" altLang="en-US" dirty="0" smtClean="0"/>
              <a:t>時間分析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分法學上的意義：做為數位人文一支的</a:t>
            </a:r>
            <a:r>
              <a:rPr lang="en-US" altLang="zh-TW" dirty="0" smtClean="0"/>
              <a:t>CBDB 		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5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7776864" cy="1143000"/>
          </a:xfrm>
        </p:spPr>
        <p:txBody>
          <a:bodyPr/>
          <a:lstStyle/>
          <a:p>
            <a:r>
              <a:rPr lang="en-US" altLang="zh-TW" dirty="0" smtClean="0"/>
              <a:t>3-1.</a:t>
            </a:r>
            <a:r>
              <a:rPr lang="zh-TW" altLang="en-US" dirty="0" smtClean="0"/>
              <a:t>作為人名辭典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也許還不如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方便，</a:t>
            </a:r>
            <a:endParaRPr lang="en-US" altLang="zh-TW" dirty="0" smtClean="0"/>
          </a:p>
          <a:p>
            <a:r>
              <a:rPr lang="zh-TW" altLang="en-US" dirty="0" smtClean="0"/>
              <a:t>但是可以以結構化的方式呈現一個人的傳記資料。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B885E-97B4-4FC1-A5F2-F13AD13A0A6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9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C7EDCC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17650</TotalTime>
  <Words>657</Words>
  <Application>Microsoft Office PowerPoint</Application>
  <PresentationFormat>如螢幕大小 (4:3)</PresentationFormat>
  <Paragraphs>164</Paragraphs>
  <Slides>37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壁窗</vt:lpstr>
      <vt:lpstr>CBDB工作坊：  說明、示範與實作 （中國歷代人物傳記資料庫）（China Biographical Database)</vt:lpstr>
      <vt:lpstr>歡迎大家！</vt:lpstr>
      <vt:lpstr>工作坊安排</vt:lpstr>
      <vt:lpstr>1.從那裡下載？</vt:lpstr>
      <vt:lpstr>2.如何使用：線上查詢系統</vt:lpstr>
      <vt:lpstr>PowerPoint 簡報</vt:lpstr>
      <vt:lpstr>2.如何使用：MSAccess 檔</vt:lpstr>
      <vt:lpstr>3.使用CBDB的目的</vt:lpstr>
      <vt:lpstr>3-1.作為人名辭典</vt:lpstr>
      <vt:lpstr>3-2.將資料轉成資料庫</vt:lpstr>
      <vt:lpstr>3.3.1量化分析：集體傳記學</vt:lpstr>
      <vt:lpstr>PowerPoint 簡報</vt:lpstr>
      <vt:lpstr>PowerPoint 簡報</vt:lpstr>
      <vt:lpstr>PowerPoint 簡報</vt:lpstr>
      <vt:lpstr>3.3.2量化分析：社會網絡</vt:lpstr>
      <vt:lpstr>PowerPoint 簡報</vt:lpstr>
      <vt:lpstr>PowerPoint 簡報</vt:lpstr>
      <vt:lpstr>PowerPoint 簡報</vt:lpstr>
      <vt:lpstr>3.3.3量化分析：空間（/時間）分析</vt:lpstr>
      <vt:lpstr>PowerPoint 簡報</vt:lpstr>
      <vt:lpstr>PowerPoint 簡報</vt:lpstr>
      <vt:lpstr>PowerPoint 簡報</vt:lpstr>
      <vt:lpstr>PowerPoint 簡報</vt:lpstr>
      <vt:lpstr>CBDB: Spatial analysis (Zhu Xi’s Correspondents)</vt:lpstr>
      <vt:lpstr>CBDB: Spatial analysis(Zhang Shi’s correspondents)</vt:lpstr>
      <vt:lpstr>CBDB: Spatial analysis(Zhu Xi vs. Zhang Shi)</vt:lpstr>
      <vt:lpstr>3.3.3 空間方析：WorldMap</vt:lpstr>
      <vt:lpstr>3.3.4 方法學上的啟示</vt:lpstr>
      <vt:lpstr>3使用目的：具體來講</vt:lpstr>
      <vt:lpstr>實做</vt:lpstr>
      <vt:lpstr>As a Dictionary: Demonstration</vt:lpstr>
      <vt:lpstr>As a Dictionary: Practice</vt:lpstr>
      <vt:lpstr>As a Dictionary: Practice</vt:lpstr>
      <vt:lpstr>Group Retrieval</vt:lpstr>
      <vt:lpstr>Related Links</vt:lpstr>
      <vt:lpstr>Related Links</vt:lpstr>
      <vt:lpstr>Related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CBDB （China Biographsical Database)</dc:title>
  <dc:creator>Ping-tzu 2 Chu S2</dc:creator>
  <cp:lastModifiedBy>Ping-tzu 2 Chu F1</cp:lastModifiedBy>
  <cp:revision>70</cp:revision>
  <dcterms:created xsi:type="dcterms:W3CDTF">2012-01-26T10:21:57Z</dcterms:created>
  <dcterms:modified xsi:type="dcterms:W3CDTF">2012-10-05T12:57:47Z</dcterms:modified>
</cp:coreProperties>
</file>