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396" r:id="rId2"/>
    <p:sldId id="263" r:id="rId3"/>
    <p:sldId id="369" r:id="rId4"/>
    <p:sldId id="370" r:id="rId5"/>
    <p:sldId id="394" r:id="rId6"/>
    <p:sldId id="378" r:id="rId7"/>
    <p:sldId id="379" r:id="rId8"/>
    <p:sldId id="380" r:id="rId9"/>
    <p:sldId id="381" r:id="rId10"/>
    <p:sldId id="371" r:id="rId11"/>
    <p:sldId id="372" r:id="rId12"/>
    <p:sldId id="373" r:id="rId13"/>
    <p:sldId id="374" r:id="rId14"/>
    <p:sldId id="375" r:id="rId15"/>
    <p:sldId id="376" r:id="rId16"/>
    <p:sldId id="384" r:id="rId17"/>
    <p:sldId id="377" r:id="rId18"/>
    <p:sldId id="385" r:id="rId19"/>
    <p:sldId id="386" r:id="rId20"/>
    <p:sldId id="395" r:id="rId21"/>
    <p:sldId id="387" r:id="rId22"/>
    <p:sldId id="388" r:id="rId23"/>
    <p:sldId id="389" r:id="rId24"/>
    <p:sldId id="273" r:id="rId25"/>
    <p:sldId id="274" r:id="rId26"/>
    <p:sldId id="275" r:id="rId27"/>
    <p:sldId id="276" r:id="rId28"/>
    <p:sldId id="279" r:id="rId29"/>
    <p:sldId id="280" r:id="rId30"/>
    <p:sldId id="281" r:id="rId31"/>
    <p:sldId id="282" r:id="rId32"/>
    <p:sldId id="283" r:id="rId33"/>
    <p:sldId id="285" r:id="rId34"/>
    <p:sldId id="286" r:id="rId35"/>
    <p:sldId id="287" r:id="rId36"/>
    <p:sldId id="288" r:id="rId37"/>
    <p:sldId id="289" r:id="rId38"/>
    <p:sldId id="390" r:id="rId39"/>
    <p:sldId id="391" r:id="rId40"/>
    <p:sldId id="291" r:id="rId41"/>
    <p:sldId id="292" r:id="rId42"/>
    <p:sldId id="293" r:id="rId43"/>
    <p:sldId id="294" r:id="rId44"/>
    <p:sldId id="365" r:id="rId45"/>
    <p:sldId id="307" r:id="rId46"/>
    <p:sldId id="297" r:id="rId47"/>
    <p:sldId id="392" r:id="rId48"/>
    <p:sldId id="296" r:id="rId49"/>
    <p:sldId id="345" r:id="rId50"/>
    <p:sldId id="366" r:id="rId51"/>
    <p:sldId id="367" r:id="rId52"/>
    <p:sldId id="398" r:id="rId53"/>
    <p:sldId id="352" r:id="rId54"/>
    <p:sldId id="397" r:id="rId55"/>
    <p:sldId id="298" r:id="rId56"/>
    <p:sldId id="302" r:id="rId57"/>
    <p:sldId id="355" r:id="rId58"/>
    <p:sldId id="353" r:id="rId59"/>
    <p:sldId id="310" r:id="rId60"/>
    <p:sldId id="311" r:id="rId61"/>
    <p:sldId id="304" r:id="rId62"/>
    <p:sldId id="357" r:id="rId63"/>
    <p:sldId id="358"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ED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4" d="100"/>
          <a:sy n="124" d="100"/>
        </p:scale>
        <p:origin x="-414" y="-102"/>
      </p:cViewPr>
      <p:guideLst>
        <p:guide orient="horz" pos="2160"/>
        <p:guide pos="2880"/>
      </p:guideLst>
    </p:cSldViewPr>
  </p:slideViewPr>
  <p:notesTextViewPr>
    <p:cViewPr>
      <p:scale>
        <a:sx n="1" d="1"/>
        <a:sy n="1" d="1"/>
      </p:scale>
      <p:origin x="0" y="0"/>
    </p:cViewPr>
  </p:notesTextViewPr>
  <p:sorterViewPr>
    <p:cViewPr>
      <p:scale>
        <a:sx n="100" d="100"/>
        <a:sy n="100" d="100"/>
      </p:scale>
      <p:origin x="0" y="93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pkbol\Documents\CBDB\Computer%20Assisted%20Markup\Women\Women%20death%20ages%20CBDB%20201311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b="0"/>
              <a:t>Age at Death of the 3072 Women in CBDB with Death</a:t>
            </a:r>
            <a:r>
              <a:rPr lang="en-US" sz="1400" b="0" baseline="0"/>
              <a:t> Ages</a:t>
            </a:r>
            <a:endParaRPr lang="en-US" sz="1400" b="0"/>
          </a:p>
        </c:rich>
      </c:tx>
      <c:layout>
        <c:manualLayout>
          <c:xMode val="edge"/>
          <c:yMode val="edge"/>
          <c:x val="0.14859413391270318"/>
          <c:y val="1.8092998009770218E-2"/>
        </c:manualLayout>
      </c:layout>
      <c:overlay val="0"/>
    </c:title>
    <c:autoTitleDeleted val="0"/>
    <c:plotArea>
      <c:layout/>
      <c:barChart>
        <c:barDir val="col"/>
        <c:grouping val="clustered"/>
        <c:varyColors val="0"/>
        <c:ser>
          <c:idx val="1"/>
          <c:order val="0"/>
          <c:tx>
            <c:strRef>
              <c:f>Sheet4!$B$1</c:f>
              <c:strCache>
                <c:ptCount val="1"/>
                <c:pt idx="0">
                  <c:v>number</c:v>
                </c:pt>
              </c:strCache>
            </c:strRef>
          </c:tx>
          <c:invertIfNegative val="0"/>
          <c:val>
            <c:numRef>
              <c:f>Sheet4!$B$2:$B$97</c:f>
              <c:numCache>
                <c:formatCode>General</c:formatCode>
                <c:ptCount val="96"/>
                <c:pt idx="0">
                  <c:v>1</c:v>
                </c:pt>
                <c:pt idx="1">
                  <c:v>1</c:v>
                </c:pt>
                <c:pt idx="2">
                  <c:v>2</c:v>
                </c:pt>
                <c:pt idx="3">
                  <c:v>1</c:v>
                </c:pt>
                <c:pt idx="4">
                  <c:v>2</c:v>
                </c:pt>
                <c:pt idx="5">
                  <c:v>3</c:v>
                </c:pt>
                <c:pt idx="6">
                  <c:v>2</c:v>
                </c:pt>
                <c:pt idx="7">
                  <c:v>2</c:v>
                </c:pt>
                <c:pt idx="8">
                  <c:v>5</c:v>
                </c:pt>
                <c:pt idx="9">
                  <c:v>9</c:v>
                </c:pt>
                <c:pt idx="10">
                  <c:v>7</c:v>
                </c:pt>
                <c:pt idx="11">
                  <c:v>12</c:v>
                </c:pt>
                <c:pt idx="12">
                  <c:v>20</c:v>
                </c:pt>
                <c:pt idx="13">
                  <c:v>24</c:v>
                </c:pt>
                <c:pt idx="14">
                  <c:v>22</c:v>
                </c:pt>
                <c:pt idx="15">
                  <c:v>28</c:v>
                </c:pt>
                <c:pt idx="16">
                  <c:v>32</c:v>
                </c:pt>
                <c:pt idx="17">
                  <c:v>35</c:v>
                </c:pt>
                <c:pt idx="18">
                  <c:v>37</c:v>
                </c:pt>
                <c:pt idx="19">
                  <c:v>36</c:v>
                </c:pt>
                <c:pt idx="20">
                  <c:v>40</c:v>
                </c:pt>
                <c:pt idx="21">
                  <c:v>40</c:v>
                </c:pt>
                <c:pt idx="22">
                  <c:v>43</c:v>
                </c:pt>
                <c:pt idx="23">
                  <c:v>40</c:v>
                </c:pt>
                <c:pt idx="24">
                  <c:v>36</c:v>
                </c:pt>
                <c:pt idx="25">
                  <c:v>30</c:v>
                </c:pt>
                <c:pt idx="26">
                  <c:v>56</c:v>
                </c:pt>
                <c:pt idx="27">
                  <c:v>34</c:v>
                </c:pt>
                <c:pt idx="28">
                  <c:v>38</c:v>
                </c:pt>
                <c:pt idx="29">
                  <c:v>30</c:v>
                </c:pt>
                <c:pt idx="30">
                  <c:v>61</c:v>
                </c:pt>
                <c:pt idx="31">
                  <c:v>39</c:v>
                </c:pt>
                <c:pt idx="32">
                  <c:v>43</c:v>
                </c:pt>
                <c:pt idx="33">
                  <c:v>47</c:v>
                </c:pt>
                <c:pt idx="34">
                  <c:v>31</c:v>
                </c:pt>
                <c:pt idx="35">
                  <c:v>40</c:v>
                </c:pt>
                <c:pt idx="36">
                  <c:v>35</c:v>
                </c:pt>
                <c:pt idx="37">
                  <c:v>41</c:v>
                </c:pt>
                <c:pt idx="38">
                  <c:v>26</c:v>
                </c:pt>
                <c:pt idx="39">
                  <c:v>27</c:v>
                </c:pt>
                <c:pt idx="40">
                  <c:v>36</c:v>
                </c:pt>
                <c:pt idx="41">
                  <c:v>23</c:v>
                </c:pt>
                <c:pt idx="42">
                  <c:v>33</c:v>
                </c:pt>
                <c:pt idx="43">
                  <c:v>26</c:v>
                </c:pt>
                <c:pt idx="44">
                  <c:v>37</c:v>
                </c:pt>
                <c:pt idx="45">
                  <c:v>35</c:v>
                </c:pt>
                <c:pt idx="46">
                  <c:v>47</c:v>
                </c:pt>
                <c:pt idx="47">
                  <c:v>38</c:v>
                </c:pt>
                <c:pt idx="48">
                  <c:v>49</c:v>
                </c:pt>
                <c:pt idx="49">
                  <c:v>36</c:v>
                </c:pt>
                <c:pt idx="50">
                  <c:v>48</c:v>
                </c:pt>
                <c:pt idx="51">
                  <c:v>75</c:v>
                </c:pt>
                <c:pt idx="52">
                  <c:v>52</c:v>
                </c:pt>
                <c:pt idx="53">
                  <c:v>53</c:v>
                </c:pt>
                <c:pt idx="54">
                  <c:v>44</c:v>
                </c:pt>
                <c:pt idx="55">
                  <c:v>49</c:v>
                </c:pt>
                <c:pt idx="56">
                  <c:v>78</c:v>
                </c:pt>
                <c:pt idx="57">
                  <c:v>67</c:v>
                </c:pt>
                <c:pt idx="58">
                  <c:v>45</c:v>
                </c:pt>
                <c:pt idx="59">
                  <c:v>45</c:v>
                </c:pt>
                <c:pt idx="60">
                  <c:v>60</c:v>
                </c:pt>
                <c:pt idx="61">
                  <c:v>57</c:v>
                </c:pt>
                <c:pt idx="62">
                  <c:v>65</c:v>
                </c:pt>
                <c:pt idx="63">
                  <c:v>49</c:v>
                </c:pt>
                <c:pt idx="64">
                  <c:v>42</c:v>
                </c:pt>
                <c:pt idx="65">
                  <c:v>54</c:v>
                </c:pt>
                <c:pt idx="66">
                  <c:v>54</c:v>
                </c:pt>
                <c:pt idx="67">
                  <c:v>44</c:v>
                </c:pt>
                <c:pt idx="68">
                  <c:v>54</c:v>
                </c:pt>
                <c:pt idx="69">
                  <c:v>45</c:v>
                </c:pt>
                <c:pt idx="70">
                  <c:v>61</c:v>
                </c:pt>
                <c:pt idx="71">
                  <c:v>63</c:v>
                </c:pt>
                <c:pt idx="72">
                  <c:v>49</c:v>
                </c:pt>
                <c:pt idx="73">
                  <c:v>50</c:v>
                </c:pt>
                <c:pt idx="74">
                  <c:v>33</c:v>
                </c:pt>
                <c:pt idx="75">
                  <c:v>37</c:v>
                </c:pt>
                <c:pt idx="76">
                  <c:v>41</c:v>
                </c:pt>
                <c:pt idx="77">
                  <c:v>34</c:v>
                </c:pt>
                <c:pt idx="78">
                  <c:v>29</c:v>
                </c:pt>
                <c:pt idx="79">
                  <c:v>24</c:v>
                </c:pt>
                <c:pt idx="80">
                  <c:v>32</c:v>
                </c:pt>
                <c:pt idx="81">
                  <c:v>20</c:v>
                </c:pt>
                <c:pt idx="82">
                  <c:v>20</c:v>
                </c:pt>
                <c:pt idx="83">
                  <c:v>18</c:v>
                </c:pt>
                <c:pt idx="84">
                  <c:v>11</c:v>
                </c:pt>
                <c:pt idx="85">
                  <c:v>10</c:v>
                </c:pt>
                <c:pt idx="86">
                  <c:v>8</c:v>
                </c:pt>
                <c:pt idx="87">
                  <c:v>4</c:v>
                </c:pt>
                <c:pt idx="88">
                  <c:v>10</c:v>
                </c:pt>
                <c:pt idx="89">
                  <c:v>4</c:v>
                </c:pt>
                <c:pt idx="90">
                  <c:v>5</c:v>
                </c:pt>
                <c:pt idx="91">
                  <c:v>6</c:v>
                </c:pt>
                <c:pt idx="92">
                  <c:v>2</c:v>
                </c:pt>
                <c:pt idx="93">
                  <c:v>1</c:v>
                </c:pt>
                <c:pt idx="94">
                  <c:v>1</c:v>
                </c:pt>
                <c:pt idx="95">
                  <c:v>1</c:v>
                </c:pt>
              </c:numCache>
            </c:numRef>
          </c:val>
        </c:ser>
        <c:dLbls>
          <c:showLegendKey val="0"/>
          <c:showVal val="0"/>
          <c:showCatName val="0"/>
          <c:showSerName val="0"/>
          <c:showPercent val="0"/>
          <c:showBubbleSize val="0"/>
        </c:dLbls>
        <c:gapWidth val="150"/>
        <c:axId val="105049472"/>
        <c:axId val="106120320"/>
      </c:barChart>
      <c:catAx>
        <c:axId val="105049472"/>
        <c:scaling>
          <c:orientation val="minMax"/>
        </c:scaling>
        <c:delete val="0"/>
        <c:axPos val="b"/>
        <c:majorTickMark val="out"/>
        <c:minorTickMark val="none"/>
        <c:tickLblPos val="nextTo"/>
        <c:crossAx val="106120320"/>
        <c:crosses val="autoZero"/>
        <c:auto val="1"/>
        <c:lblAlgn val="ctr"/>
        <c:lblOffset val="100"/>
        <c:noMultiLvlLbl val="0"/>
      </c:catAx>
      <c:valAx>
        <c:axId val="106120320"/>
        <c:scaling>
          <c:orientation val="minMax"/>
        </c:scaling>
        <c:delete val="0"/>
        <c:axPos val="l"/>
        <c:majorGridlines/>
        <c:numFmt formatCode="General" sourceLinked="1"/>
        <c:majorTickMark val="out"/>
        <c:minorTickMark val="none"/>
        <c:tickLblPos val="nextTo"/>
        <c:crossAx val="105049472"/>
        <c:crosses val="autoZero"/>
        <c:crossBetween val="between"/>
      </c:valAx>
    </c:plotArea>
    <c:legend>
      <c:legendPos val="r"/>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9D2C46-15AD-41B1-A1A3-95666E667CE8}" type="datetimeFigureOut">
              <a:rPr lang="en-US" smtClean="0"/>
              <a:t>12/16/2014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ADDBFC-1DFA-4318-B04D-DD1B1DABD224}" type="slidenum">
              <a:rPr lang="en-US" smtClean="0"/>
              <a:t>‹#›</a:t>
            </a:fld>
            <a:endParaRPr lang="en-US"/>
          </a:p>
        </p:txBody>
      </p:sp>
    </p:spTree>
    <p:extLst>
      <p:ext uri="{BB962C8B-B14F-4D97-AF65-F5344CB8AC3E}">
        <p14:creationId xmlns:p14="http://schemas.microsoft.com/office/powerpoint/2010/main" val="3866917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272812A-A6AD-49F2-8949-913CE3F95F8A}" type="slidenum">
              <a:rPr lang="en-US" altLang="en-US"/>
              <a:pPr/>
              <a:t>10</a:t>
            </a:fld>
            <a:endParaRPr lang="en-US" altLang="en-US"/>
          </a:p>
        </p:txBody>
      </p:sp>
      <p:sp>
        <p:nvSpPr>
          <p:cNvPr id="16486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a:fld id="{25AF1A56-3844-4857-9312-E5C6711AF8D7}" type="slidenum">
              <a:rPr lang="zh-CN" altLang="en-US" sz="1200" b="0">
                <a:ea typeface="TSC UMing S TT" pitchFamily="49" charset="-120"/>
              </a:rPr>
              <a:pPr algn="r"/>
              <a:t>10</a:t>
            </a:fld>
            <a:endParaRPr lang="en-US" altLang="zh-CN" sz="1200" b="0">
              <a:ea typeface="TSC UMing S TT" pitchFamily="49" charset="-12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CFC2B0B-725A-4D49-B45C-8EF98FF5BE0C}" type="slidenum">
              <a:rPr lang="en-US" altLang="zh-CN"/>
              <a:pPr eaLnBrk="1" hangingPunct="1"/>
              <a:t>34</a:t>
            </a:fld>
            <a:endParaRPr lang="en-US" altLang="zh-CN"/>
          </a:p>
        </p:txBody>
      </p:sp>
      <p:sp>
        <p:nvSpPr>
          <p:cNvPr id="10137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b"/>
          <a:lstStyle>
            <a:lvl1pPr defTabSz="904875" eaLnBrk="0" hangingPunct="0">
              <a:defRPr>
                <a:solidFill>
                  <a:schemeClr val="tx1"/>
                </a:solidFill>
                <a:latin typeface="Arial" charset="0"/>
              </a:defRPr>
            </a:lvl1pPr>
            <a:lvl2pPr marL="742950" indent="-285750" defTabSz="904875" eaLnBrk="0" hangingPunct="0">
              <a:defRPr>
                <a:solidFill>
                  <a:schemeClr val="tx1"/>
                </a:solidFill>
                <a:latin typeface="Arial" charset="0"/>
              </a:defRPr>
            </a:lvl2pPr>
            <a:lvl3pPr marL="1143000" indent="-228600" defTabSz="904875" eaLnBrk="0" hangingPunct="0">
              <a:defRPr>
                <a:solidFill>
                  <a:schemeClr val="tx1"/>
                </a:solidFill>
                <a:latin typeface="Arial" charset="0"/>
              </a:defRPr>
            </a:lvl3pPr>
            <a:lvl4pPr marL="1600200" indent="-228600" defTabSz="904875" eaLnBrk="0" hangingPunct="0">
              <a:defRPr>
                <a:solidFill>
                  <a:schemeClr val="tx1"/>
                </a:solidFill>
                <a:latin typeface="Arial" charset="0"/>
              </a:defRPr>
            </a:lvl4pPr>
            <a:lvl5pPr marL="2057400" indent="-228600" defTabSz="904875" eaLnBrk="0" hangingPunct="0">
              <a:defRPr>
                <a:solidFill>
                  <a:schemeClr val="tx1"/>
                </a:solidFill>
                <a:latin typeface="Arial" charset="0"/>
              </a:defRPr>
            </a:lvl5pPr>
            <a:lvl6pPr marL="2514600" indent="-228600" defTabSz="904875" eaLnBrk="0" fontAlgn="base" hangingPunct="0">
              <a:spcBef>
                <a:spcPct val="0"/>
              </a:spcBef>
              <a:spcAft>
                <a:spcPct val="0"/>
              </a:spcAft>
              <a:defRPr>
                <a:solidFill>
                  <a:schemeClr val="tx1"/>
                </a:solidFill>
                <a:latin typeface="Arial" charset="0"/>
              </a:defRPr>
            </a:lvl6pPr>
            <a:lvl7pPr marL="2971800" indent="-228600" defTabSz="904875" eaLnBrk="0" fontAlgn="base" hangingPunct="0">
              <a:spcBef>
                <a:spcPct val="0"/>
              </a:spcBef>
              <a:spcAft>
                <a:spcPct val="0"/>
              </a:spcAft>
              <a:defRPr>
                <a:solidFill>
                  <a:schemeClr val="tx1"/>
                </a:solidFill>
                <a:latin typeface="Arial" charset="0"/>
              </a:defRPr>
            </a:lvl7pPr>
            <a:lvl8pPr marL="3429000" indent="-228600" defTabSz="904875" eaLnBrk="0" fontAlgn="base" hangingPunct="0">
              <a:spcBef>
                <a:spcPct val="0"/>
              </a:spcBef>
              <a:spcAft>
                <a:spcPct val="0"/>
              </a:spcAft>
              <a:defRPr>
                <a:solidFill>
                  <a:schemeClr val="tx1"/>
                </a:solidFill>
                <a:latin typeface="Arial" charset="0"/>
              </a:defRPr>
            </a:lvl8pPr>
            <a:lvl9pPr marL="3886200" indent="-228600" defTabSz="904875" eaLnBrk="0" fontAlgn="base" hangingPunct="0">
              <a:spcBef>
                <a:spcPct val="0"/>
              </a:spcBef>
              <a:spcAft>
                <a:spcPct val="0"/>
              </a:spcAft>
              <a:defRPr>
                <a:solidFill>
                  <a:schemeClr val="tx1"/>
                </a:solidFill>
                <a:latin typeface="Arial" charset="0"/>
              </a:defRPr>
            </a:lvl9pPr>
          </a:lstStyle>
          <a:p>
            <a:pPr algn="r" eaLnBrk="1" hangingPunct="1"/>
            <a:fld id="{85ECC1B9-B5E5-4763-8164-C624C4A097BF}" type="slidenum">
              <a:rPr lang="en-US" altLang="zh-CN" sz="1200">
                <a:latin typeface="Times New Roman" pitchFamily="18" charset="0"/>
              </a:rPr>
              <a:pPr algn="r" eaLnBrk="1" hangingPunct="1"/>
              <a:t>34</a:t>
            </a:fld>
            <a:endParaRPr lang="en-US" altLang="zh-CN" sz="1200">
              <a:latin typeface="Times New Roman" pitchFamily="18" charset="0"/>
            </a:endParaRPr>
          </a:p>
        </p:txBody>
      </p:sp>
      <p:sp>
        <p:nvSpPr>
          <p:cNvPr id="101380" name="Rectangle 2"/>
          <p:cNvSpPr>
            <a:spLocks noGrp="1" noRot="1" noChangeAspect="1" noChangeArrowheads="1" noTextEdit="1"/>
          </p:cNvSpPr>
          <p:nvPr>
            <p:ph type="sldImg"/>
          </p:nvPr>
        </p:nvSpPr>
        <p:spPr>
          <a:ln/>
        </p:spPr>
      </p:sp>
      <p:sp>
        <p:nvSpPr>
          <p:cNvPr id="101381" name="Rectangle 3"/>
          <p:cNvSpPr>
            <a:spLocks noGrp="1" noChangeArrowheads="1"/>
          </p:cNvSpPr>
          <p:nvPr>
            <p:ph type="body" idx="1"/>
          </p:nvPr>
        </p:nvSpPr>
        <p:spPr>
          <a:noFill/>
        </p:spPr>
        <p:txBody>
          <a:bodyPr lIns="91430" tIns="45715" rIns="91430" bIns="45715"/>
          <a:lstStyle/>
          <a:p>
            <a:pPr eaLnBrk="1" hangingPunct="1"/>
            <a:r>
              <a:rPr lang="en-US" altLang="zh-CN" b="1" smtClean="0"/>
              <a:t>RASTER AND VECTOR OVERLAY, PREFECTURAL AND COUNTY SEATS, WATER, AND DEM (1820)</a:t>
            </a:r>
            <a:endParaRPr lang="en-US" altLang="zh-CN" smtClean="0"/>
          </a:p>
          <a:p>
            <a:pPr eaLnBrk="1" hangingPunct="1"/>
            <a:r>
              <a:rPr lang="en-US" altLang="zh-CN" smtClean="0"/>
              <a:t> </a:t>
            </a:r>
          </a:p>
          <a:p>
            <a:pPr eaLnBrk="1" hangingPunct="1"/>
            <a:r>
              <a:rPr lang="en-US" altLang="zh-CN" smtClean="0"/>
              <a:t>Now we have turned off the prefectural and county seats layer and instead displayed a layer with rivers and lakes in 1820 on top of the DEM.</a:t>
            </a:r>
          </a:p>
          <a:p>
            <a:pPr eaLnBrk="1" hangingPunct="1"/>
            <a:r>
              <a:rPr lang="en-US" altLang="zh-CN" smtClean="0"/>
              <a:t> </a:t>
            </a:r>
          </a:p>
          <a:p>
            <a:pPr eaLnBrk="1" hangingPunct="1"/>
            <a:r>
              <a:rPr lang="en-US" altLang="zh-CN" b="1" i="1" smtClean="0"/>
              <a:t>Sources:</a:t>
            </a:r>
            <a:r>
              <a:rPr lang="en-US" altLang="zh-CN" smtClean="0"/>
              <a:t>  DEM and hydro layer for 1820 from CHGIS, copyright © 2007 Harvard Yenching Institute.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E3108A1-F519-4BE3-B086-134F9E8A85DB}" type="slidenum">
              <a:rPr lang="en-US" altLang="zh-CN"/>
              <a:pPr eaLnBrk="1" hangingPunct="1"/>
              <a:t>35</a:t>
            </a:fld>
            <a:endParaRPr lang="en-US" altLang="zh-CN"/>
          </a:p>
        </p:txBody>
      </p:sp>
      <p:sp>
        <p:nvSpPr>
          <p:cNvPr id="10240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b"/>
          <a:lstStyle>
            <a:lvl1pPr defTabSz="904875" eaLnBrk="0" hangingPunct="0">
              <a:defRPr>
                <a:solidFill>
                  <a:schemeClr val="tx1"/>
                </a:solidFill>
                <a:latin typeface="Arial" charset="0"/>
              </a:defRPr>
            </a:lvl1pPr>
            <a:lvl2pPr marL="742950" indent="-285750" defTabSz="904875" eaLnBrk="0" hangingPunct="0">
              <a:defRPr>
                <a:solidFill>
                  <a:schemeClr val="tx1"/>
                </a:solidFill>
                <a:latin typeface="Arial" charset="0"/>
              </a:defRPr>
            </a:lvl2pPr>
            <a:lvl3pPr marL="1143000" indent="-228600" defTabSz="904875" eaLnBrk="0" hangingPunct="0">
              <a:defRPr>
                <a:solidFill>
                  <a:schemeClr val="tx1"/>
                </a:solidFill>
                <a:latin typeface="Arial" charset="0"/>
              </a:defRPr>
            </a:lvl3pPr>
            <a:lvl4pPr marL="1600200" indent="-228600" defTabSz="904875" eaLnBrk="0" hangingPunct="0">
              <a:defRPr>
                <a:solidFill>
                  <a:schemeClr val="tx1"/>
                </a:solidFill>
                <a:latin typeface="Arial" charset="0"/>
              </a:defRPr>
            </a:lvl4pPr>
            <a:lvl5pPr marL="2057400" indent="-228600" defTabSz="904875" eaLnBrk="0" hangingPunct="0">
              <a:defRPr>
                <a:solidFill>
                  <a:schemeClr val="tx1"/>
                </a:solidFill>
                <a:latin typeface="Arial" charset="0"/>
              </a:defRPr>
            </a:lvl5pPr>
            <a:lvl6pPr marL="2514600" indent="-228600" defTabSz="904875" eaLnBrk="0" fontAlgn="base" hangingPunct="0">
              <a:spcBef>
                <a:spcPct val="0"/>
              </a:spcBef>
              <a:spcAft>
                <a:spcPct val="0"/>
              </a:spcAft>
              <a:defRPr>
                <a:solidFill>
                  <a:schemeClr val="tx1"/>
                </a:solidFill>
                <a:latin typeface="Arial" charset="0"/>
              </a:defRPr>
            </a:lvl6pPr>
            <a:lvl7pPr marL="2971800" indent="-228600" defTabSz="904875" eaLnBrk="0" fontAlgn="base" hangingPunct="0">
              <a:spcBef>
                <a:spcPct val="0"/>
              </a:spcBef>
              <a:spcAft>
                <a:spcPct val="0"/>
              </a:spcAft>
              <a:defRPr>
                <a:solidFill>
                  <a:schemeClr val="tx1"/>
                </a:solidFill>
                <a:latin typeface="Arial" charset="0"/>
              </a:defRPr>
            </a:lvl7pPr>
            <a:lvl8pPr marL="3429000" indent="-228600" defTabSz="904875" eaLnBrk="0" fontAlgn="base" hangingPunct="0">
              <a:spcBef>
                <a:spcPct val="0"/>
              </a:spcBef>
              <a:spcAft>
                <a:spcPct val="0"/>
              </a:spcAft>
              <a:defRPr>
                <a:solidFill>
                  <a:schemeClr val="tx1"/>
                </a:solidFill>
                <a:latin typeface="Arial" charset="0"/>
              </a:defRPr>
            </a:lvl8pPr>
            <a:lvl9pPr marL="3886200" indent="-228600" defTabSz="904875" eaLnBrk="0" fontAlgn="base" hangingPunct="0">
              <a:spcBef>
                <a:spcPct val="0"/>
              </a:spcBef>
              <a:spcAft>
                <a:spcPct val="0"/>
              </a:spcAft>
              <a:defRPr>
                <a:solidFill>
                  <a:schemeClr val="tx1"/>
                </a:solidFill>
                <a:latin typeface="Arial" charset="0"/>
              </a:defRPr>
            </a:lvl9pPr>
          </a:lstStyle>
          <a:p>
            <a:pPr algn="r" eaLnBrk="1" hangingPunct="1"/>
            <a:fld id="{F3200965-02B7-43C3-BFD9-9085C570C7E4}" type="slidenum">
              <a:rPr lang="en-US" altLang="zh-CN" sz="1200">
                <a:latin typeface="Times New Roman" pitchFamily="18" charset="0"/>
              </a:rPr>
              <a:pPr algn="r" eaLnBrk="1" hangingPunct="1"/>
              <a:t>35</a:t>
            </a:fld>
            <a:endParaRPr lang="en-US" altLang="zh-CN" sz="1200">
              <a:latin typeface="Times New Roman" pitchFamily="18" charset="0"/>
            </a:endParaRPr>
          </a:p>
        </p:txBody>
      </p:sp>
      <p:sp>
        <p:nvSpPr>
          <p:cNvPr id="102404" name="Rectangle 2"/>
          <p:cNvSpPr>
            <a:spLocks noGrp="1" noRot="1" noChangeAspect="1" noChangeArrowheads="1" noTextEdit="1"/>
          </p:cNvSpPr>
          <p:nvPr>
            <p:ph type="sldImg"/>
          </p:nvPr>
        </p:nvSpPr>
        <p:spPr>
          <a:ln/>
        </p:spPr>
      </p:sp>
      <p:sp>
        <p:nvSpPr>
          <p:cNvPr id="102405" name="Rectangle 3"/>
          <p:cNvSpPr>
            <a:spLocks noGrp="1" noChangeArrowheads="1"/>
          </p:cNvSpPr>
          <p:nvPr>
            <p:ph type="body" idx="1"/>
          </p:nvPr>
        </p:nvSpPr>
        <p:spPr>
          <a:noFill/>
        </p:spPr>
        <p:txBody>
          <a:bodyPr lIns="91430" tIns="45715" rIns="91430" bIns="45715"/>
          <a:lstStyle/>
          <a:p>
            <a:pPr eaLnBrk="1" hangingPunct="1"/>
            <a:r>
              <a:rPr lang="en-US" altLang="zh-CN" b="1" smtClean="0"/>
              <a:t>RASTER AND VECTOR OVERLAY, PREFECTURAL AND COUNTY SEATS, WATER, AND DEM (1820)</a:t>
            </a:r>
            <a:endParaRPr lang="en-US" altLang="zh-CN" smtClean="0"/>
          </a:p>
          <a:p>
            <a:pPr eaLnBrk="1" hangingPunct="1"/>
            <a:r>
              <a:rPr lang="en-US" altLang="zh-CN" smtClean="0"/>
              <a:t> </a:t>
            </a:r>
          </a:p>
          <a:p>
            <a:pPr eaLnBrk="1" hangingPunct="1"/>
            <a:r>
              <a:rPr lang="en-US" altLang="zh-CN" smtClean="0"/>
              <a:t>We have turned on all layers: DEM, rivers, and seats. We can immediately see that the administrative system and the river system are closely related. In short, now we can see the spatial relationship between the river system and the administrative system. Using GIS software, we could pursue this further and ask, for example, what percentage of seats are more than five miles away from a river? What percentage of prefectural seats is at the junction of two or more rivers? What percentage of prefectural seats is on first-, second-, third-, and fourth-order rivers? </a:t>
            </a:r>
          </a:p>
          <a:p>
            <a:pPr eaLnBrk="1" hangingPunct="1"/>
            <a:r>
              <a:rPr lang="en-US" altLang="zh-CN" smtClean="0"/>
              <a:t> </a:t>
            </a:r>
          </a:p>
          <a:p>
            <a:pPr eaLnBrk="1" hangingPunct="1"/>
            <a:r>
              <a:rPr lang="en-US" altLang="zh-CN" b="1" i="1" smtClean="0"/>
              <a:t>Sources:</a:t>
            </a:r>
            <a:r>
              <a:rPr lang="en-US" altLang="zh-CN" smtClean="0"/>
              <a:t> DEM, administrative layer for 1820, and hydro layer for 1820 from CHGIS, copyright © 2007 Harvard Yenching Institute.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32C70D0-A1D8-4C18-AC53-F44EF7193C83}" type="slidenum">
              <a:rPr lang="en-US" altLang="zh-CN"/>
              <a:pPr eaLnBrk="1" hangingPunct="1"/>
              <a:t>36</a:t>
            </a:fld>
            <a:endParaRPr lang="en-US" altLang="zh-CN"/>
          </a:p>
        </p:txBody>
      </p:sp>
      <p:sp>
        <p:nvSpPr>
          <p:cNvPr id="103427" name="Slide Image Placeholder 1"/>
          <p:cNvSpPr>
            <a:spLocks noGrp="1" noRot="1" noChangeAspect="1" noTextEdit="1"/>
          </p:cNvSpPr>
          <p:nvPr>
            <p:ph type="sldImg"/>
          </p:nvPr>
        </p:nvSpPr>
        <p:spPr>
          <a:ln/>
        </p:spPr>
      </p:sp>
      <p:sp>
        <p:nvSpPr>
          <p:cNvPr id="103428" name="Notes Placeholder 2"/>
          <p:cNvSpPr>
            <a:spLocks noGrp="1"/>
          </p:cNvSpPr>
          <p:nvPr>
            <p:ph type="body" idx="1"/>
          </p:nvPr>
        </p:nvSpPr>
        <p:spPr>
          <a:noFill/>
        </p:spPr>
        <p:txBody>
          <a:bodyPr lIns="91430" tIns="45715" rIns="91430" bIns="45715"/>
          <a:lstStyle/>
          <a:p>
            <a:pPr eaLnBrk="1" hangingPunct="1"/>
            <a:r>
              <a:rPr lang="en-US" altLang="zh-CN" b="1" smtClean="0"/>
              <a:t>DIGITAL GAZETTEER</a:t>
            </a:r>
            <a:endParaRPr lang="en-US" altLang="zh-CN" smtClean="0"/>
          </a:p>
          <a:p>
            <a:pPr eaLnBrk="1" hangingPunct="1"/>
            <a:r>
              <a:rPr lang="en-US" altLang="zh-CN" smtClean="0"/>
              <a:t> </a:t>
            </a:r>
          </a:p>
          <a:p>
            <a:pPr eaLnBrk="1" hangingPunct="1"/>
            <a:r>
              <a:rPr lang="en-US" altLang="zh-CN" smtClean="0"/>
              <a:t>To understand what CHGIS provides and how to use it, we need to distinguish between the names for places (textual information) and the spatial objects (the points, lines, and polygons) associated with them. </a:t>
            </a:r>
          </a:p>
          <a:p>
            <a:pPr eaLnBrk="1" hangingPunct="1"/>
            <a:r>
              <a:rPr lang="en-US" altLang="zh-CN" smtClean="0"/>
              <a:t> </a:t>
            </a:r>
          </a:p>
          <a:p>
            <a:pPr eaLnBrk="1" hangingPunct="1"/>
            <a:r>
              <a:rPr lang="en-US" altLang="zh-CN" smtClean="0"/>
              <a:t>First, think of CHGIS as a database of placenames and information about those places. This is what we call the gazetteer. Placename is obvious. Feature type means the kind of place. For example, does a point represent a national, provincial, or county capital or a town? Does a polygon represent the territory administered by a province, prefecture, or county? Does a line represent a river? And so on. Coordinates refer to the longitude and latitude (in decimal degrees) for this point. For history, we also need a valid date. From what year to what year is this placename at this location valid? Finally, we want to know the source of this information. </a:t>
            </a:r>
          </a:p>
          <a:p>
            <a:pPr eaLnBrk="1" hangingPunct="1"/>
            <a:r>
              <a:rPr lang="en-US" altLang="zh-CN" smtClean="0"/>
              <a:t> </a:t>
            </a:r>
          </a:p>
          <a:p>
            <a:pPr eaLnBrk="1" hangingPunct="1"/>
            <a:r>
              <a:rPr lang="en-US" altLang="zh-CN" smtClean="0"/>
              <a:t>Second, think of this as a collection of spatial objects (points, lines, and polygons) that exist in a separate file. When you use GIS software and select a place from the database, the software automatically finds the spatial object associated with it and draws it on the screen.</a:t>
            </a:r>
          </a:p>
        </p:txBody>
      </p:sp>
      <p:sp>
        <p:nvSpPr>
          <p:cNvPr id="10342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b"/>
          <a:lstStyle>
            <a:lvl1pPr defTabSz="904875" eaLnBrk="0" hangingPunct="0">
              <a:defRPr>
                <a:solidFill>
                  <a:schemeClr val="tx1"/>
                </a:solidFill>
                <a:latin typeface="Arial" charset="0"/>
              </a:defRPr>
            </a:lvl1pPr>
            <a:lvl2pPr marL="742950" indent="-285750" defTabSz="904875" eaLnBrk="0" hangingPunct="0">
              <a:defRPr>
                <a:solidFill>
                  <a:schemeClr val="tx1"/>
                </a:solidFill>
                <a:latin typeface="Arial" charset="0"/>
              </a:defRPr>
            </a:lvl2pPr>
            <a:lvl3pPr marL="1143000" indent="-228600" defTabSz="904875" eaLnBrk="0" hangingPunct="0">
              <a:defRPr>
                <a:solidFill>
                  <a:schemeClr val="tx1"/>
                </a:solidFill>
                <a:latin typeface="Arial" charset="0"/>
              </a:defRPr>
            </a:lvl3pPr>
            <a:lvl4pPr marL="1600200" indent="-228600" defTabSz="904875" eaLnBrk="0" hangingPunct="0">
              <a:defRPr>
                <a:solidFill>
                  <a:schemeClr val="tx1"/>
                </a:solidFill>
                <a:latin typeface="Arial" charset="0"/>
              </a:defRPr>
            </a:lvl4pPr>
            <a:lvl5pPr marL="2057400" indent="-228600" defTabSz="904875" eaLnBrk="0" hangingPunct="0">
              <a:defRPr>
                <a:solidFill>
                  <a:schemeClr val="tx1"/>
                </a:solidFill>
                <a:latin typeface="Arial" charset="0"/>
              </a:defRPr>
            </a:lvl5pPr>
            <a:lvl6pPr marL="2514600" indent="-228600" defTabSz="904875" eaLnBrk="0" fontAlgn="base" hangingPunct="0">
              <a:spcBef>
                <a:spcPct val="0"/>
              </a:spcBef>
              <a:spcAft>
                <a:spcPct val="0"/>
              </a:spcAft>
              <a:defRPr>
                <a:solidFill>
                  <a:schemeClr val="tx1"/>
                </a:solidFill>
                <a:latin typeface="Arial" charset="0"/>
              </a:defRPr>
            </a:lvl6pPr>
            <a:lvl7pPr marL="2971800" indent="-228600" defTabSz="904875" eaLnBrk="0" fontAlgn="base" hangingPunct="0">
              <a:spcBef>
                <a:spcPct val="0"/>
              </a:spcBef>
              <a:spcAft>
                <a:spcPct val="0"/>
              </a:spcAft>
              <a:defRPr>
                <a:solidFill>
                  <a:schemeClr val="tx1"/>
                </a:solidFill>
                <a:latin typeface="Arial" charset="0"/>
              </a:defRPr>
            </a:lvl7pPr>
            <a:lvl8pPr marL="3429000" indent="-228600" defTabSz="904875" eaLnBrk="0" fontAlgn="base" hangingPunct="0">
              <a:spcBef>
                <a:spcPct val="0"/>
              </a:spcBef>
              <a:spcAft>
                <a:spcPct val="0"/>
              </a:spcAft>
              <a:defRPr>
                <a:solidFill>
                  <a:schemeClr val="tx1"/>
                </a:solidFill>
                <a:latin typeface="Arial" charset="0"/>
              </a:defRPr>
            </a:lvl8pPr>
            <a:lvl9pPr marL="3886200" indent="-228600" defTabSz="904875" eaLnBrk="0" fontAlgn="base" hangingPunct="0">
              <a:spcBef>
                <a:spcPct val="0"/>
              </a:spcBef>
              <a:spcAft>
                <a:spcPct val="0"/>
              </a:spcAft>
              <a:defRPr>
                <a:solidFill>
                  <a:schemeClr val="tx1"/>
                </a:solidFill>
                <a:latin typeface="Arial" charset="0"/>
              </a:defRPr>
            </a:lvl9pPr>
          </a:lstStyle>
          <a:p>
            <a:pPr algn="r" eaLnBrk="1" hangingPunct="1"/>
            <a:fld id="{3C748552-7954-4BE6-A038-65D174220FEA}" type="slidenum">
              <a:rPr lang="en-US" altLang="zh-CN" sz="1200">
                <a:latin typeface="Times New Roman" pitchFamily="18" charset="0"/>
              </a:rPr>
              <a:pPr algn="r" eaLnBrk="1" hangingPunct="1"/>
              <a:t>36</a:t>
            </a:fld>
            <a:endParaRPr lang="en-US" altLang="zh-CN" sz="120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A3CD75B-9FEC-4DED-A476-5F5845093CA9}" type="slidenum">
              <a:rPr lang="en-US" altLang="en-US"/>
              <a:pPr/>
              <a:t>11</a:t>
            </a:fld>
            <a:endParaRPr lang="en-US" altLang="en-US"/>
          </a:p>
        </p:txBody>
      </p:sp>
      <p:sp>
        <p:nvSpPr>
          <p:cNvPr id="1751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a:fld id="{9EB4173A-AD64-4C2D-8DE0-EFD86A878605}" type="slidenum">
              <a:rPr lang="zh-CN" altLang="en-US" sz="1200" b="0">
                <a:ea typeface="TSC UMing S TT" pitchFamily="49" charset="-120"/>
              </a:rPr>
              <a:pPr algn="r"/>
              <a:t>11</a:t>
            </a:fld>
            <a:endParaRPr lang="en-US" altLang="zh-CN" sz="1200" b="0">
              <a:ea typeface="TSC UMing S TT" pitchFamily="49" charset="-12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6FD74DC-C049-427E-8561-71217C83C74E}" type="slidenum">
              <a:rPr lang="en-US" altLang="en-US"/>
              <a:pPr/>
              <a:t>12</a:t>
            </a:fld>
            <a:endParaRPr lang="en-US" altLang="en-US"/>
          </a:p>
        </p:txBody>
      </p:sp>
      <p:sp>
        <p:nvSpPr>
          <p:cNvPr id="1710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a:fld id="{CDAFDE84-458B-43D2-9731-E03904AD285B}" type="slidenum">
              <a:rPr lang="zh-CN" altLang="en-US" sz="1200" b="0">
                <a:ea typeface="TSC UMing S TT" pitchFamily="49" charset="-120"/>
              </a:rPr>
              <a:pPr algn="r"/>
              <a:t>12</a:t>
            </a:fld>
            <a:endParaRPr lang="en-US" altLang="zh-CN" sz="1200" b="0">
              <a:ea typeface="TSC UMing S TT" pitchFamily="49" charset="-12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0B533EE-7C8C-40F5-843E-8E495A1131F5}" type="slidenum">
              <a:rPr lang="en-US" altLang="en-US"/>
              <a:pPr/>
              <a:t>13</a:t>
            </a:fld>
            <a:endParaRPr lang="en-US" altLang="en-US"/>
          </a:p>
        </p:txBody>
      </p:sp>
      <p:sp>
        <p:nvSpPr>
          <p:cNvPr id="1986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a:fld id="{DDF4BABA-40AD-4CC5-B4BC-F2F8E5BC1707}" type="slidenum">
              <a:rPr lang="zh-CN" altLang="en-US" sz="1200" b="0">
                <a:ea typeface="TSC UMing S TT" pitchFamily="49" charset="-120"/>
              </a:rPr>
              <a:pPr algn="r"/>
              <a:t>13</a:t>
            </a:fld>
            <a:endParaRPr lang="en-US" altLang="zh-CN" sz="1200" b="0">
              <a:ea typeface="TSC UMing S TT" pitchFamily="49" charset="-12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4606D09-F26A-421B-94D2-87742E0B7E9C}" type="slidenum">
              <a:rPr lang="en-US" altLang="en-US"/>
              <a:pPr/>
              <a:t>15</a:t>
            </a:fld>
            <a:endParaRPr lang="en-US" altLang="en-US"/>
          </a:p>
        </p:txBody>
      </p:sp>
      <p:sp>
        <p:nvSpPr>
          <p:cNvPr id="1914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a:fld id="{8E25A661-BAC6-4109-B3EA-CDEE740E7970}" type="slidenum">
              <a:rPr lang="zh-CN" altLang="en-US" sz="1200" b="0">
                <a:ea typeface="TSC UMing S TT" pitchFamily="49" charset="-120"/>
              </a:rPr>
              <a:pPr algn="r"/>
              <a:t>15</a:t>
            </a:fld>
            <a:endParaRPr lang="en-US" altLang="zh-CN" sz="1200" b="0">
              <a:ea typeface="TSC UMing S TT" pitchFamily="49" charset="-120"/>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AA35A2E-E0B5-42BA-9547-3CA0526A7905}" type="slidenum">
              <a:rPr lang="en-US" altLang="zh-CN" smtClean="0"/>
              <a:pPr eaLnBrk="1" hangingPunct="1"/>
              <a:t>17</a:t>
            </a:fld>
            <a:endParaRPr lang="en-US" altLang="zh-CN"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5FE0E22-E904-455A-8D87-D16863EB80C6}" type="slidenum">
              <a:rPr lang="en-US" altLang="zh-CN"/>
              <a:pPr eaLnBrk="1" hangingPunct="1"/>
              <a:t>28</a:t>
            </a:fld>
            <a:endParaRPr lang="en-US" altLang="zh-CN"/>
          </a:p>
        </p:txBody>
      </p:sp>
      <p:sp>
        <p:nvSpPr>
          <p:cNvPr id="98307" name="Rectangle 7"/>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FA5310D1-B23C-4186-AFC4-980D973E3219}" type="slidenum">
              <a:rPr lang="en-US" altLang="zh-CN" sz="1300"/>
              <a:pPr algn="r" eaLnBrk="1" hangingPunct="1"/>
              <a:t>28</a:t>
            </a:fld>
            <a:endParaRPr lang="en-US" altLang="zh-CN" sz="1300"/>
          </a:p>
        </p:txBody>
      </p:sp>
      <p:sp>
        <p:nvSpPr>
          <p:cNvPr id="98308" name="Rectangle 2"/>
          <p:cNvSpPr>
            <a:spLocks noGrp="1" noRot="1" noChangeAspect="1" noChangeArrowheads="1" noTextEdit="1"/>
          </p:cNvSpPr>
          <p:nvPr>
            <p:ph type="sldImg"/>
          </p:nvPr>
        </p:nvSpPr>
        <p:spPr>
          <a:xfrm>
            <a:off x="1144588" y="687388"/>
            <a:ext cx="4572000" cy="3429000"/>
          </a:xfrm>
          <a:ln/>
        </p:spPr>
      </p:sp>
      <p:sp>
        <p:nvSpPr>
          <p:cNvPr id="98309" name="Rectangle 3"/>
          <p:cNvSpPr>
            <a:spLocks noGrp="1" noChangeArrowheads="1"/>
          </p:cNvSpPr>
          <p:nvPr>
            <p:ph type="body" idx="1"/>
          </p:nvPr>
        </p:nvSpPr>
        <p:spPr>
          <a:xfrm>
            <a:off x="685800" y="4343400"/>
            <a:ext cx="5486400" cy="4113213"/>
          </a:xfrm>
          <a:noFill/>
        </p:spPr>
        <p:txBody>
          <a:bodyPr lIns="91430" tIns="45715" rIns="91430" bIns="45715"/>
          <a:lstStyle/>
          <a:p>
            <a:pPr eaLnBrk="1" hangingPunct="1"/>
            <a:endParaRPr lang="zh-CN" altLang="zh-CN"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99702C9-4FE2-481B-B503-3A670399CDB9}" type="slidenum">
              <a:rPr lang="en-US" altLang="zh-CN"/>
              <a:pPr eaLnBrk="1" hangingPunct="1"/>
              <a:t>29</a:t>
            </a:fld>
            <a:endParaRPr lang="en-US" altLang="zh-CN"/>
          </a:p>
        </p:txBody>
      </p:sp>
      <p:sp>
        <p:nvSpPr>
          <p:cNvPr id="99331" name="Slide Image Placeholder 1"/>
          <p:cNvSpPr>
            <a:spLocks noGrp="1" noRot="1" noChangeAspect="1" noTextEdit="1"/>
          </p:cNvSpPr>
          <p:nvPr>
            <p:ph type="sldImg"/>
          </p:nvPr>
        </p:nvSpPr>
        <p:spPr>
          <a:ln/>
        </p:spPr>
      </p:sp>
      <p:sp>
        <p:nvSpPr>
          <p:cNvPr id="99332" name="Notes Placeholder 2"/>
          <p:cNvSpPr>
            <a:spLocks noGrp="1"/>
          </p:cNvSpPr>
          <p:nvPr>
            <p:ph type="body" idx="1"/>
          </p:nvPr>
        </p:nvSpPr>
        <p:spPr>
          <a:noFill/>
        </p:spPr>
        <p:txBody>
          <a:bodyPr lIns="91430" tIns="45715" rIns="91430" bIns="45715"/>
          <a:lstStyle/>
          <a:p>
            <a:pPr eaLnBrk="1" hangingPunct="1"/>
            <a:r>
              <a:rPr lang="en-US" altLang="zh-CN" b="1" smtClean="0"/>
              <a:t>DIGITAL GAZETTEER</a:t>
            </a:r>
            <a:endParaRPr lang="en-US" altLang="zh-CN" smtClean="0"/>
          </a:p>
          <a:p>
            <a:pPr eaLnBrk="1" hangingPunct="1"/>
            <a:r>
              <a:rPr lang="en-US" altLang="zh-CN" smtClean="0"/>
              <a:t> </a:t>
            </a:r>
          </a:p>
          <a:p>
            <a:pPr eaLnBrk="1" hangingPunct="1"/>
            <a:r>
              <a:rPr lang="en-US" altLang="zh-CN" smtClean="0"/>
              <a:t>To understand what CHGIS provides and how to use it, we need to distinguish between the names for places (textual information) and the spatial objects (the points, lines, and polygons) associated with them. </a:t>
            </a:r>
          </a:p>
          <a:p>
            <a:pPr eaLnBrk="1" hangingPunct="1"/>
            <a:r>
              <a:rPr lang="en-US" altLang="zh-CN" smtClean="0"/>
              <a:t> </a:t>
            </a:r>
          </a:p>
          <a:p>
            <a:pPr eaLnBrk="1" hangingPunct="1"/>
            <a:r>
              <a:rPr lang="en-US" altLang="zh-CN" smtClean="0"/>
              <a:t>First, think of CHGIS as a database of placenames and information about those places. This is what we call the gazetteer. Placename is obvious. Feature type means the kind of place. For example, does a point represent a national, provincial, or county capital or a town? Does a polygon represent the territory administered by a province, prefecture, or county? Does a line represent a river? And so on. Coordinates refer to the longitude and latitude (in decimal degrees) for this point. For history, we also need a valid date. From what year to what year is this placename at this location valid? Finally, we want to know the source of this information. </a:t>
            </a:r>
          </a:p>
          <a:p>
            <a:pPr eaLnBrk="1" hangingPunct="1"/>
            <a:r>
              <a:rPr lang="en-US" altLang="zh-CN" smtClean="0"/>
              <a:t> </a:t>
            </a:r>
          </a:p>
          <a:p>
            <a:pPr eaLnBrk="1" hangingPunct="1"/>
            <a:r>
              <a:rPr lang="en-US" altLang="zh-CN" smtClean="0"/>
              <a:t>Second, think of this as a collection of spatial objects (points, lines, and polygons) that exist in a separate file. When you use GIS software and select a place from the database, the software automatically finds the spatial object associated with it and draws it on the screen.</a:t>
            </a:r>
          </a:p>
        </p:txBody>
      </p:sp>
      <p:sp>
        <p:nvSpPr>
          <p:cNvPr id="9933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b"/>
          <a:lstStyle>
            <a:lvl1pPr defTabSz="904875" eaLnBrk="0" hangingPunct="0">
              <a:defRPr>
                <a:solidFill>
                  <a:schemeClr val="tx1"/>
                </a:solidFill>
                <a:latin typeface="Arial" charset="0"/>
              </a:defRPr>
            </a:lvl1pPr>
            <a:lvl2pPr marL="742950" indent="-285750" defTabSz="904875" eaLnBrk="0" hangingPunct="0">
              <a:defRPr>
                <a:solidFill>
                  <a:schemeClr val="tx1"/>
                </a:solidFill>
                <a:latin typeface="Arial" charset="0"/>
              </a:defRPr>
            </a:lvl2pPr>
            <a:lvl3pPr marL="1143000" indent="-228600" defTabSz="904875" eaLnBrk="0" hangingPunct="0">
              <a:defRPr>
                <a:solidFill>
                  <a:schemeClr val="tx1"/>
                </a:solidFill>
                <a:latin typeface="Arial" charset="0"/>
              </a:defRPr>
            </a:lvl3pPr>
            <a:lvl4pPr marL="1600200" indent="-228600" defTabSz="904875" eaLnBrk="0" hangingPunct="0">
              <a:defRPr>
                <a:solidFill>
                  <a:schemeClr val="tx1"/>
                </a:solidFill>
                <a:latin typeface="Arial" charset="0"/>
              </a:defRPr>
            </a:lvl4pPr>
            <a:lvl5pPr marL="2057400" indent="-228600" defTabSz="904875" eaLnBrk="0" hangingPunct="0">
              <a:defRPr>
                <a:solidFill>
                  <a:schemeClr val="tx1"/>
                </a:solidFill>
                <a:latin typeface="Arial" charset="0"/>
              </a:defRPr>
            </a:lvl5pPr>
            <a:lvl6pPr marL="2514600" indent="-228600" defTabSz="904875" eaLnBrk="0" fontAlgn="base" hangingPunct="0">
              <a:spcBef>
                <a:spcPct val="0"/>
              </a:spcBef>
              <a:spcAft>
                <a:spcPct val="0"/>
              </a:spcAft>
              <a:defRPr>
                <a:solidFill>
                  <a:schemeClr val="tx1"/>
                </a:solidFill>
                <a:latin typeface="Arial" charset="0"/>
              </a:defRPr>
            </a:lvl6pPr>
            <a:lvl7pPr marL="2971800" indent="-228600" defTabSz="904875" eaLnBrk="0" fontAlgn="base" hangingPunct="0">
              <a:spcBef>
                <a:spcPct val="0"/>
              </a:spcBef>
              <a:spcAft>
                <a:spcPct val="0"/>
              </a:spcAft>
              <a:defRPr>
                <a:solidFill>
                  <a:schemeClr val="tx1"/>
                </a:solidFill>
                <a:latin typeface="Arial" charset="0"/>
              </a:defRPr>
            </a:lvl7pPr>
            <a:lvl8pPr marL="3429000" indent="-228600" defTabSz="904875" eaLnBrk="0" fontAlgn="base" hangingPunct="0">
              <a:spcBef>
                <a:spcPct val="0"/>
              </a:spcBef>
              <a:spcAft>
                <a:spcPct val="0"/>
              </a:spcAft>
              <a:defRPr>
                <a:solidFill>
                  <a:schemeClr val="tx1"/>
                </a:solidFill>
                <a:latin typeface="Arial" charset="0"/>
              </a:defRPr>
            </a:lvl8pPr>
            <a:lvl9pPr marL="3886200" indent="-228600" defTabSz="904875" eaLnBrk="0" fontAlgn="base" hangingPunct="0">
              <a:spcBef>
                <a:spcPct val="0"/>
              </a:spcBef>
              <a:spcAft>
                <a:spcPct val="0"/>
              </a:spcAft>
              <a:defRPr>
                <a:solidFill>
                  <a:schemeClr val="tx1"/>
                </a:solidFill>
                <a:latin typeface="Arial" charset="0"/>
              </a:defRPr>
            </a:lvl9pPr>
          </a:lstStyle>
          <a:p>
            <a:pPr algn="r" eaLnBrk="1" hangingPunct="1"/>
            <a:fld id="{264FF7E8-BF31-4871-BD63-0355C1199C72}" type="slidenum">
              <a:rPr lang="en-US" altLang="zh-CN" sz="1200">
                <a:latin typeface="Times New Roman" pitchFamily="18" charset="0"/>
              </a:rPr>
              <a:pPr algn="r" eaLnBrk="1" hangingPunct="1"/>
              <a:t>29</a:t>
            </a:fld>
            <a:endParaRPr lang="en-US" altLang="zh-CN" sz="120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8ACA317-F16B-4197-B550-B88570C2F76A}" type="slidenum">
              <a:rPr lang="en-US" altLang="zh-CN"/>
              <a:pPr eaLnBrk="1" hangingPunct="1"/>
              <a:t>33</a:t>
            </a:fld>
            <a:endParaRPr lang="en-US" altLang="zh-CN"/>
          </a:p>
        </p:txBody>
      </p:sp>
      <p:sp>
        <p:nvSpPr>
          <p:cNvPr id="10035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b"/>
          <a:lstStyle>
            <a:lvl1pPr defTabSz="904875" eaLnBrk="0" hangingPunct="0">
              <a:defRPr>
                <a:solidFill>
                  <a:schemeClr val="tx1"/>
                </a:solidFill>
                <a:latin typeface="Arial" charset="0"/>
              </a:defRPr>
            </a:lvl1pPr>
            <a:lvl2pPr marL="742950" indent="-285750" defTabSz="904875" eaLnBrk="0" hangingPunct="0">
              <a:defRPr>
                <a:solidFill>
                  <a:schemeClr val="tx1"/>
                </a:solidFill>
                <a:latin typeface="Arial" charset="0"/>
              </a:defRPr>
            </a:lvl2pPr>
            <a:lvl3pPr marL="1143000" indent="-228600" defTabSz="904875" eaLnBrk="0" hangingPunct="0">
              <a:defRPr>
                <a:solidFill>
                  <a:schemeClr val="tx1"/>
                </a:solidFill>
                <a:latin typeface="Arial" charset="0"/>
              </a:defRPr>
            </a:lvl3pPr>
            <a:lvl4pPr marL="1600200" indent="-228600" defTabSz="904875" eaLnBrk="0" hangingPunct="0">
              <a:defRPr>
                <a:solidFill>
                  <a:schemeClr val="tx1"/>
                </a:solidFill>
                <a:latin typeface="Arial" charset="0"/>
              </a:defRPr>
            </a:lvl4pPr>
            <a:lvl5pPr marL="2057400" indent="-228600" defTabSz="904875" eaLnBrk="0" hangingPunct="0">
              <a:defRPr>
                <a:solidFill>
                  <a:schemeClr val="tx1"/>
                </a:solidFill>
                <a:latin typeface="Arial" charset="0"/>
              </a:defRPr>
            </a:lvl5pPr>
            <a:lvl6pPr marL="2514600" indent="-228600" defTabSz="904875" eaLnBrk="0" fontAlgn="base" hangingPunct="0">
              <a:spcBef>
                <a:spcPct val="0"/>
              </a:spcBef>
              <a:spcAft>
                <a:spcPct val="0"/>
              </a:spcAft>
              <a:defRPr>
                <a:solidFill>
                  <a:schemeClr val="tx1"/>
                </a:solidFill>
                <a:latin typeface="Arial" charset="0"/>
              </a:defRPr>
            </a:lvl6pPr>
            <a:lvl7pPr marL="2971800" indent="-228600" defTabSz="904875" eaLnBrk="0" fontAlgn="base" hangingPunct="0">
              <a:spcBef>
                <a:spcPct val="0"/>
              </a:spcBef>
              <a:spcAft>
                <a:spcPct val="0"/>
              </a:spcAft>
              <a:defRPr>
                <a:solidFill>
                  <a:schemeClr val="tx1"/>
                </a:solidFill>
                <a:latin typeface="Arial" charset="0"/>
              </a:defRPr>
            </a:lvl7pPr>
            <a:lvl8pPr marL="3429000" indent="-228600" defTabSz="904875" eaLnBrk="0" fontAlgn="base" hangingPunct="0">
              <a:spcBef>
                <a:spcPct val="0"/>
              </a:spcBef>
              <a:spcAft>
                <a:spcPct val="0"/>
              </a:spcAft>
              <a:defRPr>
                <a:solidFill>
                  <a:schemeClr val="tx1"/>
                </a:solidFill>
                <a:latin typeface="Arial" charset="0"/>
              </a:defRPr>
            </a:lvl8pPr>
            <a:lvl9pPr marL="3886200" indent="-228600" defTabSz="904875" eaLnBrk="0" fontAlgn="base" hangingPunct="0">
              <a:spcBef>
                <a:spcPct val="0"/>
              </a:spcBef>
              <a:spcAft>
                <a:spcPct val="0"/>
              </a:spcAft>
              <a:defRPr>
                <a:solidFill>
                  <a:schemeClr val="tx1"/>
                </a:solidFill>
                <a:latin typeface="Arial" charset="0"/>
              </a:defRPr>
            </a:lvl9pPr>
          </a:lstStyle>
          <a:p>
            <a:pPr algn="r" eaLnBrk="1" hangingPunct="1"/>
            <a:fld id="{728FA84C-50A9-4B7A-9C9D-3E87B120BBAE}" type="slidenum">
              <a:rPr lang="en-US" altLang="zh-CN" sz="1200">
                <a:latin typeface="Times New Roman" pitchFamily="18" charset="0"/>
              </a:rPr>
              <a:pPr algn="r" eaLnBrk="1" hangingPunct="1"/>
              <a:t>33</a:t>
            </a:fld>
            <a:endParaRPr lang="en-US" altLang="zh-CN" sz="1200">
              <a:latin typeface="Times New Roman" pitchFamily="18" charset="0"/>
            </a:endParaRPr>
          </a:p>
        </p:txBody>
      </p:sp>
      <p:sp>
        <p:nvSpPr>
          <p:cNvPr id="100356" name="Rectangle 2"/>
          <p:cNvSpPr>
            <a:spLocks noGrp="1" noRot="1" noChangeAspect="1" noChangeArrowheads="1" noTextEdit="1"/>
          </p:cNvSpPr>
          <p:nvPr>
            <p:ph type="sldImg"/>
          </p:nvPr>
        </p:nvSpPr>
        <p:spPr>
          <a:ln/>
        </p:spPr>
      </p:sp>
      <p:sp>
        <p:nvSpPr>
          <p:cNvPr id="100357" name="Rectangle 3"/>
          <p:cNvSpPr>
            <a:spLocks noGrp="1" noChangeArrowheads="1"/>
          </p:cNvSpPr>
          <p:nvPr>
            <p:ph type="body" idx="1"/>
          </p:nvPr>
        </p:nvSpPr>
        <p:spPr>
          <a:noFill/>
        </p:spPr>
        <p:txBody>
          <a:bodyPr lIns="91430" tIns="45715" rIns="91430" bIns="45715"/>
          <a:lstStyle/>
          <a:p>
            <a:pPr eaLnBrk="1" hangingPunct="1"/>
            <a:r>
              <a:rPr lang="en-US" altLang="zh-CN" b="1" smtClean="0"/>
              <a:t>RASTER AND VECTOR OVERLAY, PREFECTURAL AND COUNTY SEATS (1820)</a:t>
            </a:r>
            <a:endParaRPr lang="en-US" altLang="zh-CN" smtClean="0"/>
          </a:p>
          <a:p>
            <a:pPr eaLnBrk="1" hangingPunct="1"/>
            <a:r>
              <a:rPr lang="en-US" altLang="zh-CN" b="1" smtClean="0"/>
              <a:t> </a:t>
            </a:r>
            <a:endParaRPr lang="en-US" altLang="zh-CN" smtClean="0"/>
          </a:p>
          <a:p>
            <a:pPr eaLnBrk="1" hangingPunct="1"/>
            <a:r>
              <a:rPr lang="en-US" altLang="zh-CN" smtClean="0"/>
              <a:t>In this example, we must first take a CHGIS layer of prefectural (red circles) and county seats in 1820 and lay it over a DEM showing the topography of middle-eastern China.</a:t>
            </a:r>
          </a:p>
          <a:p>
            <a:pPr eaLnBrk="1" hangingPunct="1"/>
            <a:r>
              <a:rPr lang="en-US" altLang="zh-CN" smtClean="0"/>
              <a:t> </a:t>
            </a:r>
          </a:p>
          <a:p>
            <a:pPr eaLnBrk="1" hangingPunct="1"/>
            <a:r>
              <a:rPr lang="en-US" altLang="zh-CN" b="1" i="1" smtClean="0"/>
              <a:t>Sources:</a:t>
            </a:r>
            <a:r>
              <a:rPr lang="en-US" altLang="zh-CN" smtClean="0"/>
              <a:t>  DEM and administrative layer for 1820 from CHGIS, copyright © 2007 Harvard Yenching Institute.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D5722C-6C63-4747-B701-A60F09C34D5A}" type="datetimeFigureOut">
              <a:rPr lang="en-US" smtClean="0"/>
              <a:t>12/16/2014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2BDE2-780E-49F4-9C4E-A7FB837BBA56}" type="slidenum">
              <a:rPr lang="en-US" smtClean="0"/>
              <a:t>‹#›</a:t>
            </a:fld>
            <a:endParaRPr lang="en-US"/>
          </a:p>
        </p:txBody>
      </p:sp>
    </p:spTree>
    <p:extLst>
      <p:ext uri="{BB962C8B-B14F-4D97-AF65-F5344CB8AC3E}">
        <p14:creationId xmlns:p14="http://schemas.microsoft.com/office/powerpoint/2010/main" val="3725102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D5722C-6C63-4747-B701-A60F09C34D5A}" type="datetimeFigureOut">
              <a:rPr lang="en-US" smtClean="0"/>
              <a:t>12/16/2014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2BDE2-780E-49F4-9C4E-A7FB837BBA56}" type="slidenum">
              <a:rPr lang="en-US" smtClean="0"/>
              <a:t>‹#›</a:t>
            </a:fld>
            <a:endParaRPr lang="en-US"/>
          </a:p>
        </p:txBody>
      </p:sp>
    </p:spTree>
    <p:extLst>
      <p:ext uri="{BB962C8B-B14F-4D97-AF65-F5344CB8AC3E}">
        <p14:creationId xmlns:p14="http://schemas.microsoft.com/office/powerpoint/2010/main" val="3036249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D5722C-6C63-4747-B701-A60F09C34D5A}" type="datetimeFigureOut">
              <a:rPr lang="en-US" smtClean="0"/>
              <a:t>12/16/2014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2BDE2-780E-49F4-9C4E-A7FB837BBA56}" type="slidenum">
              <a:rPr lang="en-US" smtClean="0"/>
              <a:t>‹#›</a:t>
            </a:fld>
            <a:endParaRPr lang="en-US"/>
          </a:p>
        </p:txBody>
      </p:sp>
    </p:spTree>
    <p:extLst>
      <p:ext uri="{BB962C8B-B14F-4D97-AF65-F5344CB8AC3E}">
        <p14:creationId xmlns:p14="http://schemas.microsoft.com/office/powerpoint/2010/main" val="2358810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2E4BE2D4-A406-4036-B76E-B60EF5FA12B7}" type="slidenum">
              <a:rPr lang="en-US" altLang="zh-CN"/>
              <a:pPr>
                <a:defRPr/>
              </a:pPr>
              <a:t>‹#›</a:t>
            </a:fld>
            <a:endParaRPr lang="en-US" altLang="zh-CN"/>
          </a:p>
        </p:txBody>
      </p:sp>
    </p:spTree>
    <p:extLst>
      <p:ext uri="{BB962C8B-B14F-4D97-AF65-F5344CB8AC3E}">
        <p14:creationId xmlns:p14="http://schemas.microsoft.com/office/powerpoint/2010/main" val="3956118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87365FF8-1734-4C7C-9ABF-2513CF520942}" type="slidenum">
              <a:rPr lang="en-US" altLang="en-US"/>
              <a:pPr/>
              <a:t>‹#›</a:t>
            </a:fld>
            <a:endParaRPr lang="en-US" altLang="en-US"/>
          </a:p>
        </p:txBody>
      </p:sp>
    </p:spTree>
    <p:extLst>
      <p:ext uri="{BB962C8B-B14F-4D97-AF65-F5344CB8AC3E}">
        <p14:creationId xmlns:p14="http://schemas.microsoft.com/office/powerpoint/2010/main" val="3960102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D5722C-6C63-4747-B701-A60F09C34D5A}" type="datetimeFigureOut">
              <a:rPr lang="en-US" smtClean="0"/>
              <a:t>12/16/2014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2BDE2-780E-49F4-9C4E-A7FB837BBA56}" type="slidenum">
              <a:rPr lang="en-US" smtClean="0"/>
              <a:t>‹#›</a:t>
            </a:fld>
            <a:endParaRPr lang="en-US"/>
          </a:p>
        </p:txBody>
      </p:sp>
    </p:spTree>
    <p:extLst>
      <p:ext uri="{BB962C8B-B14F-4D97-AF65-F5344CB8AC3E}">
        <p14:creationId xmlns:p14="http://schemas.microsoft.com/office/powerpoint/2010/main" val="3588392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D5722C-6C63-4747-B701-A60F09C34D5A}" type="datetimeFigureOut">
              <a:rPr lang="en-US" smtClean="0"/>
              <a:t>12/16/2014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2BDE2-780E-49F4-9C4E-A7FB837BBA56}" type="slidenum">
              <a:rPr lang="en-US" smtClean="0"/>
              <a:t>‹#›</a:t>
            </a:fld>
            <a:endParaRPr lang="en-US"/>
          </a:p>
        </p:txBody>
      </p:sp>
    </p:spTree>
    <p:extLst>
      <p:ext uri="{BB962C8B-B14F-4D97-AF65-F5344CB8AC3E}">
        <p14:creationId xmlns:p14="http://schemas.microsoft.com/office/powerpoint/2010/main" val="2238210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D5722C-6C63-4747-B701-A60F09C34D5A}" type="datetimeFigureOut">
              <a:rPr lang="en-US" smtClean="0"/>
              <a:t>12/16/2014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2BDE2-780E-49F4-9C4E-A7FB837BBA56}" type="slidenum">
              <a:rPr lang="en-US" smtClean="0"/>
              <a:t>‹#›</a:t>
            </a:fld>
            <a:endParaRPr lang="en-US"/>
          </a:p>
        </p:txBody>
      </p:sp>
    </p:spTree>
    <p:extLst>
      <p:ext uri="{BB962C8B-B14F-4D97-AF65-F5344CB8AC3E}">
        <p14:creationId xmlns:p14="http://schemas.microsoft.com/office/powerpoint/2010/main" val="319217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D5722C-6C63-4747-B701-A60F09C34D5A}" type="datetimeFigureOut">
              <a:rPr lang="en-US" smtClean="0"/>
              <a:t>12/16/2014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22BDE2-780E-49F4-9C4E-A7FB837BBA56}" type="slidenum">
              <a:rPr lang="en-US" smtClean="0"/>
              <a:t>‹#›</a:t>
            </a:fld>
            <a:endParaRPr lang="en-US"/>
          </a:p>
        </p:txBody>
      </p:sp>
    </p:spTree>
    <p:extLst>
      <p:ext uri="{BB962C8B-B14F-4D97-AF65-F5344CB8AC3E}">
        <p14:creationId xmlns:p14="http://schemas.microsoft.com/office/powerpoint/2010/main" val="1987145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D5722C-6C63-4747-B701-A60F09C34D5A}" type="datetimeFigureOut">
              <a:rPr lang="en-US" smtClean="0"/>
              <a:t>12/16/2014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22BDE2-780E-49F4-9C4E-A7FB837BBA56}" type="slidenum">
              <a:rPr lang="en-US" smtClean="0"/>
              <a:t>‹#›</a:t>
            </a:fld>
            <a:endParaRPr lang="en-US"/>
          </a:p>
        </p:txBody>
      </p:sp>
    </p:spTree>
    <p:extLst>
      <p:ext uri="{BB962C8B-B14F-4D97-AF65-F5344CB8AC3E}">
        <p14:creationId xmlns:p14="http://schemas.microsoft.com/office/powerpoint/2010/main" val="1944772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D5722C-6C63-4747-B701-A60F09C34D5A}" type="datetimeFigureOut">
              <a:rPr lang="en-US" smtClean="0"/>
              <a:t>12/16/2014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22BDE2-780E-49F4-9C4E-A7FB837BBA56}" type="slidenum">
              <a:rPr lang="en-US" smtClean="0"/>
              <a:t>‹#›</a:t>
            </a:fld>
            <a:endParaRPr lang="en-US"/>
          </a:p>
        </p:txBody>
      </p:sp>
    </p:spTree>
    <p:extLst>
      <p:ext uri="{BB962C8B-B14F-4D97-AF65-F5344CB8AC3E}">
        <p14:creationId xmlns:p14="http://schemas.microsoft.com/office/powerpoint/2010/main" val="3852703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D5722C-6C63-4747-B701-A60F09C34D5A}" type="datetimeFigureOut">
              <a:rPr lang="en-US" smtClean="0"/>
              <a:t>12/16/2014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2BDE2-780E-49F4-9C4E-A7FB837BBA56}" type="slidenum">
              <a:rPr lang="en-US" smtClean="0"/>
              <a:t>‹#›</a:t>
            </a:fld>
            <a:endParaRPr lang="en-US"/>
          </a:p>
        </p:txBody>
      </p:sp>
    </p:spTree>
    <p:extLst>
      <p:ext uri="{BB962C8B-B14F-4D97-AF65-F5344CB8AC3E}">
        <p14:creationId xmlns:p14="http://schemas.microsoft.com/office/powerpoint/2010/main" val="2462334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D5722C-6C63-4747-B701-A60F09C34D5A}" type="datetimeFigureOut">
              <a:rPr lang="en-US" smtClean="0"/>
              <a:t>12/16/2014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2BDE2-780E-49F4-9C4E-A7FB837BBA56}" type="slidenum">
              <a:rPr lang="en-US" smtClean="0"/>
              <a:t>‹#›</a:t>
            </a:fld>
            <a:endParaRPr lang="en-US"/>
          </a:p>
        </p:txBody>
      </p:sp>
    </p:spTree>
    <p:extLst>
      <p:ext uri="{BB962C8B-B14F-4D97-AF65-F5344CB8AC3E}">
        <p14:creationId xmlns:p14="http://schemas.microsoft.com/office/powerpoint/2010/main" val="9918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D5722C-6C63-4747-B701-A60F09C34D5A}" type="datetimeFigureOut">
              <a:rPr lang="en-US" smtClean="0"/>
              <a:t>12/16/2014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22BDE2-780E-49F4-9C4E-A7FB837BBA56}" type="slidenum">
              <a:rPr lang="en-US" smtClean="0"/>
              <a:t>‹#›</a:t>
            </a:fld>
            <a:endParaRPr lang="en-US"/>
          </a:p>
        </p:txBody>
      </p:sp>
    </p:spTree>
    <p:extLst>
      <p:ext uri="{BB962C8B-B14F-4D97-AF65-F5344CB8AC3E}">
        <p14:creationId xmlns:p14="http://schemas.microsoft.com/office/powerpoint/2010/main" val="2838883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7.xml"/><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en.wikipedia.org/wiki/Specification_(technical_standard)" TargetMode="External"/><Relationship Id="rId3" Type="http://schemas.openxmlformats.org/officeDocument/2006/relationships/hyperlink" Target="http://en.wikipedia.org/wiki/Unix" TargetMode="External"/><Relationship Id="rId7" Type="http://schemas.openxmlformats.org/officeDocument/2006/relationships/hyperlink" Target="http://en.wikipedia.org/wiki/Compiler-compiler" TargetMode="External"/><Relationship Id="rId2" Type="http://schemas.openxmlformats.org/officeDocument/2006/relationships/hyperlink" Target="http://en.wikipedia.org/wiki/String_(computer_science)" TargetMode="External"/><Relationship Id="rId1" Type="http://schemas.openxmlformats.org/officeDocument/2006/relationships/slideLayout" Target="../slideLayouts/slideLayout2.xml"/><Relationship Id="rId6" Type="http://schemas.openxmlformats.org/officeDocument/2006/relationships/hyperlink" Target="http://en.wikipedia.org/wiki/Formal_language#Programming_languages" TargetMode="External"/><Relationship Id="rId5" Type="http://schemas.openxmlformats.org/officeDocument/2006/relationships/hyperlink" Target="http://en.wikipedia.org/wiki/Grep" TargetMode="External"/><Relationship Id="rId4" Type="http://schemas.openxmlformats.org/officeDocument/2006/relationships/hyperlink" Target="http://en.wikipedia.org/wiki/Ed_(text_editor)"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hyperlink" Target="http://www.youtube.com/watch?v=3go1Q7YCUPw"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zeng qing Ke Chengf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10372725"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3"/>
          <p:cNvSpPr>
            <a:spLocks noGrp="1" noChangeArrowheads="1"/>
          </p:cNvSpPr>
          <p:nvPr>
            <p:ph type="ctrTitle"/>
          </p:nvPr>
        </p:nvSpPr>
        <p:spPr>
          <a:xfrm>
            <a:off x="-533400" y="3276600"/>
            <a:ext cx="6781800" cy="2228850"/>
          </a:xfrm>
          <a:gradFill rotWithShape="1">
            <a:gsLst>
              <a:gs pos="0">
                <a:schemeClr val="accent1">
                  <a:alpha val="17999"/>
                </a:schemeClr>
              </a:gs>
              <a:gs pos="100000">
                <a:schemeClr val="accent1">
                  <a:gamma/>
                  <a:shade val="46275"/>
                  <a:invGamma/>
                  <a:alpha val="62000"/>
                </a:schemeClr>
              </a:gs>
            </a:gsLst>
            <a:lin ang="5400000" scaled="1"/>
          </a:gradFill>
        </p:spPr>
        <p:txBody>
          <a:bodyPr/>
          <a:lstStyle/>
          <a:p>
            <a:pPr eaLnBrk="1" hangingPunct="1">
              <a:defRPr/>
            </a:pPr>
            <a:r>
              <a:rPr lang="en-US" altLang="zh-CN" sz="3600" dirty="0" smtClean="0">
                <a:ea typeface="宋体" charset="-122"/>
              </a:rPr>
              <a:t>The China Biographical Database – from anecdote to data</a:t>
            </a:r>
            <a:br>
              <a:rPr lang="en-US" altLang="zh-CN" sz="3600" dirty="0" smtClean="0">
                <a:ea typeface="宋体" charset="-122"/>
              </a:rPr>
            </a:br>
            <a:endParaRPr lang="en-US" altLang="zh-CN" sz="3600" dirty="0" smtClean="0">
              <a:ea typeface="宋体" charset="-122"/>
            </a:endParaRPr>
          </a:p>
        </p:txBody>
      </p:sp>
    </p:spTree>
    <p:extLst>
      <p:ext uri="{BB962C8B-B14F-4D97-AF65-F5344CB8AC3E}">
        <p14:creationId xmlns:p14="http://schemas.microsoft.com/office/powerpoint/2010/main" val="27477997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42" name="Group 2"/>
          <p:cNvGraphicFramePr>
            <a:graphicFrameLocks noGrp="1"/>
          </p:cNvGraphicFramePr>
          <p:nvPr>
            <p:ph idx="4294967295"/>
          </p:nvPr>
        </p:nvGraphicFramePr>
        <p:xfrm>
          <a:off x="357188" y="2193925"/>
          <a:ext cx="8531225" cy="4365626"/>
        </p:xfrm>
        <a:graphic>
          <a:graphicData uri="http://schemas.openxmlformats.org/drawingml/2006/table">
            <a:tbl>
              <a:tblPr/>
              <a:tblGrid>
                <a:gridCol w="1700212"/>
                <a:gridCol w="935038"/>
                <a:gridCol w="2035175"/>
                <a:gridCol w="3860800"/>
              </a:tblGrid>
              <a:tr h="728663">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itchFamily="34" charset="0"/>
                          <a:ea typeface="宋体" pitchFamily="2" charset="-122"/>
                        </a:rPr>
                        <a:t>Name</a:t>
                      </a:r>
                      <a:br>
                        <a:rPr kumimoji="0" lang="en-US" altLang="zh-CN" sz="2000" b="0" i="0" u="none" strike="noStrike" cap="none" normalizeH="0" baseline="0" smtClean="0">
                          <a:ln>
                            <a:noFill/>
                          </a:ln>
                          <a:solidFill>
                            <a:schemeClr val="tx1"/>
                          </a:solidFill>
                          <a:effectLst/>
                          <a:latin typeface="Arial" pitchFamily="34" charset="0"/>
                          <a:ea typeface="宋体" pitchFamily="2" charset="-122"/>
                        </a:rPr>
                      </a:br>
                      <a:r>
                        <a:rPr kumimoji="0" lang="zh-CN" altLang="en-US" sz="2000" b="0" i="0" u="none" strike="noStrike" cap="none" normalizeH="0" baseline="0" smtClean="0">
                          <a:ln>
                            <a:noFill/>
                          </a:ln>
                          <a:solidFill>
                            <a:schemeClr val="tx1"/>
                          </a:solidFill>
                          <a:effectLst/>
                          <a:latin typeface="Arial" pitchFamily="34" charset="0"/>
                          <a:ea typeface="宋体" pitchFamily="2" charset="-122"/>
                        </a:rPr>
                        <a:t>姓名</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itchFamily="34" charset="0"/>
                          <a:ea typeface="宋体" pitchFamily="2" charset="-122"/>
                        </a:rPr>
                        <a:t>Dates </a:t>
                      </a:r>
                      <a:r>
                        <a:rPr kumimoji="0" lang="zh-CN" altLang="en-US" sz="2000" b="0" i="0" u="none" strike="noStrike" cap="none" normalizeH="0" baseline="0" smtClean="0">
                          <a:ln>
                            <a:noFill/>
                          </a:ln>
                          <a:solidFill>
                            <a:schemeClr val="tx1"/>
                          </a:solidFill>
                          <a:effectLst/>
                          <a:latin typeface="Arial" pitchFamily="34" charset="0"/>
                          <a:ea typeface="宋体" pitchFamily="2" charset="-122"/>
                        </a:rPr>
                        <a:t>日期</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itchFamily="34" charset="0"/>
                          <a:ea typeface="宋体" pitchFamily="2" charset="-122"/>
                        </a:rPr>
                        <a:t>Offices</a:t>
                      </a:r>
                      <a:br>
                        <a:rPr kumimoji="0" lang="en-US" altLang="zh-CN" sz="2000" b="0" i="0" u="none" strike="noStrike" cap="none" normalizeH="0" baseline="0" smtClean="0">
                          <a:ln>
                            <a:noFill/>
                          </a:ln>
                          <a:solidFill>
                            <a:schemeClr val="tx1"/>
                          </a:solidFill>
                          <a:effectLst/>
                          <a:latin typeface="Arial" pitchFamily="34" charset="0"/>
                          <a:ea typeface="宋体" pitchFamily="2" charset="-122"/>
                        </a:rPr>
                      </a:br>
                      <a:r>
                        <a:rPr kumimoji="0" lang="zh-CN" altLang="en-US" sz="2000" b="0" i="0" u="none" strike="noStrike" cap="none" normalizeH="0" baseline="0" smtClean="0">
                          <a:ln>
                            <a:noFill/>
                          </a:ln>
                          <a:solidFill>
                            <a:schemeClr val="tx1"/>
                          </a:solidFill>
                          <a:effectLst/>
                          <a:latin typeface="Arial" pitchFamily="34" charset="0"/>
                          <a:ea typeface="宋体" pitchFamily="2" charset="-122"/>
                        </a:rPr>
                        <a:t>任官</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itchFamily="34" charset="0"/>
                          <a:ea typeface="宋体" pitchFamily="2" charset="-122"/>
                        </a:rPr>
                        <a:t>Associations</a:t>
                      </a:r>
                      <a:br>
                        <a:rPr kumimoji="0" lang="en-US" altLang="zh-CN" sz="2000" b="0" i="0" u="none" strike="noStrike" cap="none" normalizeH="0" baseline="0" smtClean="0">
                          <a:ln>
                            <a:noFill/>
                          </a:ln>
                          <a:solidFill>
                            <a:schemeClr val="tx1"/>
                          </a:solidFill>
                          <a:effectLst/>
                          <a:latin typeface="Arial" pitchFamily="34" charset="0"/>
                          <a:ea typeface="宋体" pitchFamily="2" charset="-122"/>
                        </a:rPr>
                      </a:br>
                      <a:r>
                        <a:rPr kumimoji="0" lang="zh-CN" altLang="en-US" sz="2000" b="0" i="0" u="none" strike="noStrike" cap="none" normalizeH="0" baseline="0" smtClean="0">
                          <a:ln>
                            <a:noFill/>
                          </a:ln>
                          <a:solidFill>
                            <a:schemeClr val="tx1"/>
                          </a:solidFill>
                          <a:effectLst/>
                          <a:latin typeface="Arial" pitchFamily="34" charset="0"/>
                          <a:ea typeface="宋体" pitchFamily="2" charset="-122"/>
                        </a:rPr>
                        <a:t>社會關係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36963">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2000" b="0" i="0" u="none" strike="noStrike" cap="none" normalizeH="0" baseline="0" smtClean="0">
                          <a:ln>
                            <a:noFill/>
                          </a:ln>
                          <a:solidFill>
                            <a:schemeClr val="tx1"/>
                          </a:solidFill>
                          <a:effectLst/>
                          <a:latin typeface="Arial" pitchFamily="34" charset="0"/>
                          <a:ea typeface="宋体" pitchFamily="2" charset="-122"/>
                        </a:rPr>
                        <a:t>司馬光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itchFamily="34" charset="0"/>
                          <a:ea typeface="宋体" pitchFamily="2" charset="-122"/>
                        </a:rPr>
                        <a:t>1019-1086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itchFamily="34" charset="0"/>
                          <a:ea typeface="宋体" pitchFamily="2" charset="-122"/>
                        </a:rPr>
                        <a:t>(1) 1059 </a:t>
                      </a:r>
                      <a:r>
                        <a:rPr kumimoji="0" lang="zh-CN" altLang="en-US" sz="2000" b="0" i="0" u="none" strike="noStrike" cap="none" normalizeH="0" baseline="0" smtClean="0">
                          <a:ln>
                            <a:noFill/>
                          </a:ln>
                          <a:solidFill>
                            <a:schemeClr val="tx1"/>
                          </a:solidFill>
                          <a:effectLst/>
                          <a:latin typeface="Arial" pitchFamily="34" charset="0"/>
                          <a:ea typeface="宋体" pitchFamily="2" charset="-122"/>
                        </a:rPr>
                        <a:t>度支勾院 </a:t>
                      </a:r>
                      <a:r>
                        <a:rPr kumimoji="0" lang="en-US" altLang="zh-CN" sz="2000" b="0" i="0" u="none" strike="noStrike" cap="none" normalizeH="0" baseline="0" smtClean="0">
                          <a:ln>
                            <a:noFill/>
                          </a:ln>
                          <a:solidFill>
                            <a:schemeClr val="tx1"/>
                          </a:solidFill>
                          <a:effectLst/>
                          <a:latin typeface="Arial" pitchFamily="34" charset="0"/>
                          <a:ea typeface="宋体" pitchFamily="2" charset="-122"/>
                        </a:rPr>
                        <a:t>Budget Auditor; (2) 1085 </a:t>
                      </a:r>
                      <a:r>
                        <a:rPr kumimoji="0" lang="zh-CN" altLang="en-US" sz="2000" b="0" i="0" u="none" strike="noStrike" cap="none" normalizeH="0" baseline="0" smtClean="0">
                          <a:ln>
                            <a:noFill/>
                          </a:ln>
                          <a:solidFill>
                            <a:schemeClr val="tx1"/>
                          </a:solidFill>
                          <a:effectLst/>
                          <a:latin typeface="Arial" pitchFamily="34" charset="0"/>
                          <a:ea typeface="宋体" pitchFamily="2" charset="-122"/>
                        </a:rPr>
                        <a:t>門下侍郎 </a:t>
                      </a:r>
                      <a:r>
                        <a:rPr kumimoji="0" lang="en-US" altLang="zh-CN" sz="2000" b="0" i="0" u="none" strike="noStrike" cap="none" normalizeH="0" baseline="0" smtClean="0">
                          <a:ln>
                            <a:noFill/>
                          </a:ln>
                          <a:solidFill>
                            <a:schemeClr val="tx1"/>
                          </a:solidFill>
                          <a:effectLst/>
                          <a:latin typeface="Arial" pitchFamily="34" charset="0"/>
                          <a:ea typeface="宋体" pitchFamily="2" charset="-122"/>
                        </a:rPr>
                        <a:t>Executive of the Chancellery; (3) 1086 </a:t>
                      </a:r>
                      <a:r>
                        <a:rPr kumimoji="0" lang="zh-CN" altLang="en-US" sz="2000" b="0" i="0" u="none" strike="noStrike" cap="none" normalizeH="0" baseline="0" smtClean="0">
                          <a:ln>
                            <a:noFill/>
                          </a:ln>
                          <a:solidFill>
                            <a:schemeClr val="tx1"/>
                          </a:solidFill>
                          <a:effectLst/>
                          <a:latin typeface="Arial" pitchFamily="34" charset="0"/>
                          <a:ea typeface="宋体" pitchFamily="2" charset="-122"/>
                        </a:rPr>
                        <a:t>左僕射兼門下侍郎 </a:t>
                      </a:r>
                      <a:r>
                        <a:rPr kumimoji="0" lang="en-US" altLang="zh-CN" sz="2000" b="0" i="0" u="none" strike="noStrike" cap="none" normalizeH="0" baseline="0" smtClean="0">
                          <a:ln>
                            <a:noFill/>
                          </a:ln>
                          <a:solidFill>
                            <a:schemeClr val="tx1"/>
                          </a:solidFill>
                          <a:effectLst/>
                          <a:latin typeface="Arial" pitchFamily="34" charset="0"/>
                          <a:ea typeface="宋体" pitchFamily="2" charset="-122"/>
                        </a:rPr>
                        <a:t>Left Executive, Dept of Ministries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itchFamily="34" charset="0"/>
                          <a:ea typeface="宋体" pitchFamily="2" charset="-122"/>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itchFamily="34" charset="0"/>
                          <a:ea typeface="宋体" pitchFamily="2" charset="-122"/>
                        </a:rPr>
                        <a:t>(1) Yuanyou coalition member (</a:t>
                      </a:r>
                      <a:r>
                        <a:rPr kumimoji="0" lang="zh-CN" altLang="en-US" sz="2000" b="0" i="0" u="none" strike="noStrike" cap="none" normalizeH="0" baseline="0" smtClean="0">
                          <a:ln>
                            <a:noFill/>
                          </a:ln>
                          <a:solidFill>
                            <a:schemeClr val="tx1"/>
                          </a:solidFill>
                          <a:effectLst/>
                          <a:latin typeface="Arial" pitchFamily="34" charset="0"/>
                          <a:ea typeface="宋体" pitchFamily="2" charset="-122"/>
                        </a:rPr>
                        <a:t>元祐黨</a:t>
                      </a:r>
                      <a:r>
                        <a:rPr kumimoji="0" lang="en-US" altLang="zh-CN" sz="2000" b="0" i="0" u="none" strike="noStrike" cap="none" normalizeH="0" baseline="0" smtClean="0">
                          <a:ln>
                            <a:noFill/>
                          </a:ln>
                          <a:solidFill>
                            <a:schemeClr val="tx1"/>
                          </a:solidFill>
                          <a:effectLst/>
                          <a:latin typeface="Arial" pitchFamily="34" charset="0"/>
                          <a:ea typeface="宋体" pitchFamily="2" charset="-122"/>
                        </a:rPr>
                        <a:t>); (2) An Dun </a:t>
                      </a:r>
                      <a:r>
                        <a:rPr kumimoji="0" lang="zh-CN" altLang="en-US" sz="2000" b="0" i="0" u="none" strike="noStrike" cap="none" normalizeH="0" baseline="0" smtClean="0">
                          <a:ln>
                            <a:noFill/>
                          </a:ln>
                          <a:solidFill>
                            <a:schemeClr val="tx1"/>
                          </a:solidFill>
                          <a:effectLst/>
                          <a:latin typeface="Arial" pitchFamily="34" charset="0"/>
                          <a:ea typeface="宋体" pitchFamily="2" charset="-122"/>
                        </a:rPr>
                        <a:t>安惇 </a:t>
                      </a:r>
                      <a:r>
                        <a:rPr kumimoji="0" lang="en-US" altLang="zh-CN" sz="2000" b="0" i="0" u="none" strike="noStrike" cap="none" normalizeH="0" baseline="0" smtClean="0">
                          <a:ln>
                            <a:noFill/>
                          </a:ln>
                          <a:solidFill>
                            <a:schemeClr val="tx1"/>
                          </a:solidFill>
                          <a:effectLst/>
                          <a:latin typeface="Arial" pitchFamily="34" charset="0"/>
                          <a:ea typeface="宋体" pitchFamily="2" charset="-122"/>
                        </a:rPr>
                        <a:t>Desires opposed by; (3) Chao Buzhi </a:t>
                      </a:r>
                      <a:r>
                        <a:rPr kumimoji="0" lang="zh-CN" altLang="en-US" sz="2000" b="0" i="0" u="none" strike="noStrike" cap="none" normalizeH="0" baseline="0" smtClean="0">
                          <a:ln>
                            <a:noFill/>
                          </a:ln>
                          <a:solidFill>
                            <a:schemeClr val="tx1"/>
                          </a:solidFill>
                          <a:effectLst/>
                          <a:latin typeface="Arial" pitchFamily="34" charset="0"/>
                          <a:ea typeface="宋体" pitchFamily="2" charset="-122"/>
                        </a:rPr>
                        <a:t>晁補之 </a:t>
                      </a:r>
                      <a:r>
                        <a:rPr kumimoji="0" lang="en-US" altLang="zh-CN" sz="2000" b="0" i="0" u="none" strike="noStrike" cap="none" normalizeH="0" baseline="0" smtClean="0">
                          <a:ln>
                            <a:noFill/>
                          </a:ln>
                          <a:solidFill>
                            <a:schemeClr val="tx1"/>
                          </a:solidFill>
                          <a:effectLst/>
                          <a:latin typeface="Arial" pitchFamily="34" charset="0"/>
                          <a:ea typeface="宋体" pitchFamily="2" charset="-122"/>
                        </a:rPr>
                        <a:t>Sacrificial prayer written by; (4) Chen Jian </a:t>
                      </a:r>
                      <a:r>
                        <a:rPr kumimoji="0" lang="zh-CN" altLang="en-US" sz="2000" b="0" i="0" u="none" strike="noStrike" cap="none" normalizeH="0" baseline="0" smtClean="0">
                          <a:ln>
                            <a:noFill/>
                          </a:ln>
                          <a:solidFill>
                            <a:schemeClr val="tx1"/>
                          </a:solidFill>
                          <a:effectLst/>
                          <a:latin typeface="Arial" pitchFamily="34" charset="0"/>
                          <a:ea typeface="宋体" pitchFamily="2" charset="-122"/>
                        </a:rPr>
                        <a:t>陳薦 </a:t>
                      </a:r>
                      <a:r>
                        <a:rPr kumimoji="0" lang="en-US" altLang="zh-CN" sz="2000" b="0" i="0" u="none" strike="noStrike" cap="none" normalizeH="0" baseline="0" smtClean="0">
                          <a:ln>
                            <a:noFill/>
                          </a:ln>
                          <a:solidFill>
                            <a:schemeClr val="tx1"/>
                          </a:solidFill>
                          <a:effectLst/>
                          <a:latin typeface="Arial" pitchFamily="34" charset="0"/>
                          <a:ea typeface="宋体" pitchFamily="2" charset="-122"/>
                        </a:rPr>
                        <a:t>Sacrificial prayer written for; (5) Chen Min </a:t>
                      </a:r>
                      <a:r>
                        <a:rPr kumimoji="0" lang="zh-CN" altLang="en-US" sz="2000" b="0" i="0" u="none" strike="noStrike" cap="none" normalizeH="0" baseline="0" smtClean="0">
                          <a:ln>
                            <a:noFill/>
                          </a:ln>
                          <a:solidFill>
                            <a:schemeClr val="tx1"/>
                          </a:solidFill>
                          <a:effectLst/>
                          <a:latin typeface="Arial" pitchFamily="34" charset="0"/>
                          <a:ea typeface="宋体" pitchFamily="2" charset="-122"/>
                        </a:rPr>
                        <a:t>陳敏 </a:t>
                      </a:r>
                      <a:r>
                        <a:rPr kumimoji="0" lang="en-US" altLang="zh-CN" sz="2000" b="0" i="0" u="none" strike="noStrike" cap="none" normalizeH="0" baseline="0" smtClean="0">
                          <a:ln>
                            <a:noFill/>
                          </a:ln>
                          <a:solidFill>
                            <a:schemeClr val="tx1"/>
                          </a:solidFill>
                          <a:effectLst/>
                          <a:latin typeface="Arial" pitchFamily="34" charset="0"/>
                          <a:ea typeface="宋体" pitchFamily="2" charset="-122"/>
                        </a:rPr>
                        <a:t>Honored by; (6) Cheng Yi </a:t>
                      </a:r>
                      <a:r>
                        <a:rPr kumimoji="0" lang="zh-CN" altLang="en-US" sz="2000" b="0" i="0" u="none" strike="noStrike" cap="none" normalizeH="0" baseline="0" smtClean="0">
                          <a:ln>
                            <a:noFill/>
                          </a:ln>
                          <a:solidFill>
                            <a:schemeClr val="tx1"/>
                          </a:solidFill>
                          <a:effectLst/>
                          <a:latin typeface="Arial" pitchFamily="34" charset="0"/>
                          <a:ea typeface="宋体" pitchFamily="2" charset="-122"/>
                        </a:rPr>
                        <a:t>程頤 </a:t>
                      </a:r>
                      <a:r>
                        <a:rPr kumimoji="0" lang="en-US" altLang="zh-CN" sz="2000" b="0" i="0" u="none" strike="noStrike" cap="none" normalizeH="0" baseline="0" smtClean="0">
                          <a:ln>
                            <a:noFill/>
                          </a:ln>
                          <a:solidFill>
                            <a:schemeClr val="tx1"/>
                          </a:solidFill>
                          <a:effectLst/>
                          <a:latin typeface="Arial" pitchFamily="34" charset="0"/>
                          <a:ea typeface="宋体" pitchFamily="2" charset="-122"/>
                        </a:rPr>
                        <a:t>Recommended; (7) Ding Du </a:t>
                      </a:r>
                      <a:r>
                        <a:rPr kumimoji="0" lang="zh-CN" altLang="en-US" sz="2000" b="0" i="0" u="none" strike="noStrike" cap="none" normalizeH="0" baseline="0" smtClean="0">
                          <a:ln>
                            <a:noFill/>
                          </a:ln>
                          <a:solidFill>
                            <a:schemeClr val="tx1"/>
                          </a:solidFill>
                          <a:effectLst/>
                          <a:latin typeface="Arial" pitchFamily="34" charset="0"/>
                          <a:ea typeface="宋体" pitchFamily="2" charset="-122"/>
                        </a:rPr>
                        <a:t>丁度 </a:t>
                      </a:r>
                      <a:r>
                        <a:rPr kumimoji="0" lang="en-US" altLang="zh-CN" sz="2000" b="0" i="0" u="none" strike="noStrike" cap="none" normalizeH="0" baseline="0" smtClean="0">
                          <a:ln>
                            <a:noFill/>
                          </a:ln>
                          <a:solidFill>
                            <a:schemeClr val="tx1"/>
                          </a:solidFill>
                          <a:effectLst/>
                          <a:latin typeface="Arial" pitchFamily="34" charset="0"/>
                          <a:ea typeface="宋体" pitchFamily="2" charset="-122"/>
                        </a:rPr>
                        <a:t>Sacrificial prayer written for; (8) Fan Chunli </a:t>
                      </a:r>
                      <a:r>
                        <a:rPr kumimoji="0" lang="zh-CN" altLang="en-US" sz="2000" b="0" i="0" u="none" strike="noStrike" cap="none" normalizeH="0" baseline="0" smtClean="0">
                          <a:ln>
                            <a:noFill/>
                          </a:ln>
                          <a:solidFill>
                            <a:schemeClr val="tx1"/>
                          </a:solidFill>
                          <a:effectLst/>
                          <a:latin typeface="Arial" pitchFamily="34" charset="0"/>
                          <a:ea typeface="宋体" pitchFamily="2" charset="-122"/>
                        </a:rPr>
                        <a:t>范純禮 </a:t>
                      </a:r>
                      <a:r>
                        <a:rPr kumimoji="0" lang="en-US" altLang="zh-CN" sz="2000" b="0" i="0" u="none" strike="noStrike" cap="none" normalizeH="0" baseline="0" smtClean="0">
                          <a:ln>
                            <a:noFill/>
                          </a:ln>
                          <a:solidFill>
                            <a:schemeClr val="tx1"/>
                          </a:solidFill>
                          <a:effectLst/>
                          <a:latin typeface="Arial" pitchFamily="34" charset="0"/>
                          <a:ea typeface="宋体" pitchFamily="2" charset="-122"/>
                        </a:rPr>
                        <a:t>Patron of;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63859" name="Text Box 64"/>
          <p:cNvSpPr txBox="1">
            <a:spLocks noChangeArrowheads="1"/>
          </p:cNvSpPr>
          <p:nvPr/>
        </p:nvSpPr>
        <p:spPr bwMode="auto">
          <a:xfrm>
            <a:off x="485775" y="1176338"/>
            <a:ext cx="54371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altLang="zh-CN" sz="2400" b="0">
                <a:ea typeface="TSC UMing S TT" pitchFamily="49" charset="-120"/>
              </a:rPr>
              <a:t>A Subset of the Data on Sima Guang:</a:t>
            </a:r>
          </a:p>
          <a:p>
            <a:r>
              <a:rPr lang="zh-CN" altLang="en-US" sz="2400" b="0">
                <a:ea typeface="TSC UMing S TT" pitchFamily="49" charset="-120"/>
              </a:rPr>
              <a:t>有關司馬光的部分數據：</a:t>
            </a:r>
          </a:p>
        </p:txBody>
      </p:sp>
      <p:pic>
        <p:nvPicPr>
          <p:cNvPr id="163860" name="Picture 65" descr="inside_01_01"/>
          <p:cNvPicPr>
            <a:picLocks noChangeAspect="1" noChangeArrowheads="1"/>
          </p:cNvPicPr>
          <p:nvPr/>
        </p:nvPicPr>
        <p:blipFill>
          <a:blip r:embed="rId3">
            <a:extLst>
              <a:ext uri="{28A0092B-C50C-407E-A947-70E740481C1C}">
                <a14:useLocalDpi xmlns:a14="http://schemas.microsoft.com/office/drawing/2010/main" val="0"/>
              </a:ext>
            </a:extLst>
          </a:blip>
          <a:srcRect l="4286" r="4286"/>
          <a:stretch>
            <a:fillRect/>
          </a:stretch>
        </p:blipFill>
        <p:spPr bwMode="auto">
          <a:xfrm>
            <a:off x="0" y="6350"/>
            <a:ext cx="9144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172666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082" name="Group 2"/>
          <p:cNvGraphicFramePr>
            <a:graphicFrameLocks noGrp="1"/>
          </p:cNvGraphicFramePr>
          <p:nvPr>
            <p:ph sz="quarter" idx="4294967295"/>
          </p:nvPr>
        </p:nvGraphicFramePr>
        <p:xfrm>
          <a:off x="415925" y="1831975"/>
          <a:ext cx="3798888" cy="701040"/>
        </p:xfrm>
        <a:graphic>
          <a:graphicData uri="http://schemas.openxmlformats.org/drawingml/2006/table">
            <a:tbl>
              <a:tblPr/>
              <a:tblGrid>
                <a:gridCol w="2379663"/>
                <a:gridCol w="1419225"/>
              </a:tblGrid>
              <a:tr h="242888">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Name </a:t>
                      </a:r>
                      <a:r>
                        <a:rPr kumimoji="0" lang="zh-CN" altLang="en-US" sz="1800" b="1" i="0" u="none" strike="noStrike" cap="none" normalizeH="0" baseline="0" smtClean="0">
                          <a:ln>
                            <a:noFill/>
                          </a:ln>
                          <a:solidFill>
                            <a:schemeClr val="tx1"/>
                          </a:solidFill>
                          <a:effectLst/>
                          <a:latin typeface="Arial" pitchFamily="34" charset="0"/>
                          <a:ea typeface="宋体" pitchFamily="2" charset="-122"/>
                        </a:rPr>
                        <a:t>姓名</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Dates </a:t>
                      </a:r>
                      <a:r>
                        <a:rPr kumimoji="0" lang="zh-CN" altLang="en-US" sz="1800" b="1" i="0" u="none" strike="noStrike" cap="none" normalizeH="0" baseline="0" smtClean="0">
                          <a:ln>
                            <a:noFill/>
                          </a:ln>
                          <a:solidFill>
                            <a:schemeClr val="tx1"/>
                          </a:solidFill>
                          <a:effectLst/>
                          <a:latin typeface="Arial" pitchFamily="34" charset="0"/>
                          <a:ea typeface="宋体" pitchFamily="2" charset="-122"/>
                        </a:rPr>
                        <a:t>日期</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333375">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1019-1086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r>
            </a:tbl>
          </a:graphicData>
        </a:graphic>
      </p:graphicFrame>
      <p:graphicFrame>
        <p:nvGraphicFramePr>
          <p:cNvPr id="174093" name="Group 13"/>
          <p:cNvGraphicFramePr>
            <a:graphicFrameLocks noGrp="1"/>
          </p:cNvGraphicFramePr>
          <p:nvPr>
            <p:ph sz="quarter" idx="4294967295"/>
          </p:nvPr>
        </p:nvGraphicFramePr>
        <p:xfrm>
          <a:off x="377825" y="2671763"/>
          <a:ext cx="8534400" cy="1734185"/>
        </p:xfrm>
        <a:graphic>
          <a:graphicData uri="http://schemas.openxmlformats.org/drawingml/2006/table">
            <a:tbl>
              <a:tblPr/>
              <a:tblGrid>
                <a:gridCol w="2076450"/>
                <a:gridCol w="1695450"/>
                <a:gridCol w="4762500"/>
              </a:tblGrid>
              <a:tr h="260350">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Person </a:t>
                      </a:r>
                      <a:r>
                        <a:rPr kumimoji="0" lang="zh-CN" altLang="en-US" sz="1800" b="1" i="0" u="none" strike="noStrike" cap="none" normalizeH="0" baseline="0" smtClean="0">
                          <a:ln>
                            <a:noFill/>
                          </a:ln>
                          <a:solidFill>
                            <a:schemeClr val="tx1"/>
                          </a:solidFill>
                          <a:effectLst/>
                          <a:latin typeface="Arial" pitchFamily="34" charset="0"/>
                          <a:ea typeface="宋体" pitchFamily="2" charset="-122"/>
                        </a:rPr>
                        <a:t>人物</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Posting Date </a:t>
                      </a:r>
                      <a:r>
                        <a:rPr kumimoji="0" lang="zh-CN" altLang="en-US" sz="1800" b="1" i="0" u="none" strike="noStrike" cap="none" normalizeH="0" baseline="0" smtClean="0">
                          <a:ln>
                            <a:noFill/>
                          </a:ln>
                          <a:solidFill>
                            <a:schemeClr val="tx1"/>
                          </a:solidFill>
                          <a:effectLst/>
                          <a:latin typeface="Arial" pitchFamily="34" charset="0"/>
                          <a:ea typeface="宋体" pitchFamily="2" charset="-122"/>
                        </a:rPr>
                        <a:t>任命日期</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Office Title </a:t>
                      </a:r>
                      <a:r>
                        <a:rPr kumimoji="0" lang="zh-CN" altLang="en-US" sz="1800" b="1" i="0" u="none" strike="noStrike" cap="none" normalizeH="0" baseline="0" smtClean="0">
                          <a:ln>
                            <a:noFill/>
                          </a:ln>
                          <a:solidFill>
                            <a:schemeClr val="tx1"/>
                          </a:solidFill>
                          <a:effectLst/>
                          <a:latin typeface="Arial" pitchFamily="34" charset="0"/>
                          <a:ea typeface="宋体" pitchFamily="2" charset="-122"/>
                        </a:rPr>
                        <a:t>官名</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322263">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1059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Arial" pitchFamily="34" charset="0"/>
                          <a:ea typeface="宋体" pitchFamily="2" charset="-122"/>
                        </a:rPr>
                        <a:t>度支勾院 </a:t>
                      </a:r>
                      <a:r>
                        <a:rPr kumimoji="0" lang="en-US" altLang="zh-CN" sz="1600" b="0" i="0" u="none" strike="noStrike" cap="none" normalizeH="0" baseline="0" smtClean="0">
                          <a:ln>
                            <a:noFill/>
                          </a:ln>
                          <a:solidFill>
                            <a:schemeClr val="tx1"/>
                          </a:solidFill>
                          <a:effectLst/>
                          <a:latin typeface="Arial" pitchFamily="34" charset="0"/>
                          <a:ea typeface="宋体" pitchFamily="2" charset="-122"/>
                        </a:rPr>
                        <a:t>Budget Auditor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309563">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1085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Arial" pitchFamily="34" charset="0"/>
                          <a:ea typeface="宋体" pitchFamily="2" charset="-122"/>
                        </a:rPr>
                        <a:t>門下侍郎 </a:t>
                      </a:r>
                      <a:r>
                        <a:rPr kumimoji="0" lang="en-US" altLang="zh-CN" sz="1600" b="0" i="0" u="none" strike="noStrike" cap="none" normalizeH="0" baseline="0" smtClean="0">
                          <a:ln>
                            <a:noFill/>
                          </a:ln>
                          <a:solidFill>
                            <a:schemeClr val="tx1"/>
                          </a:solidFill>
                          <a:effectLst/>
                          <a:latin typeface="Arial" pitchFamily="34" charset="0"/>
                          <a:ea typeface="宋体" pitchFamily="2" charset="-122"/>
                        </a:rPr>
                        <a:t>Executive of the Chancellery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454025">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1086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Arial" pitchFamily="34" charset="0"/>
                          <a:ea typeface="宋体" pitchFamily="2" charset="-122"/>
                        </a:rPr>
                        <a:t>左僕射兼門下侍郎 </a:t>
                      </a:r>
                      <a:r>
                        <a:rPr kumimoji="0" lang="en-US" altLang="zh-CN" sz="1400" b="0" i="0" u="none" strike="noStrike" cap="none" normalizeH="0" baseline="0" smtClean="0">
                          <a:ln>
                            <a:noFill/>
                          </a:ln>
                          <a:solidFill>
                            <a:schemeClr val="tx1"/>
                          </a:solidFill>
                          <a:effectLst/>
                          <a:latin typeface="Arial" pitchFamily="34" charset="0"/>
                          <a:ea typeface="宋体" pitchFamily="2" charset="-122"/>
                        </a:rPr>
                        <a:t>Left Executive, Dept of Ministries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graphicFrame>
        <p:nvGraphicFramePr>
          <p:cNvPr id="174115" name="Group 35"/>
          <p:cNvGraphicFramePr>
            <a:graphicFrameLocks noGrp="1"/>
          </p:cNvGraphicFramePr>
          <p:nvPr>
            <p:ph sz="quarter" idx="4294967295"/>
          </p:nvPr>
        </p:nvGraphicFramePr>
        <p:xfrm>
          <a:off x="377825" y="4672013"/>
          <a:ext cx="8561388" cy="2042160"/>
        </p:xfrm>
        <a:graphic>
          <a:graphicData uri="http://schemas.openxmlformats.org/drawingml/2006/table">
            <a:tbl>
              <a:tblPr/>
              <a:tblGrid>
                <a:gridCol w="2370138"/>
                <a:gridCol w="3276600"/>
                <a:gridCol w="2914650"/>
              </a:tblGrid>
              <a:tr h="273050">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Person </a:t>
                      </a:r>
                      <a:r>
                        <a:rPr kumimoji="0" lang="zh-CN" altLang="en-US" sz="1800" b="1" i="0" u="none" strike="noStrike" cap="none" normalizeH="0" baseline="0" smtClean="0">
                          <a:ln>
                            <a:noFill/>
                          </a:ln>
                          <a:solidFill>
                            <a:schemeClr val="tx1"/>
                          </a:solidFill>
                          <a:effectLst/>
                          <a:latin typeface="Arial" pitchFamily="34" charset="0"/>
                          <a:ea typeface="宋体" pitchFamily="2" charset="-122"/>
                        </a:rPr>
                        <a:t>人物</a:t>
                      </a:r>
                      <a:endParaRPr kumimoji="0" lang="en-US" altLang="zh-CN" sz="1600" b="1" i="0" u="none" strike="noStrike" cap="none" normalizeH="0" baseline="0" smtClean="0">
                        <a:ln>
                          <a:noFill/>
                        </a:ln>
                        <a:solidFill>
                          <a:schemeClr val="tx1"/>
                        </a:solidFill>
                        <a:effectLst/>
                        <a:latin typeface="Arial" pitchFamily="34" charset="0"/>
                        <a:ea typeface="宋体"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Association Type </a:t>
                      </a:r>
                      <a:r>
                        <a:rPr kumimoji="0" lang="zh-CN" altLang="en-US" sz="1800" b="1" i="0" u="none" strike="noStrike" cap="none" normalizeH="0" baseline="0" smtClean="0">
                          <a:ln>
                            <a:noFill/>
                          </a:ln>
                          <a:solidFill>
                            <a:schemeClr val="tx1"/>
                          </a:solidFill>
                          <a:effectLst/>
                          <a:latin typeface="Arial" pitchFamily="34" charset="0"/>
                          <a:ea typeface="宋体" pitchFamily="2" charset="-122"/>
                        </a:rPr>
                        <a:t>社會關係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Associate </a:t>
                      </a:r>
                      <a:r>
                        <a:rPr kumimoji="0" lang="zh-CN" altLang="en-US" sz="1800" b="1" i="0" u="none" strike="noStrike" cap="none" normalizeH="0" baseline="0" smtClean="0">
                          <a:ln>
                            <a:noFill/>
                          </a:ln>
                          <a:solidFill>
                            <a:schemeClr val="tx1"/>
                          </a:solidFill>
                          <a:effectLst/>
                          <a:latin typeface="Arial" pitchFamily="34" charset="0"/>
                          <a:ea typeface="宋体" pitchFamily="2" charset="-122"/>
                        </a:rPr>
                        <a:t>社會關係人</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73050">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Yuanyou member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元祐黨</a:t>
                      </a:r>
                      <a:r>
                        <a:rPr kumimoji="0" lang="en-US" altLang="zh-CN" sz="1600" b="0" i="0" u="none" strike="noStrike" cap="none" normalizeH="0" baseline="0" smtClean="0">
                          <a:ln>
                            <a:noFill/>
                          </a:ln>
                          <a:solidFill>
                            <a:schemeClr val="tx1"/>
                          </a:solidFill>
                          <a:effectLst/>
                          <a:latin typeface="Arial" pitchFamily="34" charset="0"/>
                          <a:ea typeface="宋体" pitchFamily="2" charset="-122"/>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(not applicable)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73050">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Desires opposed by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cs typeface="Arial" pitchFamily="34" charset="0"/>
                        </a:rPr>
                        <a:t>An Dun </a:t>
                      </a:r>
                      <a:r>
                        <a:rPr kumimoji="0" lang="zh-CN" altLang="en-US" sz="1600" b="0" i="0" u="none" strike="noStrike" cap="none" normalizeH="0" baseline="0" smtClean="0">
                          <a:ln>
                            <a:noFill/>
                          </a:ln>
                          <a:solidFill>
                            <a:schemeClr val="tx1"/>
                          </a:solidFill>
                          <a:effectLst/>
                          <a:latin typeface="Arial" pitchFamily="34" charset="0"/>
                          <a:ea typeface="宋体" pitchFamily="2" charset="-122"/>
                          <a:cs typeface="Arial" pitchFamily="34" charset="0"/>
                        </a:rPr>
                        <a:t>安惇</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73050">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Sacrificial prayer written by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cs typeface="Arial" pitchFamily="34" charset="0"/>
                        </a:rPr>
                        <a:t>Chao Buzhi </a:t>
                      </a:r>
                      <a:r>
                        <a:rPr kumimoji="0" lang="zh-CN" altLang="en-US" sz="1600" b="0" i="0" u="none" strike="noStrike" cap="none" normalizeH="0" baseline="0" smtClean="0">
                          <a:ln>
                            <a:noFill/>
                          </a:ln>
                          <a:solidFill>
                            <a:schemeClr val="tx1"/>
                          </a:solidFill>
                          <a:effectLst/>
                          <a:latin typeface="Arial" pitchFamily="34" charset="0"/>
                          <a:ea typeface="宋体" pitchFamily="2" charset="-122"/>
                          <a:cs typeface="Arial" pitchFamily="34" charset="0"/>
                        </a:rPr>
                        <a:t>晁補之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303213">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Patron of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cs typeface="Arial" pitchFamily="34" charset="0"/>
                        </a:rPr>
                        <a:t>Fan Chunli </a:t>
                      </a:r>
                      <a:r>
                        <a:rPr kumimoji="0" lang="zh-CN" altLang="en-US" sz="1600" b="0" i="0" u="none" strike="noStrike" cap="none" normalizeH="0" baseline="0" smtClean="0">
                          <a:ln>
                            <a:noFill/>
                          </a:ln>
                          <a:solidFill>
                            <a:schemeClr val="tx1"/>
                          </a:solidFill>
                          <a:effectLst/>
                          <a:latin typeface="Arial" pitchFamily="34" charset="0"/>
                          <a:ea typeface="宋体" pitchFamily="2" charset="-122"/>
                          <a:cs typeface="Arial" pitchFamily="34" charset="0"/>
                        </a:rPr>
                        <a:t>范純禮</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93688">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Sacrificial prayer written for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cs typeface="Arial" pitchFamily="34" charset="0"/>
                        </a:rPr>
                        <a:t>Ding Du </a:t>
                      </a:r>
                      <a:r>
                        <a:rPr kumimoji="0" lang="zh-CN" altLang="en-US" sz="1600" b="0" i="0" u="none" strike="noStrike" cap="none" normalizeH="0" baseline="0" smtClean="0">
                          <a:ln>
                            <a:noFill/>
                          </a:ln>
                          <a:solidFill>
                            <a:schemeClr val="tx1"/>
                          </a:solidFill>
                          <a:effectLst/>
                          <a:latin typeface="Arial" pitchFamily="34" charset="0"/>
                          <a:ea typeface="宋体" pitchFamily="2" charset="-122"/>
                          <a:cs typeface="Arial" pitchFamily="34" charset="0"/>
                        </a:rPr>
                        <a:t>丁度</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r>
            </a:tbl>
          </a:graphicData>
        </a:graphic>
      </p:graphicFrame>
      <p:sp>
        <p:nvSpPr>
          <p:cNvPr id="174145" name="Text Box 65"/>
          <p:cNvSpPr txBox="1">
            <a:spLocks noChangeArrowheads="1"/>
          </p:cNvSpPr>
          <p:nvPr/>
        </p:nvSpPr>
        <p:spPr bwMode="auto">
          <a:xfrm>
            <a:off x="271463" y="862013"/>
            <a:ext cx="34925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altLang="zh-CN" sz="2800" b="0">
                <a:ea typeface="TSC UMing S TT" pitchFamily="49" charset="-120"/>
              </a:rPr>
              <a:t>Relational Database:</a:t>
            </a:r>
          </a:p>
          <a:p>
            <a:r>
              <a:rPr lang="zh-CN" altLang="en-US" sz="2800">
                <a:ea typeface="TSC UMing S TT" pitchFamily="49" charset="-120"/>
              </a:rPr>
              <a:t>關係型數據庫</a:t>
            </a:r>
          </a:p>
        </p:txBody>
      </p:sp>
      <p:pic>
        <p:nvPicPr>
          <p:cNvPr id="174146" name="Picture 66" descr="inside_01_01"/>
          <p:cNvPicPr>
            <a:picLocks noChangeAspect="1" noChangeArrowheads="1"/>
          </p:cNvPicPr>
          <p:nvPr/>
        </p:nvPicPr>
        <p:blipFill>
          <a:blip r:embed="rId3">
            <a:extLst>
              <a:ext uri="{28A0092B-C50C-407E-A947-70E740481C1C}">
                <a14:useLocalDpi xmlns:a14="http://schemas.microsoft.com/office/drawing/2010/main" val="0"/>
              </a:ext>
            </a:extLst>
          </a:blip>
          <a:srcRect l="4286" r="4286"/>
          <a:stretch>
            <a:fillRect/>
          </a:stretch>
        </p:blipFill>
        <p:spPr bwMode="auto">
          <a:xfrm>
            <a:off x="0" y="6350"/>
            <a:ext cx="9144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7" name="Text Box 70"/>
          <p:cNvSpPr txBox="1">
            <a:spLocks noChangeArrowheads="1"/>
          </p:cNvSpPr>
          <p:nvPr/>
        </p:nvSpPr>
        <p:spPr bwMode="auto">
          <a:xfrm>
            <a:off x="4465638" y="1016000"/>
            <a:ext cx="39624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altLang="zh-CN" sz="2400" u="sng">
                <a:ea typeface="TSC UMing S TT" pitchFamily="49" charset="-120"/>
              </a:rPr>
              <a:t>Many Entities </a:t>
            </a:r>
            <a:r>
              <a:rPr lang="zh-CN" altLang="en-US" sz="2400" u="sng">
                <a:ea typeface="TSC UMing S TT" pitchFamily="49" charset="-120"/>
              </a:rPr>
              <a:t>多個實體</a:t>
            </a:r>
            <a:r>
              <a:rPr lang="zh-CN" altLang="en-US" sz="2400" b="0">
                <a:ea typeface="TSC UMing S TT" pitchFamily="49" charset="-120"/>
              </a:rPr>
              <a:t/>
            </a:r>
            <a:br>
              <a:rPr lang="zh-CN" altLang="en-US" sz="2400" b="0">
                <a:ea typeface="TSC UMing S TT" pitchFamily="49" charset="-120"/>
              </a:rPr>
            </a:br>
            <a:r>
              <a:rPr lang="en-US" altLang="zh-CN" sz="2400" b="0">
                <a:ea typeface="TSC UMing S TT" pitchFamily="49" charset="-120"/>
              </a:rPr>
              <a:t>People </a:t>
            </a:r>
            <a:r>
              <a:rPr lang="zh-CN" altLang="en-US" sz="2400" b="0">
                <a:ea typeface="PMingLiU" pitchFamily="18" charset="-120"/>
              </a:rPr>
              <a:t>人物</a:t>
            </a:r>
          </a:p>
          <a:p>
            <a:r>
              <a:rPr lang="en-US" altLang="zh-CN" sz="2400" b="0">
                <a:ea typeface="TSC UMing S TT" pitchFamily="49" charset="-120"/>
              </a:rPr>
              <a:t>Offices </a:t>
            </a:r>
            <a:r>
              <a:rPr lang="zh-CN" altLang="en-US" sz="2400" b="0">
                <a:ea typeface="TSC UMing S TT" pitchFamily="49" charset="-120"/>
              </a:rPr>
              <a:t>職官</a:t>
            </a:r>
            <a:endParaRPr lang="zh-CN" altLang="en-US" sz="2400" b="0">
              <a:ea typeface="宋体" pitchFamily="2" charset="-122"/>
            </a:endParaRPr>
          </a:p>
          <a:p>
            <a:r>
              <a:rPr lang="en-US" altLang="zh-CN" sz="2400" b="0">
                <a:ea typeface="TSC UMing S TT" pitchFamily="49" charset="-120"/>
              </a:rPr>
              <a:t>Association Types </a:t>
            </a:r>
            <a:r>
              <a:rPr lang="zh-CN" altLang="en-US" sz="2400" b="0">
                <a:ea typeface="TSC UMing S TT" pitchFamily="49" charset="-120"/>
              </a:rPr>
              <a:t>社會關係</a:t>
            </a:r>
          </a:p>
        </p:txBody>
      </p:sp>
    </p:spTree>
    <p:extLst>
      <p:ext uri="{BB962C8B-B14F-4D97-AF65-F5344CB8AC3E}">
        <p14:creationId xmlns:p14="http://schemas.microsoft.com/office/powerpoint/2010/main" val="27397212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65"/>
          <p:cNvSpPr txBox="1">
            <a:spLocks noChangeArrowheads="1"/>
          </p:cNvSpPr>
          <p:nvPr/>
        </p:nvSpPr>
        <p:spPr bwMode="auto">
          <a:xfrm>
            <a:off x="271463" y="862013"/>
            <a:ext cx="60817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altLang="zh-CN" sz="2400" b="0">
                <a:ea typeface="TSC UMing S TT" pitchFamily="49" charset="-120"/>
              </a:rPr>
              <a:t>One can now sort on the separate columns:</a:t>
            </a:r>
          </a:p>
          <a:p>
            <a:r>
              <a:rPr lang="zh-CN" altLang="en-US" sz="2400">
                <a:ea typeface="TSC UMing S TT" pitchFamily="49" charset="-120"/>
              </a:rPr>
              <a:t>現在我們可以按照不同欄位分別排序：</a:t>
            </a:r>
          </a:p>
        </p:txBody>
      </p:sp>
      <p:pic>
        <p:nvPicPr>
          <p:cNvPr id="169987" name="Picture 66" descr="inside_01_01"/>
          <p:cNvPicPr>
            <a:picLocks noChangeAspect="1" noChangeArrowheads="1"/>
          </p:cNvPicPr>
          <p:nvPr/>
        </p:nvPicPr>
        <p:blipFill>
          <a:blip r:embed="rId3">
            <a:extLst>
              <a:ext uri="{28A0092B-C50C-407E-A947-70E740481C1C}">
                <a14:useLocalDpi xmlns:a14="http://schemas.microsoft.com/office/drawing/2010/main" val="0"/>
              </a:ext>
            </a:extLst>
          </a:blip>
          <a:srcRect l="4286" r="4286"/>
          <a:stretch>
            <a:fillRect/>
          </a:stretch>
        </p:blipFill>
        <p:spPr bwMode="auto">
          <a:xfrm>
            <a:off x="0" y="6350"/>
            <a:ext cx="9144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9988" name="Group 4"/>
          <p:cNvGraphicFramePr>
            <a:graphicFrameLocks noGrp="1"/>
          </p:cNvGraphicFramePr>
          <p:nvPr/>
        </p:nvGraphicFramePr>
        <p:xfrm>
          <a:off x="425450" y="1741488"/>
          <a:ext cx="3798888" cy="701040"/>
        </p:xfrm>
        <a:graphic>
          <a:graphicData uri="http://schemas.openxmlformats.org/drawingml/2006/table">
            <a:tbl>
              <a:tblPr/>
              <a:tblGrid>
                <a:gridCol w="2379663"/>
                <a:gridCol w="1419225"/>
              </a:tblGrid>
              <a:tr h="2428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Name </a:t>
                      </a:r>
                      <a:r>
                        <a:rPr kumimoji="0" lang="zh-CN" altLang="en-US" sz="1800" b="1" i="0" u="none" strike="noStrike" cap="none" normalizeH="0" baseline="0" smtClean="0">
                          <a:ln>
                            <a:noFill/>
                          </a:ln>
                          <a:solidFill>
                            <a:schemeClr val="tx1"/>
                          </a:solidFill>
                          <a:effectLst/>
                          <a:latin typeface="Arial" pitchFamily="34" charset="0"/>
                          <a:ea typeface="宋体" pitchFamily="2" charset="-122"/>
                        </a:rPr>
                        <a:t>姓名</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Dates </a:t>
                      </a:r>
                      <a:r>
                        <a:rPr kumimoji="0" lang="zh-CN" altLang="en-US" sz="1800" b="1" i="0" u="none" strike="noStrike" cap="none" normalizeH="0" baseline="0" smtClean="0">
                          <a:ln>
                            <a:noFill/>
                          </a:ln>
                          <a:solidFill>
                            <a:schemeClr val="tx1"/>
                          </a:solidFill>
                          <a:effectLst/>
                          <a:latin typeface="Arial" pitchFamily="34" charset="0"/>
                          <a:ea typeface="宋体" pitchFamily="2" charset="-122"/>
                        </a:rPr>
                        <a:t>日期</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2952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1019-1086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r>
            </a:tbl>
          </a:graphicData>
        </a:graphic>
      </p:graphicFrame>
      <p:graphicFrame>
        <p:nvGraphicFramePr>
          <p:cNvPr id="169999" name="Group 15"/>
          <p:cNvGraphicFramePr>
            <a:graphicFrameLocks noGrp="1"/>
          </p:cNvGraphicFramePr>
          <p:nvPr/>
        </p:nvGraphicFramePr>
        <p:xfrm>
          <a:off x="387350" y="2682875"/>
          <a:ext cx="8534400" cy="1734185"/>
        </p:xfrm>
        <a:graphic>
          <a:graphicData uri="http://schemas.openxmlformats.org/drawingml/2006/table">
            <a:tbl>
              <a:tblPr/>
              <a:tblGrid>
                <a:gridCol w="2076450"/>
                <a:gridCol w="1555750"/>
                <a:gridCol w="4902200"/>
              </a:tblGrid>
              <a:tr h="258763">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Person </a:t>
                      </a:r>
                      <a:r>
                        <a:rPr kumimoji="0" lang="zh-CN" altLang="en-US" sz="1800" b="1" i="0" u="none" strike="noStrike" cap="none" normalizeH="0" baseline="0" smtClean="0">
                          <a:ln>
                            <a:noFill/>
                          </a:ln>
                          <a:solidFill>
                            <a:schemeClr val="tx1"/>
                          </a:solidFill>
                          <a:effectLst/>
                          <a:latin typeface="Arial" pitchFamily="34" charset="0"/>
                          <a:ea typeface="宋体" pitchFamily="2" charset="-122"/>
                        </a:rPr>
                        <a:t>人物</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Posting Date </a:t>
                      </a:r>
                      <a:r>
                        <a:rPr kumimoji="0" lang="zh-CN" altLang="en-US" sz="1800" b="1" i="0" u="none" strike="noStrike" cap="none" normalizeH="0" baseline="0" smtClean="0">
                          <a:ln>
                            <a:noFill/>
                          </a:ln>
                          <a:solidFill>
                            <a:schemeClr val="tx1"/>
                          </a:solidFill>
                          <a:effectLst/>
                          <a:latin typeface="Arial" pitchFamily="34" charset="0"/>
                          <a:ea typeface="宋体" pitchFamily="2" charset="-122"/>
                        </a:rPr>
                        <a:t>任命日期</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Office Title </a:t>
                      </a:r>
                      <a:r>
                        <a:rPr kumimoji="0" lang="zh-CN" altLang="en-US" sz="1800" b="1" i="0" u="none" strike="noStrike" cap="none" normalizeH="0" baseline="0" smtClean="0">
                          <a:ln>
                            <a:noFill/>
                          </a:ln>
                          <a:solidFill>
                            <a:schemeClr val="tx1"/>
                          </a:solidFill>
                          <a:effectLst/>
                          <a:latin typeface="Arial" pitchFamily="34" charset="0"/>
                          <a:ea typeface="宋体" pitchFamily="2" charset="-122"/>
                        </a:rPr>
                        <a:t>官名</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322263">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1059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Arial" pitchFamily="34" charset="0"/>
                          <a:ea typeface="宋体" pitchFamily="2" charset="-122"/>
                        </a:rPr>
                        <a:t>度支勾院 </a:t>
                      </a:r>
                      <a:r>
                        <a:rPr kumimoji="0" lang="en-US" altLang="zh-CN" sz="1600" b="0" i="0" u="none" strike="noStrike" cap="none" normalizeH="0" baseline="0" smtClean="0">
                          <a:ln>
                            <a:noFill/>
                          </a:ln>
                          <a:solidFill>
                            <a:schemeClr val="tx1"/>
                          </a:solidFill>
                          <a:effectLst/>
                          <a:latin typeface="Arial" pitchFamily="34" charset="0"/>
                          <a:ea typeface="宋体" pitchFamily="2" charset="-122"/>
                        </a:rPr>
                        <a:t>Budget Auditor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309563">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1085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Arial" pitchFamily="34" charset="0"/>
                          <a:ea typeface="宋体" pitchFamily="2" charset="-122"/>
                        </a:rPr>
                        <a:t>門下侍郎 </a:t>
                      </a:r>
                      <a:r>
                        <a:rPr kumimoji="0" lang="en-US" altLang="zh-CN" sz="1600" b="0" i="0" u="none" strike="noStrike" cap="none" normalizeH="0" baseline="0" smtClean="0">
                          <a:ln>
                            <a:noFill/>
                          </a:ln>
                          <a:solidFill>
                            <a:schemeClr val="tx1"/>
                          </a:solidFill>
                          <a:effectLst/>
                          <a:latin typeface="Arial" pitchFamily="34" charset="0"/>
                          <a:ea typeface="宋体" pitchFamily="2" charset="-122"/>
                        </a:rPr>
                        <a:t>Executive of the Chancellery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45402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1086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Arial" pitchFamily="34" charset="0"/>
                          <a:ea typeface="宋体" pitchFamily="2" charset="-122"/>
                        </a:rPr>
                        <a:t>左僕射兼門下侍郎 </a:t>
                      </a:r>
                      <a:r>
                        <a:rPr kumimoji="0" lang="en-US" altLang="zh-CN" sz="1600" b="0" i="0" u="none" strike="noStrike" cap="none" normalizeH="0" baseline="0" smtClean="0">
                          <a:ln>
                            <a:noFill/>
                          </a:ln>
                          <a:solidFill>
                            <a:schemeClr val="tx1"/>
                          </a:solidFill>
                          <a:effectLst/>
                          <a:latin typeface="Arial" pitchFamily="34" charset="0"/>
                          <a:ea typeface="宋体" pitchFamily="2" charset="-122"/>
                        </a:rPr>
                        <a:t>Left Executive, Dept of Ministries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r>
            </a:tbl>
          </a:graphicData>
        </a:graphic>
      </p:graphicFrame>
      <p:graphicFrame>
        <p:nvGraphicFramePr>
          <p:cNvPr id="170021" name="Group 37"/>
          <p:cNvGraphicFramePr>
            <a:graphicFrameLocks noGrp="1"/>
          </p:cNvGraphicFramePr>
          <p:nvPr/>
        </p:nvGraphicFramePr>
        <p:xfrm>
          <a:off x="387350" y="4713288"/>
          <a:ext cx="8561388" cy="2042160"/>
        </p:xfrm>
        <a:graphic>
          <a:graphicData uri="http://schemas.openxmlformats.org/drawingml/2006/table">
            <a:tbl>
              <a:tblPr/>
              <a:tblGrid>
                <a:gridCol w="2370138"/>
                <a:gridCol w="3276600"/>
                <a:gridCol w="2914650"/>
              </a:tblGrid>
              <a:tr h="284163">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Person </a:t>
                      </a:r>
                      <a:r>
                        <a:rPr kumimoji="0" lang="zh-CN" altLang="en-US" sz="1800" b="1" i="0" u="none" strike="noStrike" cap="none" normalizeH="0" baseline="0" smtClean="0">
                          <a:ln>
                            <a:noFill/>
                          </a:ln>
                          <a:solidFill>
                            <a:schemeClr val="tx1"/>
                          </a:solidFill>
                          <a:effectLst/>
                          <a:latin typeface="Arial" pitchFamily="34" charset="0"/>
                          <a:ea typeface="宋体" pitchFamily="2" charset="-122"/>
                        </a:rPr>
                        <a:t>人物</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Association Type </a:t>
                      </a:r>
                      <a:r>
                        <a:rPr kumimoji="0" lang="zh-CN" altLang="en-US" sz="1800" b="1" i="0" u="none" strike="noStrike" cap="none" normalizeH="0" baseline="0" smtClean="0">
                          <a:ln>
                            <a:noFill/>
                          </a:ln>
                          <a:solidFill>
                            <a:schemeClr val="tx1"/>
                          </a:solidFill>
                          <a:effectLst/>
                          <a:latin typeface="Arial" pitchFamily="34" charset="0"/>
                          <a:ea typeface="宋体" pitchFamily="2" charset="-122"/>
                        </a:rPr>
                        <a:t>社會關係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Arial" pitchFamily="34" charset="0"/>
                          <a:ea typeface="宋体" pitchFamily="2" charset="-122"/>
                        </a:rPr>
                        <a:t>Associate </a:t>
                      </a:r>
                      <a:r>
                        <a:rPr kumimoji="0" lang="zh-CN" altLang="en-US" sz="1800" b="1" i="0" u="none" strike="noStrike" cap="none" normalizeH="0" baseline="0" smtClean="0">
                          <a:ln>
                            <a:noFill/>
                          </a:ln>
                          <a:solidFill>
                            <a:schemeClr val="tx1"/>
                          </a:solidFill>
                          <a:effectLst/>
                          <a:latin typeface="Arial" pitchFamily="34" charset="0"/>
                          <a:ea typeface="宋体" pitchFamily="2" charset="-122"/>
                        </a:rPr>
                        <a:t>社會關係人</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27305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Yuanyou member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元祐黨</a:t>
                      </a:r>
                      <a:r>
                        <a:rPr kumimoji="0" lang="en-US" altLang="zh-CN" sz="1600" b="0" i="0" u="none" strike="noStrike" cap="none" normalizeH="0" baseline="0" smtClean="0">
                          <a:ln>
                            <a:noFill/>
                          </a:ln>
                          <a:solidFill>
                            <a:schemeClr val="tx1"/>
                          </a:solidFill>
                          <a:effectLst/>
                          <a:latin typeface="Arial" pitchFamily="34" charset="0"/>
                          <a:ea typeface="宋体" pitchFamily="2" charset="-122"/>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(not applicable)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27305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Desires opposed by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An Dun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安惇</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27305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Sacrificial prayer written by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Chao Buzhi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晁補之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303213">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Patron of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Fan Chunli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范純禮</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r>
              <a:tr h="27305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Sima Guang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司馬光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Sacrificial prayer written for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Ding Du </a:t>
                      </a:r>
                      <a:r>
                        <a:rPr kumimoji="0" lang="zh-CN" altLang="en-US" sz="1600" b="0" i="0" u="none" strike="noStrike" cap="none" normalizeH="0" baseline="0" smtClean="0">
                          <a:ln>
                            <a:noFill/>
                          </a:ln>
                          <a:solidFill>
                            <a:schemeClr val="tx1"/>
                          </a:solidFill>
                          <a:effectLst/>
                          <a:latin typeface="Arial" pitchFamily="34" charset="0"/>
                          <a:ea typeface="宋体" pitchFamily="2" charset="-122"/>
                        </a:rPr>
                        <a:t>丁度</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r>
            </a:tbl>
          </a:graphicData>
        </a:graphic>
      </p:graphicFrame>
      <p:sp>
        <p:nvSpPr>
          <p:cNvPr id="170051" name="Line 67"/>
          <p:cNvSpPr>
            <a:spLocks noChangeShapeType="1"/>
          </p:cNvSpPr>
          <p:nvPr/>
        </p:nvSpPr>
        <p:spPr bwMode="auto">
          <a:xfrm>
            <a:off x="6327775" y="2366963"/>
            <a:ext cx="0" cy="31432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0052" name="Line 68"/>
          <p:cNvSpPr>
            <a:spLocks noChangeShapeType="1"/>
          </p:cNvSpPr>
          <p:nvPr/>
        </p:nvSpPr>
        <p:spPr bwMode="auto">
          <a:xfrm>
            <a:off x="4297363" y="4400550"/>
            <a:ext cx="0" cy="31432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0053" name="Line 69"/>
          <p:cNvSpPr>
            <a:spLocks noChangeShapeType="1"/>
          </p:cNvSpPr>
          <p:nvPr/>
        </p:nvSpPr>
        <p:spPr bwMode="auto">
          <a:xfrm>
            <a:off x="7473950" y="4397375"/>
            <a:ext cx="0" cy="31432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7121800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6350" y="874713"/>
            <a:ext cx="9169400" cy="925512"/>
          </a:xfrm>
          <a:solidFill>
            <a:srgbClr val="FFCC00"/>
          </a:solidFill>
        </p:spPr>
        <p:txBody>
          <a:bodyPr>
            <a:normAutofit fontScale="90000"/>
          </a:bodyPr>
          <a:lstStyle/>
          <a:p>
            <a:r>
              <a:rPr lang="en-US" altLang="zh-CN" sz="2800">
                <a:solidFill>
                  <a:schemeClr val="tx1"/>
                </a:solidFill>
                <a:ea typeface="宋体" pitchFamily="2" charset="-122"/>
              </a:rPr>
              <a:t>(1) Biographical data are </a:t>
            </a:r>
            <a:r>
              <a:rPr lang="en-US" altLang="zh-CN" sz="2800" i="1">
                <a:solidFill>
                  <a:schemeClr val="tx1"/>
                </a:solidFill>
                <a:ea typeface="宋体" pitchFamily="2" charset="-122"/>
              </a:rPr>
              <a:t>coded</a:t>
            </a:r>
            <a:r>
              <a:rPr lang="en-US" altLang="zh-CN" sz="2800">
                <a:solidFill>
                  <a:schemeClr val="tx1"/>
                </a:solidFill>
                <a:ea typeface="宋体" pitchFamily="2" charset="-122"/>
              </a:rPr>
              <a:t> and stored in </a:t>
            </a:r>
            <a:r>
              <a:rPr lang="en-US" altLang="zh-CN" sz="2800" i="1">
                <a:solidFill>
                  <a:schemeClr val="tx1"/>
                </a:solidFill>
                <a:ea typeface="宋体" pitchFamily="2" charset="-122"/>
              </a:rPr>
              <a:t>tables</a:t>
            </a:r>
            <a:r>
              <a:rPr lang="en-US" altLang="zh-CN" sz="2800">
                <a:solidFill>
                  <a:schemeClr val="tx1"/>
                </a:solidFill>
                <a:ea typeface="宋体" pitchFamily="2" charset="-122"/>
              </a:rPr>
              <a:t>.</a:t>
            </a:r>
            <a:br>
              <a:rPr lang="en-US" altLang="zh-CN" sz="2800">
                <a:solidFill>
                  <a:schemeClr val="tx1"/>
                </a:solidFill>
                <a:ea typeface="宋体" pitchFamily="2" charset="-122"/>
              </a:rPr>
            </a:br>
            <a:r>
              <a:rPr lang="zh-CN" altLang="en-US" sz="2800" b="1">
                <a:solidFill>
                  <a:schemeClr val="tx1"/>
                </a:solidFill>
                <a:ea typeface="宋体" pitchFamily="2" charset="-122"/>
              </a:rPr>
              <a:t>傳記資料以代碼的形式存儲於資料表中。</a:t>
            </a:r>
          </a:p>
        </p:txBody>
      </p:sp>
      <p:sp>
        <p:nvSpPr>
          <p:cNvPr id="197635" name="Rectangle 3"/>
          <p:cNvSpPr>
            <a:spLocks noGrp="1" noChangeArrowheads="1"/>
          </p:cNvSpPr>
          <p:nvPr>
            <p:ph type="body" sz="half" idx="1"/>
          </p:nvPr>
        </p:nvSpPr>
        <p:spPr>
          <a:xfrm>
            <a:off x="496888" y="1951038"/>
            <a:ext cx="4638675" cy="4908550"/>
          </a:xfrm>
        </p:spPr>
        <p:txBody>
          <a:bodyPr/>
          <a:lstStyle/>
          <a:p>
            <a:pPr>
              <a:lnSpc>
                <a:spcPct val="80000"/>
              </a:lnSpc>
            </a:pPr>
            <a:r>
              <a:rPr lang="en-US" altLang="zh-TW" sz="2400">
                <a:ea typeface="PMingLiU" pitchFamily="18" charset="-120"/>
              </a:rPr>
              <a:t> BIOG_MAIN</a:t>
            </a:r>
          </a:p>
          <a:p>
            <a:pPr>
              <a:lnSpc>
                <a:spcPct val="80000"/>
              </a:lnSpc>
            </a:pPr>
            <a:r>
              <a:rPr lang="zh-TW" altLang="en-US" sz="2400">
                <a:ea typeface="PMingLiU" pitchFamily="18" charset="-120"/>
              </a:rPr>
              <a:t> </a:t>
            </a:r>
            <a:r>
              <a:rPr lang="en-US" altLang="zh-CN" sz="2400">
                <a:ea typeface="宋体" pitchFamily="2" charset="-122"/>
              </a:rPr>
              <a:t>Biography </a:t>
            </a:r>
            <a:r>
              <a:rPr lang="en-US" altLang="zh-TW" sz="2400">
                <a:ea typeface="PMingLiU" pitchFamily="18" charset="-120"/>
              </a:rPr>
              <a:t>Addresses </a:t>
            </a:r>
          </a:p>
          <a:p>
            <a:pPr>
              <a:lnSpc>
                <a:spcPct val="80000"/>
              </a:lnSpc>
            </a:pPr>
            <a:r>
              <a:rPr lang="en-US" altLang="zh-TW" sz="2400">
                <a:ea typeface="PMingLiU" pitchFamily="18" charset="-120"/>
              </a:rPr>
              <a:t> Alternate Names</a:t>
            </a:r>
            <a:endParaRPr lang="zh-TW" altLang="en-US" sz="2400">
              <a:ea typeface="PMingLiU" pitchFamily="18" charset="-120"/>
            </a:endParaRPr>
          </a:p>
          <a:p>
            <a:pPr>
              <a:lnSpc>
                <a:spcPct val="80000"/>
              </a:lnSpc>
            </a:pPr>
            <a:r>
              <a:rPr lang="zh-TW" altLang="en-US" sz="2400">
                <a:ea typeface="PMingLiU" pitchFamily="18" charset="-120"/>
              </a:rPr>
              <a:t> </a:t>
            </a:r>
            <a:r>
              <a:rPr lang="en-US" altLang="zh-TW" sz="2400">
                <a:ea typeface="PMingLiU" pitchFamily="18" charset="-120"/>
              </a:rPr>
              <a:t>Writings</a:t>
            </a:r>
            <a:endParaRPr lang="zh-TW" altLang="en-US" sz="2400">
              <a:ea typeface="PMingLiU" pitchFamily="18" charset="-120"/>
            </a:endParaRPr>
          </a:p>
          <a:p>
            <a:pPr>
              <a:lnSpc>
                <a:spcPct val="80000"/>
              </a:lnSpc>
            </a:pPr>
            <a:r>
              <a:rPr lang="zh-TW" altLang="en-US" sz="2400">
                <a:ea typeface="PMingLiU" pitchFamily="18" charset="-120"/>
              </a:rPr>
              <a:t> </a:t>
            </a:r>
            <a:r>
              <a:rPr lang="en-US" altLang="zh-TW" sz="2400">
                <a:ea typeface="PMingLiU" pitchFamily="18" charset="-120"/>
              </a:rPr>
              <a:t>Postings</a:t>
            </a:r>
            <a:endParaRPr lang="zh-TW" altLang="en-US" sz="2400">
              <a:ea typeface="PMingLiU" pitchFamily="18" charset="-120"/>
            </a:endParaRPr>
          </a:p>
          <a:p>
            <a:pPr>
              <a:lnSpc>
                <a:spcPct val="80000"/>
              </a:lnSpc>
            </a:pPr>
            <a:r>
              <a:rPr lang="en-US" altLang="zh-TW" sz="2400">
                <a:ea typeface="PMingLiU" pitchFamily="18" charset="-120"/>
              </a:rPr>
              <a:t> Mode of Entry into Government</a:t>
            </a:r>
            <a:endParaRPr lang="zh-TW" altLang="en-US" sz="2400">
              <a:ea typeface="PMingLiU" pitchFamily="18" charset="-120"/>
            </a:endParaRPr>
          </a:p>
          <a:p>
            <a:pPr>
              <a:lnSpc>
                <a:spcPct val="80000"/>
              </a:lnSpc>
            </a:pPr>
            <a:r>
              <a:rPr lang="zh-TW" altLang="en-US" sz="2400">
                <a:ea typeface="PMingLiU" pitchFamily="18" charset="-120"/>
              </a:rPr>
              <a:t> </a:t>
            </a:r>
            <a:r>
              <a:rPr lang="en-US" altLang="zh-TW" sz="2400">
                <a:ea typeface="PMingLiU" pitchFamily="18" charset="-120"/>
              </a:rPr>
              <a:t>Kinship</a:t>
            </a:r>
            <a:endParaRPr lang="zh-TW" altLang="en-US" sz="2400">
              <a:ea typeface="PMingLiU" pitchFamily="18" charset="-120"/>
            </a:endParaRPr>
          </a:p>
          <a:p>
            <a:pPr>
              <a:lnSpc>
                <a:spcPct val="80000"/>
              </a:lnSpc>
            </a:pPr>
            <a:r>
              <a:rPr lang="zh-TW" altLang="en-US" sz="2400">
                <a:ea typeface="PMingLiU" pitchFamily="18" charset="-120"/>
              </a:rPr>
              <a:t> </a:t>
            </a:r>
            <a:r>
              <a:rPr lang="en-US" altLang="zh-TW" sz="2400">
                <a:ea typeface="PMingLiU" pitchFamily="18" charset="-120"/>
              </a:rPr>
              <a:t>Associations</a:t>
            </a:r>
            <a:endParaRPr lang="zh-TW" altLang="en-US" sz="2400">
              <a:ea typeface="PMingLiU" pitchFamily="18" charset="-120"/>
            </a:endParaRPr>
          </a:p>
          <a:p>
            <a:pPr>
              <a:lnSpc>
                <a:spcPct val="80000"/>
              </a:lnSpc>
            </a:pPr>
            <a:r>
              <a:rPr lang="zh-TW" altLang="en-US" sz="2400">
                <a:ea typeface="PMingLiU" pitchFamily="18" charset="-120"/>
              </a:rPr>
              <a:t> </a:t>
            </a:r>
            <a:r>
              <a:rPr lang="en-US" altLang="zh-CN" sz="2400">
                <a:ea typeface="宋体" pitchFamily="2" charset="-122"/>
              </a:rPr>
              <a:t>Social Status</a:t>
            </a:r>
            <a:endParaRPr lang="zh-CN" altLang="en-US" sz="2400">
              <a:ea typeface="宋体" pitchFamily="2" charset="-122"/>
            </a:endParaRPr>
          </a:p>
          <a:p>
            <a:pPr>
              <a:lnSpc>
                <a:spcPct val="80000"/>
              </a:lnSpc>
            </a:pPr>
            <a:r>
              <a:rPr lang="zh-TW" altLang="en-US" sz="2400">
                <a:ea typeface="PMingLiU" pitchFamily="18" charset="-120"/>
              </a:rPr>
              <a:t> </a:t>
            </a:r>
            <a:r>
              <a:rPr lang="en-US" altLang="zh-TW" sz="2400">
                <a:ea typeface="PMingLiU" pitchFamily="18" charset="-120"/>
              </a:rPr>
              <a:t>Possessions</a:t>
            </a:r>
            <a:endParaRPr lang="zh-TW" altLang="en-US" sz="2400">
              <a:ea typeface="PMingLiU" pitchFamily="18" charset="-120"/>
            </a:endParaRPr>
          </a:p>
          <a:p>
            <a:pPr>
              <a:lnSpc>
                <a:spcPct val="80000"/>
              </a:lnSpc>
            </a:pPr>
            <a:r>
              <a:rPr lang="en-US" altLang="zh-TW" sz="2400">
                <a:ea typeface="PMingLiU" pitchFamily="18" charset="-120"/>
              </a:rPr>
              <a:t> Events</a:t>
            </a:r>
            <a:endParaRPr lang="en-US" altLang="zh-CN" sz="2400">
              <a:ea typeface="宋体" pitchFamily="2" charset="-122"/>
            </a:endParaRPr>
          </a:p>
        </p:txBody>
      </p:sp>
      <p:sp>
        <p:nvSpPr>
          <p:cNvPr id="197636" name="Rectangle 4"/>
          <p:cNvSpPr>
            <a:spLocks noGrp="1" noChangeArrowheads="1"/>
          </p:cNvSpPr>
          <p:nvPr>
            <p:ph type="body" sz="half" idx="2"/>
          </p:nvPr>
        </p:nvSpPr>
        <p:spPr>
          <a:xfrm>
            <a:off x="5024438" y="1995488"/>
            <a:ext cx="3562350" cy="4906962"/>
          </a:xfrm>
        </p:spPr>
        <p:txBody>
          <a:bodyPr/>
          <a:lstStyle/>
          <a:p>
            <a:pPr>
              <a:lnSpc>
                <a:spcPct val="90000"/>
              </a:lnSpc>
            </a:pPr>
            <a:r>
              <a:rPr lang="zh-TW" altLang="en-US" sz="2100">
                <a:ea typeface="PMingLiU" pitchFamily="18" charset="-120"/>
              </a:rPr>
              <a:t>基本資料</a:t>
            </a:r>
          </a:p>
          <a:p>
            <a:pPr>
              <a:lnSpc>
                <a:spcPct val="90000"/>
              </a:lnSpc>
            </a:pPr>
            <a:r>
              <a:rPr lang="zh-TW" altLang="en-US" sz="2100">
                <a:ea typeface="PMingLiU" pitchFamily="18" charset="-120"/>
              </a:rPr>
              <a:t>地址資料</a:t>
            </a:r>
          </a:p>
          <a:p>
            <a:pPr>
              <a:lnSpc>
                <a:spcPct val="90000"/>
              </a:lnSpc>
            </a:pPr>
            <a:r>
              <a:rPr lang="zh-TW" altLang="en-US" sz="2100">
                <a:ea typeface="PMingLiU" pitchFamily="18" charset="-120"/>
              </a:rPr>
              <a:t>別名資料</a:t>
            </a:r>
          </a:p>
          <a:p>
            <a:pPr>
              <a:lnSpc>
                <a:spcPct val="90000"/>
              </a:lnSpc>
            </a:pPr>
            <a:r>
              <a:rPr lang="zh-TW" altLang="en-US" sz="2100">
                <a:ea typeface="PMingLiU" pitchFamily="18" charset="-120"/>
              </a:rPr>
              <a:t>著述資料</a:t>
            </a:r>
          </a:p>
          <a:p>
            <a:pPr>
              <a:lnSpc>
                <a:spcPct val="90000"/>
              </a:lnSpc>
            </a:pPr>
            <a:r>
              <a:rPr lang="zh-TW" altLang="en-US" sz="2100">
                <a:ea typeface="PMingLiU" pitchFamily="18" charset="-120"/>
              </a:rPr>
              <a:t>任官資料</a:t>
            </a:r>
          </a:p>
          <a:p>
            <a:pPr>
              <a:lnSpc>
                <a:spcPct val="90000"/>
              </a:lnSpc>
            </a:pPr>
            <a:r>
              <a:rPr lang="zh-TW" altLang="en-US" sz="2100">
                <a:ea typeface="PMingLiU" pitchFamily="18" charset="-120"/>
              </a:rPr>
              <a:t>入仕途徑</a:t>
            </a:r>
          </a:p>
          <a:p>
            <a:pPr>
              <a:lnSpc>
                <a:spcPct val="90000"/>
              </a:lnSpc>
            </a:pPr>
            <a:r>
              <a:rPr lang="zh-TW" altLang="en-US" sz="2100">
                <a:ea typeface="PMingLiU" pitchFamily="18" charset="-120"/>
              </a:rPr>
              <a:t>親屬資料</a:t>
            </a:r>
          </a:p>
          <a:p>
            <a:pPr>
              <a:lnSpc>
                <a:spcPct val="90000"/>
              </a:lnSpc>
            </a:pPr>
            <a:r>
              <a:rPr lang="zh-TW" altLang="en-US" sz="2100">
                <a:ea typeface="PMingLiU" pitchFamily="18" charset="-120"/>
              </a:rPr>
              <a:t>社會關係資料</a:t>
            </a:r>
          </a:p>
          <a:p>
            <a:pPr>
              <a:lnSpc>
                <a:spcPct val="90000"/>
              </a:lnSpc>
            </a:pPr>
            <a:r>
              <a:rPr lang="zh-TW" altLang="en-US" sz="2100">
                <a:ea typeface="PMingLiU" pitchFamily="18" charset="-120"/>
              </a:rPr>
              <a:t>社會區分資料</a:t>
            </a:r>
          </a:p>
          <a:p>
            <a:pPr>
              <a:lnSpc>
                <a:spcPct val="90000"/>
              </a:lnSpc>
            </a:pPr>
            <a:r>
              <a:rPr lang="zh-TW" altLang="en-US" sz="2100">
                <a:ea typeface="PMingLiU" pitchFamily="18" charset="-120"/>
              </a:rPr>
              <a:t>財產資料</a:t>
            </a:r>
          </a:p>
          <a:p>
            <a:pPr>
              <a:lnSpc>
                <a:spcPct val="90000"/>
              </a:lnSpc>
            </a:pPr>
            <a:r>
              <a:rPr lang="zh-TW" altLang="en-US" sz="2100">
                <a:ea typeface="PMingLiU" pitchFamily="18" charset="-120"/>
              </a:rPr>
              <a:t>事件資料</a:t>
            </a:r>
            <a:endParaRPr lang="zh-CN" altLang="en-US" sz="2100">
              <a:ea typeface="宋体" pitchFamily="2" charset="-122"/>
            </a:endParaRPr>
          </a:p>
        </p:txBody>
      </p:sp>
      <p:pic>
        <p:nvPicPr>
          <p:cNvPr id="197637" name="Picture 66" descr="inside_01_01"/>
          <p:cNvPicPr>
            <a:picLocks noChangeAspect="1" noChangeArrowheads="1"/>
          </p:cNvPicPr>
          <p:nvPr/>
        </p:nvPicPr>
        <p:blipFill>
          <a:blip r:embed="rId3">
            <a:extLst>
              <a:ext uri="{28A0092B-C50C-407E-A947-70E740481C1C}">
                <a14:useLocalDpi xmlns:a14="http://schemas.microsoft.com/office/drawing/2010/main" val="0"/>
              </a:ext>
            </a:extLst>
          </a:blip>
          <a:srcRect l="4286" r="4286"/>
          <a:stretch>
            <a:fillRect/>
          </a:stretch>
        </p:blipFill>
        <p:spPr bwMode="auto">
          <a:xfrm>
            <a:off x="0" y="6350"/>
            <a:ext cx="9144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2211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9682" name="Group 2"/>
          <p:cNvGraphicFramePr>
            <a:graphicFrameLocks noGrp="1"/>
          </p:cNvGraphicFramePr>
          <p:nvPr/>
        </p:nvGraphicFramePr>
        <p:xfrm>
          <a:off x="915988" y="381000"/>
          <a:ext cx="1733550" cy="1937385"/>
        </p:xfrm>
        <a:graphic>
          <a:graphicData uri="http://schemas.openxmlformats.org/drawingml/2006/table">
            <a:tbl>
              <a:tblPr/>
              <a:tblGrid>
                <a:gridCol w="1733550"/>
              </a:tblGrid>
              <a:tr h="430213">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BIOG </a:t>
                      </a:r>
                      <a:r>
                        <a:rPr kumimoji="0" lang="en-US" altLang="zh-TW" sz="1800" b="1"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ADDR</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地址</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1266825">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Person</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 </a:t>
                      </a: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I</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Addr Type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Place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etc</a:t>
                      </a:r>
                      <a:endParaRPr kumimoji="0" lang="en-US" altLang="zh-CN"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99690" name="Group 10"/>
          <p:cNvGraphicFramePr>
            <a:graphicFrameLocks noGrp="1"/>
          </p:cNvGraphicFramePr>
          <p:nvPr/>
        </p:nvGraphicFramePr>
        <p:xfrm>
          <a:off x="2249488" y="2433638"/>
          <a:ext cx="1636712" cy="2419985"/>
        </p:xfrm>
        <a:graphic>
          <a:graphicData uri="http://schemas.openxmlformats.org/drawingml/2006/table">
            <a:tbl>
              <a:tblPr/>
              <a:tblGrid>
                <a:gridCol w="1636712"/>
              </a:tblGrid>
              <a:tr h="5095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POSTINGS</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任官</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174942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Person</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 </a:t>
                      </a: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ID</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
                      </a:r>
                      <a:b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br>
                      <a:r>
                        <a:rPr kumimoji="0" lang="en-US" altLang="zh-TW" sz="1800" b="1"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Postings ID</a:t>
                      </a:r>
                      <a:endParaRPr kumimoji="0" lang="zh-TW" altLang="en-US" sz="1800" b="1" i="1"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Office ID</a:t>
                      </a:r>
                      <a:b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br>
                      <a:r>
                        <a:rPr kumimoji="0" lang="en-US" altLang="zh-TW" sz="1800" b="0"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Start Date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End Date,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etc</a:t>
                      </a:r>
                      <a:endParaRPr kumimoji="0" lang="en-US" altLang="zh-CN"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99698" name="Group 18"/>
          <p:cNvGraphicFramePr>
            <a:graphicFrameLocks noGrp="1"/>
          </p:cNvGraphicFramePr>
          <p:nvPr/>
        </p:nvGraphicFramePr>
        <p:xfrm>
          <a:off x="6965950" y="5029200"/>
          <a:ext cx="2101850" cy="1584960"/>
        </p:xfrm>
        <a:graphic>
          <a:graphicData uri="http://schemas.openxmlformats.org/drawingml/2006/table">
            <a:tbl>
              <a:tblPr/>
              <a:tblGrid>
                <a:gridCol w="2101850"/>
              </a:tblGrid>
              <a:tr h="403225">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rPr>
                        <a:t>SOCIAL </a:t>
                      </a:r>
                      <a:r>
                        <a:rPr kumimoji="0" lang="en-US" altLang="zh-TW" sz="1800" b="1"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STATUS</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itchFamily="34" charset="0"/>
                          <a:ea typeface="PMingLiU" pitchFamily="18" charset="-120"/>
                        </a:rPr>
                        <a:t>社會區分</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893763">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Person</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 </a:t>
                      </a: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I</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Status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e</a:t>
                      </a: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tc</a:t>
                      </a:r>
                      <a:endParaRPr kumimoji="0" lang="en-US" altLang="zh-CN"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99706" name="Group 26"/>
          <p:cNvGraphicFramePr>
            <a:graphicFrameLocks noGrp="1"/>
          </p:cNvGraphicFramePr>
          <p:nvPr/>
        </p:nvGraphicFramePr>
        <p:xfrm>
          <a:off x="4641850" y="2463800"/>
          <a:ext cx="1622425" cy="3230880"/>
        </p:xfrm>
        <a:graphic>
          <a:graphicData uri="http://schemas.openxmlformats.org/drawingml/2006/table">
            <a:tbl>
              <a:tblPr/>
              <a:tblGrid>
                <a:gridCol w="1622425"/>
              </a:tblGrid>
              <a:tr h="627063">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BIOG_MAIN</a:t>
                      </a:r>
                      <a:endParaRPr kumimoji="0" lang="en-US" altLang="zh-TW" sz="1800" b="1" i="0"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基本資料</a:t>
                      </a:r>
                      <a:endParaRPr kumimoji="0" lang="en-US" altLang="zh-CN" sz="2000" b="1" i="0"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txBody>
                  <a:tcPr anchor="ct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2549525">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Person</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 </a:t>
                      </a: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I</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Name</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姓名</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Born</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Died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Index Year</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Choronym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Dynasty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Etc</a:t>
                      </a:r>
                      <a:endParaRPr kumimoji="0" lang="en-US" altLang="zh-CN"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99714" name="Group 34"/>
          <p:cNvGraphicFramePr>
            <a:graphicFrameLocks noGrp="1"/>
          </p:cNvGraphicFramePr>
          <p:nvPr/>
        </p:nvGraphicFramePr>
        <p:xfrm>
          <a:off x="6951663" y="2689225"/>
          <a:ext cx="2114550" cy="2010410"/>
        </p:xfrm>
        <a:graphic>
          <a:graphicData uri="http://schemas.openxmlformats.org/drawingml/2006/table">
            <a:tbl>
              <a:tblPr/>
              <a:tblGrid>
                <a:gridCol w="2114550"/>
              </a:tblGrid>
              <a:tr h="438150">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ASSOCIATIONS</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itchFamily="34" charset="0"/>
                          <a:ea typeface="PMingLiU" pitchFamily="18" charset="-120"/>
                        </a:rPr>
                        <a:t>社會關係</a:t>
                      </a:r>
                      <a:endParaRPr kumimoji="0" lang="en-US" altLang="zh-TW" sz="2000" b="1" i="0" u="none" strike="noStrike" cap="none" normalizeH="0" baseline="0" smtClean="0">
                        <a:ln>
                          <a:noFill/>
                        </a:ln>
                        <a:solidFill>
                          <a:schemeClr val="tx1"/>
                        </a:solidFill>
                        <a:effectLst/>
                        <a:latin typeface="Arial" pitchFamily="34" charset="0"/>
                        <a:ea typeface="PMingLiU" pitchFamily="18"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1339850">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Person</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 </a:t>
                      </a: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I</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Assoc Relation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Associate ID,</a:t>
                      </a:r>
                      <a:endParaRPr kumimoji="0" lang="en-US" altLang="zh-TW" sz="1800" b="0" i="0"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etc</a:t>
                      </a:r>
                      <a:endParaRPr kumimoji="0" lang="en-US" altLang="zh-CN"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99722" name="Group 42"/>
          <p:cNvGraphicFramePr>
            <a:graphicFrameLocks noGrp="1"/>
          </p:cNvGraphicFramePr>
          <p:nvPr/>
        </p:nvGraphicFramePr>
        <p:xfrm>
          <a:off x="3152775" y="220663"/>
          <a:ext cx="1771650" cy="2031048"/>
        </p:xfrm>
        <a:graphic>
          <a:graphicData uri="http://schemas.openxmlformats.org/drawingml/2006/table">
            <a:tbl>
              <a:tblPr/>
              <a:tblGrid>
                <a:gridCol w="1771650"/>
              </a:tblGrid>
              <a:tr h="496888">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ALT NAMES</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itchFamily="34" charset="0"/>
                          <a:ea typeface="PMingLiU" pitchFamily="18" charset="-120"/>
                        </a:rPr>
                        <a:t>別名</a:t>
                      </a:r>
                      <a:endParaRPr kumimoji="0" lang="en-US" altLang="zh-TW" sz="2000" b="1" i="0" u="none" strike="noStrike" cap="none" normalizeH="0" baseline="0" smtClean="0">
                        <a:ln>
                          <a:noFill/>
                        </a:ln>
                        <a:solidFill>
                          <a:schemeClr val="tx1"/>
                        </a:solidFill>
                        <a:effectLst/>
                        <a:latin typeface="Arial" pitchFamily="34" charset="0"/>
                        <a:ea typeface="PMingLiU" pitchFamily="18"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1360488">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Person</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 </a:t>
                      </a: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I</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Name Type ID</a:t>
                      </a:r>
                      <a:endParaRPr kumimoji="0" lang="zh-TW" altLang="en-US"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Alt Name,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etc</a:t>
                      </a:r>
                      <a:endParaRPr kumimoji="0" lang="en-US" altLang="zh-CN"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99730" name="Group 50"/>
          <p:cNvGraphicFramePr>
            <a:graphicFrameLocks noGrp="1"/>
          </p:cNvGraphicFramePr>
          <p:nvPr/>
        </p:nvGraphicFramePr>
        <p:xfrm>
          <a:off x="2328863" y="4919663"/>
          <a:ext cx="1746250" cy="1891348"/>
        </p:xfrm>
        <a:graphic>
          <a:graphicData uri="http://schemas.openxmlformats.org/drawingml/2006/table">
            <a:tbl>
              <a:tblPr/>
              <a:tblGrid>
                <a:gridCol w="1746250"/>
              </a:tblGrid>
              <a:tr h="438150">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KINSHIP</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itchFamily="34" charset="0"/>
                          <a:ea typeface="PMingLiU" pitchFamily="18" charset="-120"/>
                        </a:rPr>
                        <a:t>親屬</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1220788">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Person</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 </a:t>
                      </a: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I</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Kin Relation ID</a:t>
                      </a:r>
                      <a:endParaRPr kumimoji="0" lang="zh-TW" altLang="en-US"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Kin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etc</a:t>
                      </a:r>
                      <a:endParaRPr kumimoji="0" lang="en-US" altLang="zh-CN"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99738" name="Group 58"/>
          <p:cNvGraphicFramePr>
            <a:graphicFrameLocks noGrp="1"/>
          </p:cNvGraphicFramePr>
          <p:nvPr/>
        </p:nvGraphicFramePr>
        <p:xfrm>
          <a:off x="7637463" y="228600"/>
          <a:ext cx="1281112" cy="2040573"/>
        </p:xfrm>
        <a:graphic>
          <a:graphicData uri="http://schemas.openxmlformats.org/drawingml/2006/table">
            <a:tbl>
              <a:tblPr/>
              <a:tblGrid>
                <a:gridCol w="1281112"/>
              </a:tblGrid>
              <a:tr h="412750">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ENTRY</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itchFamily="34" charset="0"/>
                          <a:ea typeface="PMingLiU" pitchFamily="18" charset="-120"/>
                        </a:rPr>
                        <a:t>入仕</a:t>
                      </a:r>
                      <a:endParaRPr kumimoji="0" lang="en-US" altLang="zh-TW" sz="2000" b="1" i="0" u="none" strike="noStrike" cap="none" normalizeH="0" baseline="0" smtClean="0">
                        <a:ln>
                          <a:noFill/>
                        </a:ln>
                        <a:solidFill>
                          <a:schemeClr val="tx1"/>
                        </a:solidFill>
                        <a:effectLst/>
                        <a:latin typeface="Arial" pitchFamily="34" charset="0"/>
                        <a:ea typeface="PMingLiU" pitchFamily="18"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1370013">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Person</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 </a:t>
                      </a: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I</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Entry ID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Year,</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etc</a:t>
                      </a:r>
                      <a:endParaRPr kumimoji="0" lang="en-US" altLang="zh-CN"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99746" name="Group 66"/>
          <p:cNvGraphicFramePr>
            <a:graphicFrameLocks noGrp="1"/>
          </p:cNvGraphicFramePr>
          <p:nvPr/>
        </p:nvGraphicFramePr>
        <p:xfrm>
          <a:off x="5454650" y="147638"/>
          <a:ext cx="1527175" cy="1607185"/>
        </p:xfrm>
        <a:graphic>
          <a:graphicData uri="http://schemas.openxmlformats.org/drawingml/2006/table">
            <a:tbl>
              <a:tblPr/>
              <a:tblGrid>
                <a:gridCol w="1527175"/>
              </a:tblGrid>
              <a:tr h="412750">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WRITINGS</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itchFamily="34" charset="0"/>
                          <a:ea typeface="PMingLiU" pitchFamily="18" charset="-120"/>
                        </a:rPr>
                        <a:t>著述</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936625">
                <a:tc>
                  <a:txBody>
                    <a:bodyPr/>
                    <a:lstStyle>
                      <a:lvl1pPr marL="342900" indent="-342900">
                        <a:spcBef>
                          <a:spcPct val="20000"/>
                        </a:spcBef>
                        <a:defRPr sz="2800">
                          <a:solidFill>
                            <a:schemeClr val="tx1"/>
                          </a:solidFill>
                          <a:latin typeface="Arial" pitchFamily="34" charset="0"/>
                        </a:defRPr>
                      </a:lvl1pPr>
                      <a:lvl2pPr marL="742950" indent="-285750">
                        <a:spcBef>
                          <a:spcPct val="20000"/>
                        </a:spcBef>
                        <a:defRPr sz="2400">
                          <a:solidFill>
                            <a:schemeClr val="tx1"/>
                          </a:solidFill>
                          <a:latin typeface="Arial" pitchFamily="34" charset="0"/>
                        </a:defRPr>
                      </a:lvl2pPr>
                      <a:lvl3pPr marL="1143000" indent="-228600">
                        <a:spcBef>
                          <a:spcPct val="20000"/>
                        </a:spcBef>
                        <a:defRPr sz="2000">
                          <a:solidFill>
                            <a:schemeClr val="tx1"/>
                          </a:solidFill>
                          <a:latin typeface="Arial" pitchFamily="34" charset="0"/>
                        </a:defRPr>
                      </a:lvl3pPr>
                      <a:lvl4pPr marL="1600200" indent="-228600">
                        <a:spcBef>
                          <a:spcPct val="20000"/>
                        </a:spcBef>
                        <a:defRPr>
                          <a:solidFill>
                            <a:schemeClr val="tx1"/>
                          </a:solidFill>
                          <a:latin typeface="Arial" pitchFamily="34" charset="0"/>
                        </a:defRPr>
                      </a:lvl4pPr>
                      <a:lvl5pPr marL="2057400" indent="-228600">
                        <a:spcBef>
                          <a:spcPct val="20000"/>
                        </a:spcBef>
                        <a:defRPr>
                          <a:solidFill>
                            <a:schemeClr val="tx1"/>
                          </a:solidFill>
                          <a:latin typeface="Arial" pitchFamily="34" charset="0"/>
                        </a:defRPr>
                      </a:lvl5pPr>
                      <a:lvl6pPr marL="2514600" indent="-228600" fontAlgn="base">
                        <a:spcBef>
                          <a:spcPct val="20000"/>
                        </a:spcBef>
                        <a:spcAft>
                          <a:spcPct val="0"/>
                        </a:spcAft>
                        <a:defRPr>
                          <a:solidFill>
                            <a:schemeClr val="tx1"/>
                          </a:solidFill>
                          <a:latin typeface="Arial" pitchFamily="34" charset="0"/>
                        </a:defRPr>
                      </a:lvl6pPr>
                      <a:lvl7pPr marL="2971800" indent="-228600" fontAlgn="base">
                        <a:spcBef>
                          <a:spcPct val="20000"/>
                        </a:spcBef>
                        <a:spcAft>
                          <a:spcPct val="0"/>
                        </a:spcAft>
                        <a:defRPr>
                          <a:solidFill>
                            <a:schemeClr val="tx1"/>
                          </a:solidFill>
                          <a:latin typeface="Arial" pitchFamily="34" charset="0"/>
                        </a:defRPr>
                      </a:lvl7pPr>
                      <a:lvl8pPr marL="3429000" indent="-228600" fontAlgn="base">
                        <a:spcBef>
                          <a:spcPct val="20000"/>
                        </a:spcBef>
                        <a:spcAft>
                          <a:spcPct val="0"/>
                        </a:spcAft>
                        <a:defRPr>
                          <a:solidFill>
                            <a:schemeClr val="tx1"/>
                          </a:solidFill>
                          <a:latin typeface="Arial" pitchFamily="34" charset="0"/>
                        </a:defRPr>
                      </a:lvl8pPr>
                      <a:lvl9pPr marL="3886200" indent="-228600" fontAlgn="base">
                        <a:spcBef>
                          <a:spcPct val="20000"/>
                        </a:spcBef>
                        <a:spcAft>
                          <a:spcPct val="0"/>
                        </a:spcAft>
                        <a:defRPr>
                          <a:solidFill>
                            <a:schemeClr val="tx1"/>
                          </a:solidFill>
                          <a:latin typeface="Arial"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Person</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 </a:t>
                      </a:r>
                      <a:r>
                        <a:rPr kumimoji="0" lang="en-US" altLang="zh-CN"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I</a:t>
                      </a:r>
                      <a:r>
                        <a:rPr kumimoji="0" lang="en-US" altLang="zh-TW" sz="1800" b="1" i="0" u="none" strike="noStrike" cap="none" normalizeH="0" baseline="0" smtClean="0">
                          <a:ln>
                            <a:noFill/>
                          </a:ln>
                          <a:solidFill>
                            <a:srgbClr val="FF3300"/>
                          </a:solidFill>
                          <a:effectLst/>
                          <a:latin typeface="Arial" pitchFamily="34" charset="0"/>
                          <a:ea typeface="PMingLiU" pitchFamily="18" charset="-120"/>
                          <a:cs typeface="Times New Roman" pitchFamily="18" charset="0"/>
                        </a:rPr>
                        <a:t>D</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Text ID</a:t>
                      </a:r>
                      <a:r>
                        <a:rPr kumimoji="0" lang="en-US" altLang="zh-TW" sz="1800" b="0"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etc</a:t>
                      </a:r>
                      <a:endParaRPr kumimoji="0" lang="en-US" altLang="zh-CN"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99754" name="Group 74"/>
          <p:cNvGraphicFramePr>
            <a:graphicFrameLocks noGrp="1"/>
          </p:cNvGraphicFramePr>
          <p:nvPr/>
        </p:nvGraphicFramePr>
        <p:xfrm>
          <a:off x="69850" y="4994275"/>
          <a:ext cx="1701800" cy="1667510"/>
        </p:xfrm>
        <a:graphic>
          <a:graphicData uri="http://schemas.openxmlformats.org/drawingml/2006/table">
            <a:tbl>
              <a:tblPr/>
              <a:tblGrid>
                <a:gridCol w="1701800"/>
              </a:tblGrid>
              <a:tr h="43497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POST</a:t>
                      </a:r>
                      <a:r>
                        <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rPr>
                        <a:t> </a:t>
                      </a:r>
                      <a:r>
                        <a:rPr kumimoji="0" lang="en-US" altLang="zh-TW" sz="1800" b="1"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ADDR</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smtClean="0">
                          <a:ln>
                            <a:noFill/>
                          </a:ln>
                          <a:solidFill>
                            <a:schemeClr val="tx1"/>
                          </a:solidFill>
                          <a:effectLst/>
                          <a:latin typeface="Arial" pitchFamily="34" charset="0"/>
                          <a:ea typeface="PMingLiU" pitchFamily="18" charset="-120"/>
                        </a:rPr>
                        <a:t>任官地</a:t>
                      </a:r>
                      <a:endParaRPr kumimoji="0" lang="en-US" altLang="zh-TW" sz="2000" b="1" i="0" u="none" strike="noStrike" cap="none" normalizeH="0" baseline="0" smtClean="0">
                        <a:ln>
                          <a:noFill/>
                        </a:ln>
                        <a:solidFill>
                          <a:schemeClr val="tx1"/>
                        </a:solidFill>
                        <a:effectLst/>
                        <a:latin typeface="Arial" pitchFamily="34" charset="0"/>
                        <a:ea typeface="PMingLiU" pitchFamily="18"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66"/>
                    </a:solidFill>
                  </a:tcPr>
                </a:tc>
              </a:tr>
              <a:tr h="99695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Postings ID</a:t>
                      </a:r>
                      <a:endParaRPr kumimoji="0" lang="zh-TW" altLang="en-US" sz="1800" b="1" i="1"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Place</a:t>
                      </a:r>
                      <a:r>
                        <a:rPr kumimoji="0" lang="en-US" altLang="zh-TW" sz="1800" b="0"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 </a:t>
                      </a: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ID</a:t>
                      </a:r>
                      <a:r>
                        <a:rPr kumimoji="0" lang="en-US" altLang="zh-TW" sz="1800" b="0" i="0" u="none" strike="noStrike" cap="none" normalizeH="0" baseline="0" smtClean="0">
                          <a:ln>
                            <a:noFill/>
                          </a:ln>
                          <a:solidFill>
                            <a:schemeClr val="tx1"/>
                          </a:solidFill>
                          <a:effectLst/>
                          <a:latin typeface="Arial" pitchFamily="34" charset="0"/>
                          <a:ea typeface="PMingLiU" pitchFamily="18" charset="-12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rPr>
                        <a:t>etc</a:t>
                      </a:r>
                      <a:endParaRPr kumimoji="0" lang="en-US" altLang="zh-CN" sz="1800" b="0" i="1" u="none" strike="noStrike" cap="none" normalizeH="0" baseline="0" smtClean="0">
                        <a:ln>
                          <a:noFill/>
                        </a:ln>
                        <a:solidFill>
                          <a:schemeClr val="tx1"/>
                        </a:solidFill>
                        <a:effectLst/>
                        <a:latin typeface="Arial" pitchFamily="34" charset="0"/>
                        <a:ea typeface="PMingLiU" pitchFamily="18" charset="-12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99762" name="Line 82"/>
          <p:cNvSpPr>
            <a:spLocks noChangeShapeType="1"/>
          </p:cNvSpPr>
          <p:nvPr/>
        </p:nvSpPr>
        <p:spPr bwMode="auto">
          <a:xfrm>
            <a:off x="1249363" y="2801938"/>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763" name="Freeform 83"/>
          <p:cNvSpPr>
            <a:spLocks/>
          </p:cNvSpPr>
          <p:nvPr/>
        </p:nvSpPr>
        <p:spPr bwMode="auto">
          <a:xfrm>
            <a:off x="6510338" y="3200400"/>
            <a:ext cx="463550" cy="2678113"/>
          </a:xfrm>
          <a:custGeom>
            <a:avLst/>
            <a:gdLst>
              <a:gd name="T0" fmla="*/ 0 w 292"/>
              <a:gd name="T1" fmla="*/ 0 h 1687"/>
              <a:gd name="T2" fmla="*/ 0 w 292"/>
              <a:gd name="T3" fmla="*/ 1687 h 1687"/>
              <a:gd name="T4" fmla="*/ 292 w 292"/>
              <a:gd name="T5" fmla="*/ 1687 h 1687"/>
            </a:gdLst>
            <a:ahLst/>
            <a:cxnLst>
              <a:cxn ang="0">
                <a:pos x="T0" y="T1"/>
              </a:cxn>
              <a:cxn ang="0">
                <a:pos x="T2" y="T3"/>
              </a:cxn>
              <a:cxn ang="0">
                <a:pos x="T4" y="T5"/>
              </a:cxn>
            </a:cxnLst>
            <a:rect l="0" t="0" r="r" b="b"/>
            <a:pathLst>
              <a:path w="292" h="1687">
                <a:moveTo>
                  <a:pt x="0" y="0"/>
                </a:moveTo>
                <a:lnTo>
                  <a:pt x="0" y="1687"/>
                </a:lnTo>
                <a:lnTo>
                  <a:pt x="292" y="1687"/>
                </a:lnTo>
              </a:path>
            </a:pathLst>
          </a:custGeom>
          <a:noFill/>
          <a:ln w="254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764" name="Freeform 84"/>
          <p:cNvSpPr>
            <a:spLocks/>
          </p:cNvSpPr>
          <p:nvPr/>
        </p:nvSpPr>
        <p:spPr bwMode="auto">
          <a:xfrm>
            <a:off x="6484938" y="1087438"/>
            <a:ext cx="1146175" cy="2100262"/>
          </a:xfrm>
          <a:custGeom>
            <a:avLst/>
            <a:gdLst>
              <a:gd name="T0" fmla="*/ 0 w 722"/>
              <a:gd name="T1" fmla="*/ 1323 h 1323"/>
              <a:gd name="T2" fmla="*/ 0 w 722"/>
              <a:gd name="T3" fmla="*/ 592 h 1323"/>
              <a:gd name="T4" fmla="*/ 608 w 722"/>
              <a:gd name="T5" fmla="*/ 592 h 1323"/>
              <a:gd name="T6" fmla="*/ 608 w 722"/>
              <a:gd name="T7" fmla="*/ 0 h 1323"/>
              <a:gd name="T8" fmla="*/ 722 w 722"/>
              <a:gd name="T9" fmla="*/ 0 h 1323"/>
            </a:gdLst>
            <a:ahLst/>
            <a:cxnLst>
              <a:cxn ang="0">
                <a:pos x="T0" y="T1"/>
              </a:cxn>
              <a:cxn ang="0">
                <a:pos x="T2" y="T3"/>
              </a:cxn>
              <a:cxn ang="0">
                <a:pos x="T4" y="T5"/>
              </a:cxn>
              <a:cxn ang="0">
                <a:pos x="T6" y="T7"/>
              </a:cxn>
              <a:cxn ang="0">
                <a:pos x="T8" y="T9"/>
              </a:cxn>
            </a:cxnLst>
            <a:rect l="0" t="0" r="r" b="b"/>
            <a:pathLst>
              <a:path w="722" h="1323">
                <a:moveTo>
                  <a:pt x="0" y="1323"/>
                </a:moveTo>
                <a:cubicBezTo>
                  <a:pt x="0" y="1079"/>
                  <a:pt x="0" y="836"/>
                  <a:pt x="0" y="592"/>
                </a:cubicBezTo>
                <a:lnTo>
                  <a:pt x="608" y="592"/>
                </a:lnTo>
                <a:lnTo>
                  <a:pt x="608" y="0"/>
                </a:lnTo>
                <a:lnTo>
                  <a:pt x="722" y="0"/>
                </a:lnTo>
              </a:path>
            </a:pathLst>
          </a:custGeom>
          <a:noFill/>
          <a:ln w="254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765" name="Freeform 85"/>
          <p:cNvSpPr>
            <a:spLocks/>
          </p:cNvSpPr>
          <p:nvPr/>
        </p:nvSpPr>
        <p:spPr bwMode="auto">
          <a:xfrm>
            <a:off x="4064000" y="3282950"/>
            <a:ext cx="361950" cy="2473325"/>
          </a:xfrm>
          <a:custGeom>
            <a:avLst/>
            <a:gdLst>
              <a:gd name="T0" fmla="*/ 228 w 228"/>
              <a:gd name="T1" fmla="*/ 0 h 1558"/>
              <a:gd name="T2" fmla="*/ 228 w 228"/>
              <a:gd name="T3" fmla="*/ 1558 h 1558"/>
              <a:gd name="T4" fmla="*/ 0 w 228"/>
              <a:gd name="T5" fmla="*/ 1558 h 1558"/>
            </a:gdLst>
            <a:ahLst/>
            <a:cxnLst>
              <a:cxn ang="0">
                <a:pos x="T0" y="T1"/>
              </a:cxn>
              <a:cxn ang="0">
                <a:pos x="T2" y="T3"/>
              </a:cxn>
              <a:cxn ang="0">
                <a:pos x="T4" y="T5"/>
              </a:cxn>
            </a:cxnLst>
            <a:rect l="0" t="0" r="r" b="b"/>
            <a:pathLst>
              <a:path w="228" h="1558">
                <a:moveTo>
                  <a:pt x="228" y="0"/>
                </a:moveTo>
                <a:cubicBezTo>
                  <a:pt x="228" y="519"/>
                  <a:pt x="228" y="1039"/>
                  <a:pt x="228" y="1558"/>
                </a:cubicBezTo>
                <a:lnTo>
                  <a:pt x="0" y="1558"/>
                </a:lnTo>
              </a:path>
            </a:pathLst>
          </a:custGeom>
          <a:noFill/>
          <a:ln w="254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766" name="Freeform 86"/>
          <p:cNvSpPr>
            <a:spLocks/>
          </p:cNvSpPr>
          <p:nvPr/>
        </p:nvSpPr>
        <p:spPr bwMode="auto">
          <a:xfrm>
            <a:off x="5237163" y="996950"/>
            <a:ext cx="1222375" cy="1173163"/>
          </a:xfrm>
          <a:custGeom>
            <a:avLst/>
            <a:gdLst>
              <a:gd name="T0" fmla="*/ 738 w 738"/>
              <a:gd name="T1" fmla="*/ 739 h 739"/>
              <a:gd name="T2" fmla="*/ 0 w 738"/>
              <a:gd name="T3" fmla="*/ 739 h 739"/>
              <a:gd name="T4" fmla="*/ 0 w 738"/>
              <a:gd name="T5" fmla="*/ 0 h 739"/>
              <a:gd name="T6" fmla="*/ 129 w 738"/>
              <a:gd name="T7" fmla="*/ 0 h 739"/>
            </a:gdLst>
            <a:ahLst/>
            <a:cxnLst>
              <a:cxn ang="0">
                <a:pos x="T0" y="T1"/>
              </a:cxn>
              <a:cxn ang="0">
                <a:pos x="T2" y="T3"/>
              </a:cxn>
              <a:cxn ang="0">
                <a:pos x="T4" y="T5"/>
              </a:cxn>
              <a:cxn ang="0">
                <a:pos x="T6" y="T7"/>
              </a:cxn>
            </a:cxnLst>
            <a:rect l="0" t="0" r="r" b="b"/>
            <a:pathLst>
              <a:path w="738" h="739">
                <a:moveTo>
                  <a:pt x="738" y="739"/>
                </a:moveTo>
                <a:lnTo>
                  <a:pt x="0" y="739"/>
                </a:lnTo>
                <a:lnTo>
                  <a:pt x="0" y="0"/>
                </a:lnTo>
                <a:lnTo>
                  <a:pt x="129" y="0"/>
                </a:lnTo>
              </a:path>
            </a:pathLst>
          </a:custGeom>
          <a:noFill/>
          <a:ln w="254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767" name="Freeform 87"/>
          <p:cNvSpPr>
            <a:spLocks/>
          </p:cNvSpPr>
          <p:nvPr/>
        </p:nvSpPr>
        <p:spPr bwMode="auto">
          <a:xfrm>
            <a:off x="2930525" y="1087438"/>
            <a:ext cx="1481138" cy="2181225"/>
          </a:xfrm>
          <a:custGeom>
            <a:avLst/>
            <a:gdLst>
              <a:gd name="T0" fmla="*/ 942 w 942"/>
              <a:gd name="T1" fmla="*/ 1339 h 1339"/>
              <a:gd name="T2" fmla="*/ 942 w 942"/>
              <a:gd name="T3" fmla="*/ 787 h 1339"/>
              <a:gd name="T4" fmla="*/ 0 w 942"/>
              <a:gd name="T5" fmla="*/ 787 h 1339"/>
              <a:gd name="T6" fmla="*/ 0 w 942"/>
              <a:gd name="T7" fmla="*/ 0 h 1339"/>
              <a:gd name="T8" fmla="*/ 138 w 942"/>
              <a:gd name="T9" fmla="*/ 0 h 1339"/>
            </a:gdLst>
            <a:ahLst/>
            <a:cxnLst>
              <a:cxn ang="0">
                <a:pos x="T0" y="T1"/>
              </a:cxn>
              <a:cxn ang="0">
                <a:pos x="T2" y="T3"/>
              </a:cxn>
              <a:cxn ang="0">
                <a:pos x="T4" y="T5"/>
              </a:cxn>
              <a:cxn ang="0">
                <a:pos x="T6" y="T7"/>
              </a:cxn>
              <a:cxn ang="0">
                <a:pos x="T8" y="T9"/>
              </a:cxn>
            </a:cxnLst>
            <a:rect l="0" t="0" r="r" b="b"/>
            <a:pathLst>
              <a:path w="942" h="1339">
                <a:moveTo>
                  <a:pt x="942" y="1339"/>
                </a:moveTo>
                <a:lnTo>
                  <a:pt x="942" y="787"/>
                </a:lnTo>
                <a:lnTo>
                  <a:pt x="0" y="787"/>
                </a:lnTo>
                <a:lnTo>
                  <a:pt x="0" y="0"/>
                </a:lnTo>
                <a:lnTo>
                  <a:pt x="138" y="0"/>
                </a:lnTo>
              </a:path>
            </a:pathLst>
          </a:custGeom>
          <a:noFill/>
          <a:ln w="254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768" name="Line 88"/>
          <p:cNvSpPr>
            <a:spLocks noChangeShapeType="1"/>
          </p:cNvSpPr>
          <p:nvPr/>
        </p:nvSpPr>
        <p:spPr bwMode="auto">
          <a:xfrm flipH="1">
            <a:off x="2647950" y="1203325"/>
            <a:ext cx="269875"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769" name="Freeform 89"/>
          <p:cNvSpPr>
            <a:spLocks/>
          </p:cNvSpPr>
          <p:nvPr/>
        </p:nvSpPr>
        <p:spPr bwMode="auto">
          <a:xfrm>
            <a:off x="1770063" y="3594100"/>
            <a:ext cx="488950" cy="2252663"/>
          </a:xfrm>
          <a:custGeom>
            <a:avLst/>
            <a:gdLst>
              <a:gd name="T0" fmla="*/ 267 w 267"/>
              <a:gd name="T1" fmla="*/ 0 h 1419"/>
              <a:gd name="T2" fmla="*/ 113 w 267"/>
              <a:gd name="T3" fmla="*/ 0 h 1419"/>
              <a:gd name="T4" fmla="*/ 113 w 267"/>
              <a:gd name="T5" fmla="*/ 1419 h 1419"/>
              <a:gd name="T6" fmla="*/ 0 w 267"/>
              <a:gd name="T7" fmla="*/ 1419 h 1419"/>
            </a:gdLst>
            <a:ahLst/>
            <a:cxnLst>
              <a:cxn ang="0">
                <a:pos x="T0" y="T1"/>
              </a:cxn>
              <a:cxn ang="0">
                <a:pos x="T2" y="T3"/>
              </a:cxn>
              <a:cxn ang="0">
                <a:pos x="T4" y="T5"/>
              </a:cxn>
              <a:cxn ang="0">
                <a:pos x="T6" y="T7"/>
              </a:cxn>
            </a:cxnLst>
            <a:rect l="0" t="0" r="r" b="b"/>
            <a:pathLst>
              <a:path w="267" h="1419">
                <a:moveTo>
                  <a:pt x="267" y="0"/>
                </a:moveTo>
                <a:lnTo>
                  <a:pt x="113" y="0"/>
                </a:lnTo>
                <a:lnTo>
                  <a:pt x="113" y="1419"/>
                </a:lnTo>
                <a:lnTo>
                  <a:pt x="0" y="1419"/>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770" name="Line 90"/>
          <p:cNvSpPr>
            <a:spLocks noChangeShapeType="1"/>
          </p:cNvSpPr>
          <p:nvPr/>
        </p:nvSpPr>
        <p:spPr bwMode="auto">
          <a:xfrm flipH="1">
            <a:off x="3871913" y="3271838"/>
            <a:ext cx="785812"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771" name="Freeform 91"/>
          <p:cNvSpPr>
            <a:spLocks/>
          </p:cNvSpPr>
          <p:nvPr/>
        </p:nvSpPr>
        <p:spPr bwMode="auto">
          <a:xfrm>
            <a:off x="6280150" y="3198813"/>
            <a:ext cx="669925" cy="349250"/>
          </a:xfrm>
          <a:custGeom>
            <a:avLst/>
            <a:gdLst>
              <a:gd name="T0" fmla="*/ 0 w 422"/>
              <a:gd name="T1" fmla="*/ 9 h 220"/>
              <a:gd name="T2" fmla="*/ 308 w 422"/>
              <a:gd name="T3" fmla="*/ 1 h 220"/>
              <a:gd name="T4" fmla="*/ 308 w 422"/>
              <a:gd name="T5" fmla="*/ 220 h 220"/>
              <a:gd name="T6" fmla="*/ 422 w 422"/>
              <a:gd name="T7" fmla="*/ 220 h 220"/>
            </a:gdLst>
            <a:ahLst/>
            <a:cxnLst>
              <a:cxn ang="0">
                <a:pos x="T0" y="T1"/>
              </a:cxn>
              <a:cxn ang="0">
                <a:pos x="T2" y="T3"/>
              </a:cxn>
              <a:cxn ang="0">
                <a:pos x="T4" y="T5"/>
              </a:cxn>
              <a:cxn ang="0">
                <a:pos x="T6" y="T7"/>
              </a:cxn>
            </a:cxnLst>
            <a:rect l="0" t="0" r="r" b="b"/>
            <a:pathLst>
              <a:path w="422" h="220">
                <a:moveTo>
                  <a:pt x="0" y="9"/>
                </a:moveTo>
                <a:cubicBezTo>
                  <a:pt x="243" y="0"/>
                  <a:pt x="141" y="1"/>
                  <a:pt x="308" y="1"/>
                </a:cubicBezTo>
                <a:lnTo>
                  <a:pt x="308" y="220"/>
                </a:lnTo>
                <a:lnTo>
                  <a:pt x="422" y="220"/>
                </a:lnTo>
              </a:path>
            </a:pathLst>
          </a:custGeom>
          <a:noFill/>
          <a:ln w="254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9772" name="Text Box 92"/>
          <p:cNvSpPr txBox="1">
            <a:spLocks noChangeArrowheads="1"/>
          </p:cNvSpPr>
          <p:nvPr/>
        </p:nvSpPr>
        <p:spPr bwMode="auto">
          <a:xfrm>
            <a:off x="-1588" y="2481263"/>
            <a:ext cx="1911351" cy="2378075"/>
          </a:xfrm>
          <a:prstGeom prst="rect">
            <a:avLst/>
          </a:prstGeom>
          <a:solidFill>
            <a:srgbClr val="FFCC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2000">
                <a:ea typeface="TSC UMing S TT" pitchFamily="49" charset="-120"/>
              </a:rPr>
              <a:t>Data tables are </a:t>
            </a:r>
            <a:r>
              <a:rPr lang="en-US" altLang="zh-CN" sz="2000" i="1">
                <a:ea typeface="TSC UMing S TT" pitchFamily="49" charset="-120"/>
              </a:rPr>
              <a:t>linked</a:t>
            </a:r>
            <a:r>
              <a:rPr lang="en-US" altLang="zh-CN" sz="2000">
                <a:ea typeface="TSC UMing S TT" pitchFamily="49" charset="-120"/>
              </a:rPr>
              <a:t> to each other via </a:t>
            </a:r>
            <a:r>
              <a:rPr lang="en-US" altLang="zh-CN" sz="2000" i="1">
                <a:ea typeface="TSC UMing S TT" pitchFamily="49" charset="-120"/>
              </a:rPr>
              <a:t>Person IDs</a:t>
            </a:r>
            <a:r>
              <a:rPr lang="en-US" altLang="zh-CN" sz="2000">
                <a:ea typeface="TSC UMing S TT" pitchFamily="49" charset="-120"/>
              </a:rPr>
              <a:t>.</a:t>
            </a:r>
          </a:p>
          <a:p>
            <a:pPr>
              <a:spcBef>
                <a:spcPct val="50000"/>
              </a:spcBef>
            </a:pPr>
            <a:r>
              <a:rPr lang="zh-CN" altLang="en-US" sz="2000">
                <a:ea typeface="TSC UMing S TT" pitchFamily="49" charset="-120"/>
              </a:rPr>
              <a:t>這些資料表通過人物代碼關聯起來。</a:t>
            </a:r>
          </a:p>
        </p:txBody>
      </p:sp>
    </p:spTree>
    <p:extLst>
      <p:ext uri="{BB962C8B-B14F-4D97-AF65-F5344CB8AC3E}">
        <p14:creationId xmlns:p14="http://schemas.microsoft.com/office/powerpoint/2010/main" val="13193597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AutoShape 7"/>
          <p:cNvSpPr>
            <a:spLocks noChangeArrowheads="1"/>
          </p:cNvSpPr>
          <p:nvPr/>
        </p:nvSpPr>
        <p:spPr bwMode="auto">
          <a:xfrm rot="-5400000">
            <a:off x="2324100" y="323850"/>
            <a:ext cx="4495800" cy="4572000"/>
          </a:xfrm>
          <a:prstGeom prst="cube">
            <a:avLst>
              <a:gd name="adj" fmla="val 25000"/>
            </a:avLst>
          </a:prstGeom>
          <a:solidFill>
            <a:schemeClr val="accent1">
              <a:alpha val="20000"/>
            </a:schemeClr>
          </a:solidFill>
          <a:ln w="9525">
            <a:solidFill>
              <a:schemeClr val="tx1"/>
            </a:solidFill>
            <a:miter lim="800000"/>
            <a:headEnd/>
            <a:tailEnd/>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zh-CN" altLang="en-US" b="0">
              <a:ea typeface="TSC UMing S TT" pitchFamily="49" charset="-120"/>
            </a:endParaRPr>
          </a:p>
        </p:txBody>
      </p:sp>
      <p:sp>
        <p:nvSpPr>
          <p:cNvPr id="190467" name="Rectangle 6"/>
          <p:cNvSpPr>
            <a:spLocks noGrp="1" noChangeArrowheads="1"/>
          </p:cNvSpPr>
          <p:nvPr>
            <p:ph type="body" idx="4294967295"/>
          </p:nvPr>
        </p:nvSpPr>
        <p:spPr>
          <a:xfrm>
            <a:off x="0" y="400050"/>
            <a:ext cx="5657850" cy="4191000"/>
          </a:xfrm>
        </p:spPr>
        <p:txBody>
          <a:bodyPr/>
          <a:lstStyle/>
          <a:p>
            <a:pPr lvl="2">
              <a:buFontTx/>
              <a:buNone/>
            </a:pPr>
            <a:r>
              <a:rPr lang="en-US" altLang="zh-CN" sz="1000">
                <a:ea typeface="宋体" pitchFamily="2" charset="-122"/>
              </a:rPr>
              <a:t>                     </a:t>
            </a:r>
            <a:br>
              <a:rPr lang="en-US" altLang="zh-CN" sz="1000">
                <a:ea typeface="宋体" pitchFamily="2" charset="-122"/>
              </a:rPr>
            </a:br>
            <a:r>
              <a:rPr lang="en-US" altLang="zh-CN" sz="1000">
                <a:ea typeface="宋体" pitchFamily="2" charset="-122"/>
              </a:rPr>
              <a:t/>
            </a:r>
            <a:br>
              <a:rPr lang="en-US" altLang="zh-CN" sz="1000">
                <a:ea typeface="宋体" pitchFamily="2" charset="-122"/>
              </a:rPr>
            </a:br>
            <a:r>
              <a:rPr lang="en-US" altLang="zh-CN" sz="1000">
                <a:ea typeface="宋体" pitchFamily="2" charset="-122"/>
              </a:rPr>
              <a:t>         </a:t>
            </a:r>
            <a:r>
              <a:rPr lang="en-US" altLang="zh-CN" sz="1400" b="1">
                <a:ea typeface="宋体" pitchFamily="2" charset="-122"/>
              </a:rPr>
              <a:t>Sima(1) Guang </a:t>
            </a:r>
            <a:r>
              <a:rPr lang="zh-CN" altLang="en-US" sz="1400" b="1">
                <a:ea typeface="宋体" pitchFamily="2" charset="-122"/>
              </a:rPr>
              <a:t>司馬光</a:t>
            </a:r>
            <a:r>
              <a:rPr lang="en-US" altLang="zh-CN" sz="1400" b="1">
                <a:ea typeface="宋体" pitchFamily="2" charset="-122"/>
              </a:rPr>
              <a:t>. 1019-1086</a:t>
            </a:r>
            <a:r>
              <a:rPr lang="en-US" altLang="zh-CN" sz="1200">
                <a:ea typeface="宋体" pitchFamily="2" charset="-122"/>
              </a:rPr>
              <a:t>.</a:t>
            </a:r>
            <a:r>
              <a:rPr lang="en-US" altLang="zh-CN" sz="1000">
                <a:ea typeface="宋体" pitchFamily="2" charset="-122"/>
              </a:rPr>
              <a:t> </a:t>
            </a:r>
            <a:br>
              <a:rPr lang="en-US" altLang="zh-CN" sz="1000">
                <a:ea typeface="宋体" pitchFamily="2" charset="-122"/>
              </a:rPr>
            </a:br>
            <a:r>
              <a:rPr lang="en-US" altLang="zh-CN" sz="1000">
                <a:ea typeface="宋体" pitchFamily="2" charset="-122"/>
              </a:rPr>
              <a:t/>
            </a:r>
            <a:br>
              <a:rPr lang="en-US" altLang="zh-CN" sz="1000">
                <a:ea typeface="宋体" pitchFamily="2" charset="-122"/>
              </a:rPr>
            </a:br>
            <a:r>
              <a:rPr lang="en-US" altLang="zh-CN" sz="1000">
                <a:ea typeface="宋体" pitchFamily="2" charset="-122"/>
              </a:rPr>
              <a:t/>
            </a:r>
            <a:br>
              <a:rPr lang="en-US" altLang="zh-CN" sz="1000">
                <a:ea typeface="宋体" pitchFamily="2" charset="-122"/>
              </a:rPr>
            </a:br>
            <a:r>
              <a:rPr lang="en-US" altLang="zh-CN" sz="1000">
                <a:ea typeface="宋体" pitchFamily="2" charset="-122"/>
              </a:rPr>
              <a:t/>
            </a:r>
            <a:br>
              <a:rPr lang="en-US" altLang="zh-CN" sz="1000">
                <a:ea typeface="宋体" pitchFamily="2" charset="-122"/>
              </a:rPr>
            </a:br>
            <a:r>
              <a:rPr lang="en-US" altLang="zh-CN" sz="1000">
                <a:ea typeface="宋体" pitchFamily="2" charset="-122"/>
              </a:rPr>
              <a:t/>
            </a:r>
            <a:br>
              <a:rPr lang="en-US" altLang="zh-CN" sz="1000">
                <a:ea typeface="宋体" pitchFamily="2" charset="-122"/>
              </a:rPr>
            </a:br>
            <a:r>
              <a:rPr lang="en-US" altLang="zh-CN" sz="1000">
                <a:ea typeface="宋体" pitchFamily="2" charset="-122"/>
              </a:rPr>
              <a:t>  </a:t>
            </a:r>
            <a:br>
              <a:rPr lang="en-US" altLang="zh-CN" sz="1000">
                <a:ea typeface="宋体" pitchFamily="2" charset="-122"/>
              </a:rPr>
            </a:br>
            <a:r>
              <a:rPr lang="en-US" altLang="zh-CN" sz="1000">
                <a:ea typeface="宋体" pitchFamily="2" charset="-122"/>
              </a:rPr>
              <a:t/>
            </a:r>
            <a:br>
              <a:rPr lang="en-US" altLang="zh-CN" sz="1000">
                <a:ea typeface="宋体" pitchFamily="2" charset="-122"/>
              </a:rPr>
            </a:br>
            <a:endParaRPr lang="en-US" altLang="zh-CN" sz="1000">
              <a:ea typeface="宋体" pitchFamily="2" charset="-122"/>
            </a:endParaRPr>
          </a:p>
          <a:p>
            <a:pPr lvl="2">
              <a:buFontTx/>
              <a:buNone/>
            </a:pPr>
            <a:r>
              <a:rPr lang="en-US" altLang="zh-TW" sz="1000">
                <a:ea typeface="PMingLiU" pitchFamily="18" charset="-120"/>
              </a:rPr>
              <a:t/>
            </a:r>
            <a:br>
              <a:rPr lang="en-US" altLang="zh-TW" sz="1000">
                <a:ea typeface="PMingLiU" pitchFamily="18" charset="-120"/>
              </a:rPr>
            </a:br>
            <a:r>
              <a:rPr lang="en-US" altLang="zh-TW" sz="1000">
                <a:ea typeface="PMingLiU" pitchFamily="18" charset="-120"/>
              </a:rPr>
              <a:t/>
            </a:r>
            <a:br>
              <a:rPr lang="en-US" altLang="zh-TW" sz="1000">
                <a:ea typeface="PMingLiU" pitchFamily="18" charset="-120"/>
              </a:rPr>
            </a:br>
            <a:r>
              <a:rPr lang="en-US" altLang="zh-CN" sz="1000">
                <a:ea typeface="宋体" pitchFamily="2" charset="-122"/>
              </a:rPr>
              <a:t>                            </a:t>
            </a:r>
            <a:r>
              <a:rPr lang="en-US" altLang="zh-CN" sz="1200" i="1">
                <a:ea typeface="宋体" pitchFamily="2" charset="-122"/>
              </a:rPr>
              <a:t>Offices</a:t>
            </a:r>
            <a:r>
              <a:rPr lang="en-US" altLang="zh-CN" sz="1200">
                <a:ea typeface="宋体" pitchFamily="2" charset="-122"/>
              </a:rPr>
              <a:t/>
            </a:r>
            <a:br>
              <a:rPr lang="en-US" altLang="zh-CN" sz="1200">
                <a:ea typeface="宋体" pitchFamily="2" charset="-122"/>
              </a:rPr>
            </a:br>
            <a:r>
              <a:rPr lang="en-US" altLang="zh-CN" sz="1200">
                <a:ea typeface="宋体" pitchFamily="2" charset="-122"/>
              </a:rPr>
              <a:t>                            1059 </a:t>
            </a:r>
            <a:r>
              <a:rPr lang="zh-CN" altLang="en-US" sz="1200">
                <a:ea typeface="宋体" pitchFamily="2" charset="-122"/>
              </a:rPr>
              <a:t>度支勾院 </a:t>
            </a:r>
            <a:r>
              <a:rPr lang="en-US" altLang="zh-CN" sz="1200">
                <a:ea typeface="宋体" pitchFamily="2" charset="-122"/>
              </a:rPr>
              <a:t>Budget Auditor</a:t>
            </a:r>
            <a:br>
              <a:rPr lang="en-US" altLang="zh-CN" sz="1200">
                <a:ea typeface="宋体" pitchFamily="2" charset="-122"/>
              </a:rPr>
            </a:br>
            <a:r>
              <a:rPr lang="en-US" altLang="zh-TW" sz="1200">
                <a:ea typeface="PMingLiU" pitchFamily="18" charset="-120"/>
              </a:rPr>
              <a:t> </a:t>
            </a:r>
            <a:r>
              <a:rPr lang="en-US" altLang="zh-CN" sz="1200">
                <a:ea typeface="宋体" pitchFamily="2" charset="-122"/>
              </a:rPr>
              <a:t>                           1085 </a:t>
            </a:r>
            <a:r>
              <a:rPr lang="zh-CN" altLang="en-US" sz="1200">
                <a:ea typeface="宋体" pitchFamily="2" charset="-122"/>
              </a:rPr>
              <a:t>門下侍郎 </a:t>
            </a:r>
            <a:br>
              <a:rPr lang="zh-CN" altLang="en-US" sz="1200">
                <a:ea typeface="宋体" pitchFamily="2" charset="-122"/>
              </a:rPr>
            </a:br>
            <a:r>
              <a:rPr lang="zh-CN" altLang="en-US" sz="1200">
                <a:ea typeface="宋体" pitchFamily="2" charset="-122"/>
              </a:rPr>
              <a:t> </a:t>
            </a:r>
            <a:r>
              <a:rPr lang="zh-CN" altLang="zh-TW" sz="1200">
                <a:ea typeface="宋体" pitchFamily="2" charset="-122"/>
              </a:rPr>
              <a:t> </a:t>
            </a:r>
            <a:r>
              <a:rPr lang="zh-CN" altLang="en-US" sz="1200">
                <a:ea typeface="宋体" pitchFamily="2" charset="-122"/>
              </a:rPr>
              <a:t>                                   </a:t>
            </a:r>
            <a:r>
              <a:rPr lang="en-US" altLang="zh-CN" sz="1200">
                <a:ea typeface="宋体" pitchFamily="2" charset="-122"/>
              </a:rPr>
              <a:t>Executive of the Chancellery</a:t>
            </a:r>
            <a:br>
              <a:rPr lang="en-US" altLang="zh-CN" sz="1200">
                <a:ea typeface="宋体" pitchFamily="2" charset="-122"/>
              </a:rPr>
            </a:br>
            <a:r>
              <a:rPr lang="en-US" altLang="zh-CN" sz="1200">
                <a:ea typeface="宋体" pitchFamily="2" charset="-122"/>
              </a:rPr>
              <a:t>                            1086 </a:t>
            </a:r>
            <a:r>
              <a:rPr lang="zh-CN" altLang="en-US" sz="1200">
                <a:ea typeface="宋体" pitchFamily="2" charset="-122"/>
              </a:rPr>
              <a:t>左僕射兼門下侍郎 </a:t>
            </a:r>
            <a:br>
              <a:rPr lang="zh-CN" altLang="en-US" sz="1200">
                <a:ea typeface="宋体" pitchFamily="2" charset="-122"/>
              </a:rPr>
            </a:br>
            <a:r>
              <a:rPr lang="zh-CN" altLang="en-US" sz="1200">
                <a:ea typeface="宋体" pitchFamily="2" charset="-122"/>
              </a:rPr>
              <a:t>                                     </a:t>
            </a:r>
            <a:r>
              <a:rPr lang="en-US" altLang="zh-CN" sz="1200">
                <a:ea typeface="宋体" pitchFamily="2" charset="-122"/>
              </a:rPr>
              <a:t>Left Executive, Dept of Ministries</a:t>
            </a:r>
            <a:br>
              <a:rPr lang="en-US" altLang="zh-CN" sz="1200">
                <a:ea typeface="宋体" pitchFamily="2" charset="-122"/>
              </a:rPr>
            </a:br>
            <a:r>
              <a:rPr lang="en-US" altLang="zh-CN" sz="1000">
                <a:ea typeface="宋体" pitchFamily="2" charset="-122"/>
              </a:rPr>
              <a:t/>
            </a:r>
            <a:br>
              <a:rPr lang="en-US" altLang="zh-CN" sz="1000">
                <a:ea typeface="宋体" pitchFamily="2" charset="-122"/>
              </a:rPr>
            </a:br>
            <a:endParaRPr lang="en-US" altLang="zh-CN" sz="1000">
              <a:ea typeface="宋体" pitchFamily="2" charset="-122"/>
            </a:endParaRPr>
          </a:p>
        </p:txBody>
      </p:sp>
      <p:sp>
        <p:nvSpPr>
          <p:cNvPr id="190468" name="Line 8"/>
          <p:cNvSpPr>
            <a:spLocks noChangeShapeType="1"/>
          </p:cNvSpPr>
          <p:nvPr/>
        </p:nvSpPr>
        <p:spPr bwMode="auto">
          <a:xfrm>
            <a:off x="5715000" y="361950"/>
            <a:ext cx="0" cy="3276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90469" name="Line 9"/>
          <p:cNvSpPr>
            <a:spLocks noChangeShapeType="1"/>
          </p:cNvSpPr>
          <p:nvPr/>
        </p:nvSpPr>
        <p:spPr bwMode="auto">
          <a:xfrm>
            <a:off x="5715000" y="3638550"/>
            <a:ext cx="1143000" cy="12192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90470" name="Line 10"/>
          <p:cNvSpPr>
            <a:spLocks noChangeShapeType="1"/>
          </p:cNvSpPr>
          <p:nvPr/>
        </p:nvSpPr>
        <p:spPr bwMode="auto">
          <a:xfrm flipV="1">
            <a:off x="2286000" y="3638550"/>
            <a:ext cx="3429000" cy="762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90471" name="Text Box 11"/>
          <p:cNvSpPr txBox="1">
            <a:spLocks noChangeArrowheads="1"/>
          </p:cNvSpPr>
          <p:nvPr/>
        </p:nvSpPr>
        <p:spPr bwMode="auto">
          <a:xfrm>
            <a:off x="2667000" y="5086350"/>
            <a:ext cx="487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endParaRPr lang="zh-CN" altLang="en-US" b="0">
              <a:ea typeface="TSC UMing S TT" pitchFamily="49" charset="-120"/>
            </a:endParaRPr>
          </a:p>
        </p:txBody>
      </p:sp>
      <p:sp>
        <p:nvSpPr>
          <p:cNvPr id="190472" name="Text Box 12"/>
          <p:cNvSpPr txBox="1">
            <a:spLocks noChangeArrowheads="1"/>
          </p:cNvSpPr>
          <p:nvPr/>
        </p:nvSpPr>
        <p:spPr bwMode="auto">
          <a:xfrm rot="2838617">
            <a:off x="4926013" y="2220913"/>
            <a:ext cx="40401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zh-CN" sz="1200">
                <a:solidFill>
                  <a:schemeClr val="bg2"/>
                </a:solidFill>
                <a:ea typeface="宋体" pitchFamily="2" charset="-122"/>
              </a:rPr>
              <a:t>Places</a:t>
            </a:r>
            <a:br>
              <a:rPr lang="en-US" altLang="zh-CN" sz="1200">
                <a:solidFill>
                  <a:schemeClr val="bg2"/>
                </a:solidFill>
                <a:ea typeface="宋体" pitchFamily="2" charset="-122"/>
              </a:rPr>
            </a:br>
            <a:r>
              <a:rPr lang="en-US" altLang="zh-CN" sz="1200" b="0">
                <a:solidFill>
                  <a:schemeClr val="bg2"/>
                </a:solidFill>
                <a:ea typeface="宋体" pitchFamily="2" charset="-122"/>
              </a:rPr>
              <a:t>    Basic Affiliation</a:t>
            </a:r>
            <a:br>
              <a:rPr lang="en-US" altLang="zh-CN" sz="1200" b="0">
                <a:solidFill>
                  <a:schemeClr val="bg2"/>
                </a:solidFill>
                <a:ea typeface="宋体" pitchFamily="2" charset="-122"/>
              </a:rPr>
            </a:br>
            <a:r>
              <a:rPr lang="en-US" altLang="zh-CN" sz="1200" b="0">
                <a:solidFill>
                  <a:schemeClr val="bg2"/>
                </a:solidFill>
                <a:ea typeface="宋体" pitchFamily="2" charset="-122"/>
              </a:rPr>
              <a:t>      Yongxing </a:t>
            </a:r>
            <a:r>
              <a:rPr lang="zh-CN" altLang="en-US" sz="1200" b="0">
                <a:solidFill>
                  <a:schemeClr val="bg2"/>
                </a:solidFill>
                <a:ea typeface="宋体" pitchFamily="2" charset="-122"/>
              </a:rPr>
              <a:t>永興</a:t>
            </a:r>
            <a:r>
              <a:rPr lang="en-US" altLang="zh-CN" sz="1200" b="0">
                <a:solidFill>
                  <a:schemeClr val="bg2"/>
                </a:solidFill>
                <a:ea typeface="宋体" pitchFamily="2" charset="-122"/>
              </a:rPr>
              <a:t>, </a:t>
            </a:r>
            <a:br>
              <a:rPr lang="en-US" altLang="zh-CN" sz="1200" b="0">
                <a:solidFill>
                  <a:schemeClr val="bg2"/>
                </a:solidFill>
                <a:ea typeface="宋体" pitchFamily="2" charset="-122"/>
              </a:rPr>
            </a:br>
            <a:r>
              <a:rPr lang="en-US" altLang="zh-CN" sz="1200" b="0">
                <a:solidFill>
                  <a:schemeClr val="bg2"/>
                </a:solidFill>
                <a:ea typeface="宋体" pitchFamily="2" charset="-122"/>
              </a:rPr>
              <a:t>           Shan </a:t>
            </a:r>
            <a:r>
              <a:rPr lang="zh-CN" altLang="en-US" sz="1200" b="0">
                <a:solidFill>
                  <a:schemeClr val="bg2"/>
                </a:solidFill>
                <a:ea typeface="宋体" pitchFamily="2" charset="-122"/>
              </a:rPr>
              <a:t>陝</a:t>
            </a:r>
            <a:r>
              <a:rPr lang="en-US" altLang="zh-CN" sz="1200" b="0">
                <a:solidFill>
                  <a:schemeClr val="bg2"/>
                </a:solidFill>
                <a:ea typeface="宋体" pitchFamily="2" charset="-122"/>
              </a:rPr>
              <a:t>,</a:t>
            </a:r>
            <a:br>
              <a:rPr lang="en-US" altLang="zh-CN" sz="1200" b="0">
                <a:solidFill>
                  <a:schemeClr val="bg2"/>
                </a:solidFill>
                <a:ea typeface="宋体" pitchFamily="2" charset="-122"/>
              </a:rPr>
            </a:br>
            <a:r>
              <a:rPr lang="en-US" altLang="zh-CN" sz="1200" b="0">
                <a:solidFill>
                  <a:schemeClr val="bg2"/>
                </a:solidFill>
                <a:ea typeface="宋体" pitchFamily="2" charset="-122"/>
              </a:rPr>
              <a:t>                Xia Xian </a:t>
            </a:r>
            <a:r>
              <a:rPr lang="zh-CN" altLang="en-US" sz="1200" b="0">
                <a:solidFill>
                  <a:schemeClr val="bg2"/>
                </a:solidFill>
                <a:ea typeface="宋体" pitchFamily="2" charset="-122"/>
              </a:rPr>
              <a:t>夏縣 </a:t>
            </a:r>
            <a:r>
              <a:rPr lang="en-US" altLang="zh-CN" sz="1200" b="0">
                <a:solidFill>
                  <a:schemeClr val="bg2"/>
                </a:solidFill>
                <a:ea typeface="宋体" pitchFamily="2" charset="-122"/>
              </a:rPr>
              <a:t>0-0</a:t>
            </a:r>
            <a:endParaRPr lang="en-US" altLang="zh-CN" sz="1200" b="0">
              <a:solidFill>
                <a:schemeClr val="bg2"/>
              </a:solidFill>
              <a:ea typeface="TSC UMing S TT" pitchFamily="49" charset="-120"/>
            </a:endParaRPr>
          </a:p>
        </p:txBody>
      </p:sp>
      <p:sp>
        <p:nvSpPr>
          <p:cNvPr id="190473" name="Text Box 13"/>
          <p:cNvSpPr txBox="1">
            <a:spLocks noChangeArrowheads="1"/>
          </p:cNvSpPr>
          <p:nvPr/>
        </p:nvSpPr>
        <p:spPr bwMode="auto">
          <a:xfrm>
            <a:off x="2667000" y="3670300"/>
            <a:ext cx="4191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zh-CN" sz="1200" b="0" i="1">
                <a:solidFill>
                  <a:schemeClr val="bg2"/>
                </a:solidFill>
                <a:ea typeface="宋体" pitchFamily="2" charset="-122"/>
              </a:rPr>
              <a:t>Alternate Names</a:t>
            </a:r>
            <a:r>
              <a:rPr lang="en-US" altLang="zh-CN" sz="1200" b="0">
                <a:solidFill>
                  <a:schemeClr val="bg2"/>
                </a:solidFill>
                <a:ea typeface="宋体" pitchFamily="2" charset="-122"/>
              </a:rPr>
              <a:t/>
            </a:r>
            <a:br>
              <a:rPr lang="en-US" altLang="zh-CN" sz="1200" b="0">
                <a:solidFill>
                  <a:schemeClr val="bg2"/>
                </a:solidFill>
                <a:ea typeface="宋体" pitchFamily="2" charset="-122"/>
              </a:rPr>
            </a:br>
            <a:r>
              <a:rPr lang="en-US" altLang="zh-CN" sz="1200" b="0">
                <a:solidFill>
                  <a:schemeClr val="bg2"/>
                </a:solidFill>
                <a:ea typeface="宋体" pitchFamily="2" charset="-122"/>
              </a:rPr>
              <a:t>     Junshi </a:t>
            </a:r>
            <a:r>
              <a:rPr lang="zh-CN" altLang="en-US" sz="1200" b="0">
                <a:solidFill>
                  <a:schemeClr val="bg2"/>
                </a:solidFill>
                <a:ea typeface="宋体" pitchFamily="2" charset="-122"/>
              </a:rPr>
              <a:t>君實 </a:t>
            </a:r>
            <a:r>
              <a:rPr lang="en-US" altLang="zh-CN" sz="1200" b="0">
                <a:solidFill>
                  <a:schemeClr val="bg2"/>
                </a:solidFill>
                <a:ea typeface="宋体" pitchFamily="2" charset="-122"/>
              </a:rPr>
              <a:t>Capping Name </a:t>
            </a:r>
            <a:br>
              <a:rPr lang="en-US" altLang="zh-CN" sz="1200" b="0">
                <a:solidFill>
                  <a:schemeClr val="bg2"/>
                </a:solidFill>
                <a:ea typeface="宋体" pitchFamily="2" charset="-122"/>
              </a:rPr>
            </a:br>
            <a:r>
              <a:rPr lang="en-US" altLang="zh-CN" sz="1200" b="0">
                <a:solidFill>
                  <a:schemeClr val="bg2"/>
                </a:solidFill>
                <a:ea typeface="宋体" pitchFamily="2" charset="-122"/>
              </a:rPr>
              <a:t>          Wenzheng Gong </a:t>
            </a:r>
            <a:r>
              <a:rPr lang="zh-CN" altLang="en-US" sz="1200" b="0">
                <a:solidFill>
                  <a:schemeClr val="bg2"/>
                </a:solidFill>
                <a:ea typeface="宋体" pitchFamily="2" charset="-122"/>
              </a:rPr>
              <a:t>文正公 </a:t>
            </a:r>
            <a:r>
              <a:rPr lang="en-US" altLang="zh-CN" sz="1200" b="0">
                <a:solidFill>
                  <a:schemeClr val="bg2"/>
                </a:solidFill>
                <a:ea typeface="宋体" pitchFamily="2" charset="-122"/>
              </a:rPr>
              <a:t>Posthumous Name </a:t>
            </a:r>
            <a:br>
              <a:rPr lang="en-US" altLang="zh-CN" sz="1200" b="0">
                <a:solidFill>
                  <a:schemeClr val="bg2"/>
                </a:solidFill>
                <a:ea typeface="宋体" pitchFamily="2" charset="-122"/>
              </a:rPr>
            </a:br>
            <a:r>
              <a:rPr lang="en-US" altLang="zh-CN" sz="1200" b="0">
                <a:solidFill>
                  <a:schemeClr val="bg2"/>
                </a:solidFill>
                <a:ea typeface="宋体" pitchFamily="2" charset="-122"/>
              </a:rPr>
              <a:t>               Sushui Xiansheng </a:t>
            </a:r>
            <a:r>
              <a:rPr lang="zh-CN" altLang="en-US" sz="1200" b="0">
                <a:solidFill>
                  <a:schemeClr val="bg2"/>
                </a:solidFill>
                <a:ea typeface="宋体" pitchFamily="2" charset="-122"/>
              </a:rPr>
              <a:t>涑水先生 </a:t>
            </a:r>
            <a:r>
              <a:rPr lang="en-US" altLang="zh-CN" sz="1200" b="0">
                <a:solidFill>
                  <a:schemeClr val="bg2"/>
                </a:solidFill>
                <a:ea typeface="宋体" pitchFamily="2" charset="-122"/>
              </a:rPr>
              <a:t>Other </a:t>
            </a:r>
            <a:br>
              <a:rPr lang="en-US" altLang="zh-CN" sz="1200" b="0">
                <a:solidFill>
                  <a:schemeClr val="bg2"/>
                </a:solidFill>
                <a:ea typeface="宋体" pitchFamily="2" charset="-122"/>
              </a:rPr>
            </a:br>
            <a:r>
              <a:rPr lang="en-US" altLang="zh-CN" sz="1200" b="0">
                <a:solidFill>
                  <a:schemeClr val="bg2"/>
                </a:solidFill>
                <a:ea typeface="宋体" pitchFamily="2" charset="-122"/>
              </a:rPr>
              <a:t>                  Yufu </a:t>
            </a:r>
            <a:r>
              <a:rPr lang="zh-CN" altLang="en-US" sz="1200" b="0">
                <a:solidFill>
                  <a:schemeClr val="bg2"/>
                </a:solidFill>
                <a:ea typeface="宋体" pitchFamily="2" charset="-122"/>
              </a:rPr>
              <a:t>迂夫 </a:t>
            </a:r>
            <a:r>
              <a:rPr lang="en-US" altLang="zh-CN" sz="1200" b="0">
                <a:solidFill>
                  <a:schemeClr val="bg2"/>
                </a:solidFill>
                <a:ea typeface="宋体" pitchFamily="2" charset="-122"/>
              </a:rPr>
              <a:t>Style Name </a:t>
            </a:r>
            <a:br>
              <a:rPr lang="en-US" altLang="zh-CN" sz="1200" b="0">
                <a:solidFill>
                  <a:schemeClr val="bg2"/>
                </a:solidFill>
                <a:ea typeface="宋体" pitchFamily="2" charset="-122"/>
              </a:rPr>
            </a:br>
            <a:r>
              <a:rPr lang="en-US" altLang="zh-CN" sz="1200" b="0">
                <a:solidFill>
                  <a:schemeClr val="bg2"/>
                </a:solidFill>
                <a:ea typeface="宋体" pitchFamily="2" charset="-122"/>
              </a:rPr>
              <a:t>                        Yusou </a:t>
            </a:r>
            <a:r>
              <a:rPr lang="zh-CN" altLang="en-US" sz="1200" b="0">
                <a:solidFill>
                  <a:schemeClr val="bg2"/>
                </a:solidFill>
                <a:ea typeface="宋体" pitchFamily="2" charset="-122"/>
              </a:rPr>
              <a:t>迂叟 </a:t>
            </a:r>
            <a:r>
              <a:rPr lang="en-US" altLang="zh-CN" sz="1200" b="0">
                <a:solidFill>
                  <a:schemeClr val="bg2"/>
                </a:solidFill>
                <a:ea typeface="宋体" pitchFamily="2" charset="-122"/>
              </a:rPr>
              <a:t>Style Name</a:t>
            </a:r>
            <a:endParaRPr lang="en-US" altLang="zh-CN" sz="1200" b="0">
              <a:solidFill>
                <a:schemeClr val="bg2"/>
              </a:solidFill>
              <a:ea typeface="TSC UMing S TT" pitchFamily="49" charset="-120"/>
            </a:endParaRPr>
          </a:p>
        </p:txBody>
      </p:sp>
      <p:sp>
        <p:nvSpPr>
          <p:cNvPr id="190474" name="Text Box 14"/>
          <p:cNvSpPr txBox="1">
            <a:spLocks noChangeArrowheads="1"/>
          </p:cNvSpPr>
          <p:nvPr/>
        </p:nvSpPr>
        <p:spPr bwMode="auto">
          <a:xfrm rot="2654137">
            <a:off x="2235200" y="1976438"/>
            <a:ext cx="14160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zh-CN" sz="1200" b="0" i="1">
                <a:ea typeface="宋体" pitchFamily="2" charset="-122"/>
              </a:rPr>
              <a:t>Entry</a:t>
            </a:r>
            <a:r>
              <a:rPr lang="en-US" altLang="zh-TW" sz="1200" b="0" i="1">
                <a:ea typeface="PMingLiU" pitchFamily="18" charset="-120"/>
              </a:rPr>
              <a:t> </a:t>
            </a:r>
            <a:r>
              <a:rPr lang="zh-TW" altLang="en-US" sz="1200" b="0">
                <a:ea typeface="PMingLiU" pitchFamily="18" charset="-120"/>
              </a:rPr>
              <a:t>入法</a:t>
            </a:r>
            <a:r>
              <a:rPr lang="en-US" altLang="zh-CN" sz="1200" b="0">
                <a:ea typeface="宋体" pitchFamily="2" charset="-122"/>
              </a:rPr>
              <a:t>:</a:t>
            </a:r>
            <a:br>
              <a:rPr lang="en-US" altLang="zh-CN" sz="1200" b="0">
                <a:ea typeface="宋体" pitchFamily="2" charset="-122"/>
              </a:rPr>
            </a:br>
            <a:r>
              <a:rPr lang="en-US" altLang="zh-CN" sz="1200" b="0">
                <a:ea typeface="宋体" pitchFamily="2" charset="-122"/>
              </a:rPr>
              <a:t>    </a:t>
            </a:r>
            <a:r>
              <a:rPr lang="zh-TW" altLang="en-US" sz="1200" b="0">
                <a:ea typeface="PMingLiU" pitchFamily="18" charset="-120"/>
              </a:rPr>
              <a:t>蔭</a:t>
            </a:r>
            <a:r>
              <a:rPr lang="en-US" altLang="zh-CN" sz="1200" b="0">
                <a:ea typeface="宋体" pitchFamily="2" charset="-122"/>
              </a:rPr>
              <a:t>yin </a:t>
            </a:r>
            <a:br>
              <a:rPr lang="en-US" altLang="zh-CN" sz="1200" b="0">
                <a:ea typeface="宋体" pitchFamily="2" charset="-122"/>
              </a:rPr>
            </a:br>
            <a:r>
              <a:rPr lang="en-US" altLang="zh-CN" sz="1200" b="0">
                <a:ea typeface="宋体" pitchFamily="2" charset="-122"/>
              </a:rPr>
              <a:t>       </a:t>
            </a:r>
            <a:r>
              <a:rPr lang="zh-TW" altLang="en-US" sz="1200" b="0">
                <a:ea typeface="PMingLiU" pitchFamily="18" charset="-120"/>
              </a:rPr>
              <a:t>進士</a:t>
            </a:r>
            <a:r>
              <a:rPr lang="zh-CN" altLang="en-US" sz="1200" b="0">
                <a:ea typeface="宋体" pitchFamily="2" charset="-122"/>
              </a:rPr>
              <a:t> </a:t>
            </a:r>
            <a:r>
              <a:rPr lang="en-US" altLang="zh-CN" sz="1200" b="0">
                <a:ea typeface="宋体" pitchFamily="2" charset="-122"/>
              </a:rPr>
              <a:t>jinshi</a:t>
            </a:r>
            <a:endParaRPr lang="en-US" altLang="zh-CN" sz="1200" b="0">
              <a:ea typeface="TSC UMing S TT" pitchFamily="49" charset="-120"/>
            </a:endParaRPr>
          </a:p>
        </p:txBody>
      </p:sp>
      <p:sp>
        <p:nvSpPr>
          <p:cNvPr id="190475" name="Text Box 15"/>
          <p:cNvSpPr txBox="1">
            <a:spLocks noChangeArrowheads="1"/>
          </p:cNvSpPr>
          <p:nvPr/>
        </p:nvSpPr>
        <p:spPr bwMode="auto">
          <a:xfrm>
            <a:off x="3048000" y="1200150"/>
            <a:ext cx="20574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zh-CN" sz="1200" b="0" i="1">
                <a:solidFill>
                  <a:schemeClr val="bg2"/>
                </a:solidFill>
                <a:ea typeface="宋体" pitchFamily="2" charset="-122"/>
              </a:rPr>
              <a:t>Employment</a:t>
            </a:r>
            <a:r>
              <a:rPr lang="en-US" altLang="zh-CN" sz="1200" b="0">
                <a:solidFill>
                  <a:schemeClr val="bg2"/>
                </a:solidFill>
                <a:ea typeface="宋体" pitchFamily="2" charset="-122"/>
              </a:rPr>
              <a:t/>
            </a:r>
            <a:br>
              <a:rPr lang="en-US" altLang="zh-CN" sz="1200" b="0">
                <a:solidFill>
                  <a:schemeClr val="bg2"/>
                </a:solidFill>
                <a:ea typeface="宋体" pitchFamily="2" charset="-122"/>
              </a:rPr>
            </a:br>
            <a:r>
              <a:rPr lang="en-US" altLang="zh-CN" sz="1200" b="0">
                <a:solidFill>
                  <a:schemeClr val="bg2"/>
                </a:solidFill>
                <a:ea typeface="宋体" pitchFamily="2" charset="-122"/>
              </a:rPr>
              <a:t>   1 office: finance </a:t>
            </a:r>
            <a:br>
              <a:rPr lang="en-US" altLang="zh-CN" sz="1200" b="0">
                <a:solidFill>
                  <a:schemeClr val="bg2"/>
                </a:solidFill>
                <a:ea typeface="宋体" pitchFamily="2" charset="-122"/>
              </a:rPr>
            </a:br>
            <a:r>
              <a:rPr lang="en-US" altLang="zh-CN" sz="1200" b="0">
                <a:solidFill>
                  <a:schemeClr val="bg2"/>
                </a:solidFill>
                <a:ea typeface="宋体" pitchFamily="2" charset="-122"/>
              </a:rPr>
              <a:t>   2 office: state council</a:t>
            </a:r>
            <a:endParaRPr lang="en-US" altLang="zh-CN" sz="1200" b="0">
              <a:solidFill>
                <a:schemeClr val="bg2"/>
              </a:solidFill>
              <a:ea typeface="TSC UMing S TT" pitchFamily="49" charset="-120"/>
            </a:endParaRPr>
          </a:p>
        </p:txBody>
      </p:sp>
      <p:sp>
        <p:nvSpPr>
          <p:cNvPr id="190476" name="Text Box 16"/>
          <p:cNvSpPr txBox="1">
            <a:spLocks noChangeArrowheads="1"/>
          </p:cNvSpPr>
          <p:nvPr/>
        </p:nvSpPr>
        <p:spPr bwMode="auto">
          <a:xfrm>
            <a:off x="903288" y="5057775"/>
            <a:ext cx="782796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altLang="zh-TW" sz="2800" b="0">
                <a:ea typeface="PMingLiU" pitchFamily="18" charset="-120"/>
              </a:rPr>
              <a:t>Data on people in a relational database is in the interaction between entities (person, place, etc.)</a:t>
            </a:r>
            <a:r>
              <a:rPr lang="zh-CN" altLang="en-US" sz="2800">
                <a:ea typeface="PMingLiU" pitchFamily="18" charset="-120"/>
              </a:rPr>
              <a:t>在關係型數據庫中，人物的數據資料存在於各種實體（人物、地址等）的互動之中。</a:t>
            </a:r>
            <a:endParaRPr lang="zh-TW" altLang="en-US" sz="2800">
              <a:ea typeface="PMingLiU" pitchFamily="18" charset="-120"/>
            </a:endParaRPr>
          </a:p>
        </p:txBody>
      </p:sp>
    </p:spTree>
    <p:extLst>
      <p:ext uri="{BB962C8B-B14F-4D97-AF65-F5344CB8AC3E}">
        <p14:creationId xmlns:p14="http://schemas.microsoft.com/office/powerpoint/2010/main" val="30860776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lum bright="32000" contrast="-70000"/>
            <a:extLst>
              <a:ext uri="{28A0092B-C50C-407E-A947-70E740481C1C}">
                <a14:useLocalDpi xmlns:a14="http://schemas.microsoft.com/office/drawing/2010/main" val="0"/>
              </a:ext>
            </a:extLst>
          </a:blip>
          <a:srcRect/>
          <a:stretch>
            <a:fillRect/>
          </a:stretch>
        </p:blipFill>
        <p:spPr bwMode="auto">
          <a:xfrm>
            <a:off x="-114300" y="15443"/>
            <a:ext cx="998220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Rectangle 3"/>
          <p:cNvSpPr>
            <a:spLocks noChangeArrowheads="1"/>
          </p:cNvSpPr>
          <p:nvPr/>
        </p:nvSpPr>
        <p:spPr bwMode="auto">
          <a:xfrm>
            <a:off x="0" y="2819400"/>
            <a:ext cx="975360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n-US" altLang="zh-CN" sz="2800" dirty="0">
                <a:ea typeface="宋体" charset="-122"/>
              </a:rPr>
              <a:t>Conceptual Leaps:</a:t>
            </a:r>
          </a:p>
          <a:p>
            <a:pPr lvl="2" eaLnBrk="1" hangingPunct="1"/>
            <a:r>
              <a:rPr lang="en-US" altLang="zh-CN" sz="2800" b="1" dirty="0">
                <a:ea typeface="宋体" charset="-122"/>
              </a:rPr>
              <a:t>	</a:t>
            </a:r>
            <a:r>
              <a:rPr lang="en-US" altLang="zh-CN" sz="2800" dirty="0">
                <a:solidFill>
                  <a:schemeClr val="bg1">
                    <a:lumMod val="75000"/>
                  </a:schemeClr>
                </a:solidFill>
                <a:ea typeface="宋体" charset="-122"/>
              </a:rPr>
              <a:t>Text-mining/text-modeling</a:t>
            </a:r>
          </a:p>
          <a:p>
            <a:pPr lvl="2" eaLnBrk="1" hangingPunct="1"/>
            <a:r>
              <a:rPr lang="en-US" altLang="zh-CN" sz="2800" dirty="0">
                <a:solidFill>
                  <a:schemeClr val="bg1">
                    <a:lumMod val="75000"/>
                  </a:schemeClr>
                </a:solidFill>
                <a:ea typeface="宋体" charset="-122"/>
              </a:rPr>
              <a:t>	Modeling lives with relational databases</a:t>
            </a:r>
          </a:p>
          <a:p>
            <a:pPr lvl="2" eaLnBrk="1" hangingPunct="1"/>
            <a:r>
              <a:rPr lang="en-US" altLang="zh-CN" sz="2800" dirty="0">
                <a:solidFill>
                  <a:schemeClr val="bg1">
                    <a:lumMod val="75000"/>
                  </a:schemeClr>
                </a:solidFill>
                <a:ea typeface="宋体" charset="-122"/>
              </a:rPr>
              <a:t>	</a:t>
            </a:r>
            <a:r>
              <a:rPr lang="en-US" altLang="zh-CN" sz="2800" b="1" dirty="0">
                <a:ea typeface="宋体" charset="-122"/>
              </a:rPr>
              <a:t>Prosopography</a:t>
            </a:r>
          </a:p>
          <a:p>
            <a:pPr lvl="2" eaLnBrk="1" hangingPunct="1"/>
            <a:r>
              <a:rPr lang="en-US" altLang="zh-CN" sz="2800" dirty="0">
                <a:solidFill>
                  <a:schemeClr val="bg1">
                    <a:lumMod val="75000"/>
                  </a:schemeClr>
                </a:solidFill>
                <a:ea typeface="宋体" charset="-122"/>
              </a:rPr>
              <a:t>	</a:t>
            </a:r>
            <a:r>
              <a:rPr lang="en-US" altLang="zh-CN" sz="2800" dirty="0" smtClean="0">
                <a:solidFill>
                  <a:schemeClr val="bg1">
                    <a:lumMod val="75000"/>
                  </a:schemeClr>
                </a:solidFill>
                <a:ea typeface="宋体" charset="-122"/>
              </a:rPr>
              <a:t>Spatial analysis</a:t>
            </a:r>
          </a:p>
          <a:p>
            <a:pPr lvl="2" eaLnBrk="1" hangingPunct="1"/>
            <a:r>
              <a:rPr lang="en-US" altLang="zh-CN" sz="2800" dirty="0">
                <a:solidFill>
                  <a:schemeClr val="bg1">
                    <a:lumMod val="75000"/>
                  </a:schemeClr>
                </a:solidFill>
                <a:ea typeface="宋体" charset="-122"/>
              </a:rPr>
              <a:t>	</a:t>
            </a:r>
            <a:r>
              <a:rPr lang="en-US" altLang="zh-CN" sz="2800" dirty="0" smtClean="0">
                <a:solidFill>
                  <a:schemeClr val="bg1">
                    <a:lumMod val="75000"/>
                  </a:schemeClr>
                </a:solidFill>
                <a:ea typeface="宋体" charset="-122"/>
              </a:rPr>
              <a:t>Social network Analysis</a:t>
            </a:r>
          </a:p>
          <a:p>
            <a:pPr lvl="2" eaLnBrk="1" hangingPunct="1"/>
            <a:r>
              <a:rPr lang="en-US" altLang="zh-CN" sz="2800" dirty="0">
                <a:ea typeface="宋体" charset="-122"/>
              </a:rPr>
              <a:t>		</a:t>
            </a:r>
          </a:p>
        </p:txBody>
      </p:sp>
    </p:spTree>
    <p:extLst>
      <p:ext uri="{BB962C8B-B14F-4D97-AF65-F5344CB8AC3E}">
        <p14:creationId xmlns:p14="http://schemas.microsoft.com/office/powerpoint/2010/main" val="26184160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152400"/>
            <a:ext cx="8229600" cy="685800"/>
          </a:xfrm>
          <a:solidFill>
            <a:srgbClr val="FFFF66"/>
          </a:solidFill>
        </p:spPr>
        <p:txBody>
          <a:bodyPr>
            <a:normAutofit fontScale="90000"/>
          </a:bodyPr>
          <a:lstStyle/>
          <a:p>
            <a:pPr eaLnBrk="1" hangingPunct="1"/>
            <a:r>
              <a:rPr lang="en-US" altLang="zh-CN" sz="4000" smtClean="0">
                <a:solidFill>
                  <a:srgbClr val="003300"/>
                </a:solidFill>
                <a:ea typeface="宋体" pitchFamily="2" charset="-122"/>
              </a:rPr>
              <a:t>Prosopography</a:t>
            </a:r>
            <a:endParaRPr lang="en-US" altLang="zh-CN" sz="4000" smtClean="0">
              <a:ea typeface="宋体" pitchFamily="2" charset="-122"/>
            </a:endParaRPr>
          </a:p>
        </p:txBody>
      </p:sp>
      <p:sp>
        <p:nvSpPr>
          <p:cNvPr id="19459" name="Rectangle 3"/>
          <p:cNvSpPr>
            <a:spLocks noGrp="1" noChangeArrowheads="1"/>
          </p:cNvSpPr>
          <p:nvPr>
            <p:ph type="body" sz="half" idx="1"/>
          </p:nvPr>
        </p:nvSpPr>
        <p:spPr>
          <a:xfrm>
            <a:off x="0" y="914400"/>
            <a:ext cx="8763000" cy="5059363"/>
          </a:xfrm>
        </p:spPr>
        <p:txBody>
          <a:bodyPr>
            <a:normAutofit lnSpcReduction="10000"/>
          </a:bodyPr>
          <a:lstStyle/>
          <a:p>
            <a:pPr eaLnBrk="1" hangingPunct="1">
              <a:lnSpc>
                <a:spcPct val="80000"/>
              </a:lnSpc>
              <a:buFontTx/>
              <a:buNone/>
            </a:pPr>
            <a:r>
              <a:rPr lang="zh-CN" altLang="zh-CN" sz="1800" dirty="0" smtClean="0">
                <a:solidFill>
                  <a:srgbClr val="000000"/>
                </a:solidFill>
                <a:ea typeface="宋体" pitchFamily="2" charset="-122"/>
                <a:cs typeface="Times New Roman" pitchFamily="18" charset="0"/>
              </a:rPr>
              <a:t>	</a:t>
            </a:r>
            <a:r>
              <a:rPr lang="en-US" altLang="zh-CN" dirty="0" smtClean="0">
                <a:solidFill>
                  <a:srgbClr val="000000"/>
                </a:solidFill>
                <a:ea typeface="宋体" pitchFamily="2" charset="-122"/>
                <a:cs typeface="Times New Roman" pitchFamily="18" charset="0"/>
              </a:rPr>
              <a:t>‘</a:t>
            </a:r>
            <a:r>
              <a:rPr lang="zh-CN" altLang="zh-CN" dirty="0" smtClean="0">
                <a:solidFill>
                  <a:srgbClr val="000000"/>
                </a:solidFill>
                <a:ea typeface="宋体" pitchFamily="2" charset="-122"/>
                <a:cs typeface="Times New Roman" pitchFamily="18" charset="0"/>
              </a:rPr>
              <a:t>Prosopography</a:t>
            </a:r>
            <a:r>
              <a:rPr lang="en-US" altLang="zh-CN" dirty="0" smtClean="0">
                <a:solidFill>
                  <a:srgbClr val="000000"/>
                </a:solidFill>
                <a:ea typeface="宋体" pitchFamily="2" charset="-122"/>
                <a:cs typeface="Times New Roman" pitchFamily="18" charset="0"/>
              </a:rPr>
              <a:t>’</a:t>
            </a:r>
            <a:r>
              <a:rPr lang="zh-CN" altLang="zh-CN" dirty="0" smtClean="0">
                <a:solidFill>
                  <a:srgbClr val="000000"/>
                </a:solidFill>
                <a:ea typeface="宋体" pitchFamily="2" charset="-122"/>
                <a:cs typeface="Times New Roman" pitchFamily="18" charset="0"/>
              </a:rPr>
              <a:t> is the investigation of the common background characteristics of a group of actors in history by means of a collective study of their lives. The method employed is to establish a universe to be studied, and then to ask a set of uniform questions – about birth and death, marriage and family, social origins and inherited economic position, place of residence, education, amount and source of personal wealth, occupation, religion, experience of office and so on. The various types of information about the individuals in the universe are then juxtaposed and combined, and are examined for significant variables. They are tested both for internal correlations and for correlations with other forms of behaviour or action. (L. Stone, 'Prosopography', in F. Gilbert and S. Graubard eds., </a:t>
            </a:r>
            <a:r>
              <a:rPr lang="zh-CN" altLang="zh-CN" i="1" dirty="0" smtClean="0">
                <a:solidFill>
                  <a:srgbClr val="000000"/>
                </a:solidFill>
                <a:ea typeface="宋体" pitchFamily="2" charset="-122"/>
                <a:cs typeface="Times New Roman" pitchFamily="18" charset="0"/>
              </a:rPr>
              <a:t>Historical Studies Today</a:t>
            </a:r>
            <a:r>
              <a:rPr lang="zh-CN" altLang="zh-CN" dirty="0" smtClean="0">
                <a:solidFill>
                  <a:srgbClr val="000000"/>
                </a:solidFill>
                <a:ea typeface="宋体" pitchFamily="2" charset="-122"/>
                <a:cs typeface="Times New Roman" pitchFamily="18" charset="0"/>
              </a:rPr>
              <a:t> (New York, 1972)</a:t>
            </a:r>
            <a:r>
              <a:rPr lang="zh-CN" altLang="zh-CN" dirty="0" smtClean="0">
                <a:ea typeface="宋体" pitchFamily="2" charset="-122"/>
                <a:cs typeface="Times New Roman" pitchFamily="18" charset="0"/>
              </a:rPr>
              <a:t> </a:t>
            </a:r>
            <a:endParaRPr lang="en-US" altLang="zh-CN" dirty="0" smtClean="0">
              <a:ea typeface="宋体" pitchFamily="2" charset="-122"/>
              <a:cs typeface="Times New Roman" pitchFamily="18" charset="0"/>
            </a:endParaRPr>
          </a:p>
        </p:txBody>
      </p:sp>
    </p:spTree>
    <p:extLst>
      <p:ext uri="{BB962C8B-B14F-4D97-AF65-F5344CB8AC3E}">
        <p14:creationId xmlns:p14="http://schemas.microsoft.com/office/powerpoint/2010/main" val="299690379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a:fillRect/>
          </a:stretch>
        </p:blipFill>
        <p:spPr>
          <a:xfrm>
            <a:off x="0" y="152400"/>
            <a:ext cx="9144000" cy="6629400"/>
          </a:xfrm>
          <a:prstGeom prst="rect">
            <a:avLst/>
          </a:prstGeom>
        </p:spPr>
      </p:pic>
    </p:spTree>
    <p:extLst>
      <p:ext uri="{BB962C8B-B14F-4D97-AF65-F5344CB8AC3E}">
        <p14:creationId xmlns:p14="http://schemas.microsoft.com/office/powerpoint/2010/main" val="502079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91344652"/>
              </p:ext>
            </p:extLst>
          </p:nvPr>
        </p:nvGraphicFramePr>
        <p:xfrm>
          <a:off x="609600" y="609600"/>
          <a:ext cx="6553200" cy="6190869"/>
        </p:xfrm>
        <a:graphic>
          <a:graphicData uri="http://schemas.openxmlformats.org/drawingml/2006/table">
            <a:tbl>
              <a:tblPr firstRow="1" firstCol="1" bandRow="1">
                <a:tableStyleId>{5C22544A-7EE6-4342-B048-85BDC9FD1C3A}</a:tableStyleId>
              </a:tblPr>
              <a:tblGrid>
                <a:gridCol w="2965026"/>
                <a:gridCol w="3588174"/>
              </a:tblGrid>
              <a:tr h="505691">
                <a:tc>
                  <a:txBody>
                    <a:bodyPr/>
                    <a:lstStyle/>
                    <a:p>
                      <a:pPr marL="0" marR="0" algn="ctr">
                        <a:lnSpc>
                          <a:spcPct val="115000"/>
                        </a:lnSpc>
                        <a:spcBef>
                          <a:spcPts val="0"/>
                        </a:spcBef>
                        <a:spcAft>
                          <a:spcPts val="0"/>
                        </a:spcAft>
                      </a:pPr>
                      <a:r>
                        <a:rPr lang="en-US" sz="3200" dirty="0">
                          <a:effectLst/>
                        </a:rPr>
                        <a:t>Period</a:t>
                      </a:r>
                      <a:endParaRPr lang="en-US" sz="3200" dirty="0">
                        <a:effectLst/>
                        <a:latin typeface="Calibri"/>
                        <a:ea typeface="SimSun"/>
                        <a:cs typeface="Times New Roman"/>
                      </a:endParaRPr>
                    </a:p>
                  </a:txBody>
                  <a:tcPr marL="68580" marR="68580" marT="0" marB="0" anchor="b"/>
                </a:tc>
                <a:tc>
                  <a:txBody>
                    <a:bodyPr/>
                    <a:lstStyle/>
                    <a:p>
                      <a:pPr marL="0" marR="0" algn="ctr">
                        <a:lnSpc>
                          <a:spcPct val="115000"/>
                        </a:lnSpc>
                        <a:spcBef>
                          <a:spcPts val="0"/>
                        </a:spcBef>
                        <a:spcAft>
                          <a:spcPts val="0"/>
                        </a:spcAft>
                      </a:pPr>
                      <a:r>
                        <a:rPr lang="en-US" sz="3200" dirty="0" smtClean="0">
                          <a:effectLst/>
                        </a:rPr>
                        <a:t>Number</a:t>
                      </a:r>
                      <a:endParaRPr lang="en-US" sz="3200" dirty="0">
                        <a:effectLst/>
                        <a:latin typeface="Calibri"/>
                        <a:ea typeface="SimSun"/>
                        <a:cs typeface="Times New Roman"/>
                      </a:endParaRPr>
                    </a:p>
                  </a:txBody>
                  <a:tcPr marL="68580" marR="68580" marT="0" marB="0" anchor="b"/>
                </a:tc>
              </a:tr>
              <a:tr h="505691">
                <a:tc>
                  <a:txBody>
                    <a:bodyPr/>
                    <a:lstStyle/>
                    <a:p>
                      <a:pPr marL="0" marR="0" algn="r">
                        <a:lnSpc>
                          <a:spcPct val="115000"/>
                        </a:lnSpc>
                        <a:spcBef>
                          <a:spcPts val="0"/>
                        </a:spcBef>
                        <a:spcAft>
                          <a:spcPts val="0"/>
                        </a:spcAft>
                      </a:pPr>
                      <a:r>
                        <a:rPr lang="en-US" sz="3200" dirty="0">
                          <a:effectLst/>
                        </a:rPr>
                        <a:t>Tang</a:t>
                      </a:r>
                      <a:endParaRPr lang="en-US" sz="3200" dirty="0">
                        <a:effectLst/>
                        <a:latin typeface="Calibri"/>
                        <a:ea typeface="SimSun"/>
                        <a:cs typeface="Times New Roman"/>
                      </a:endParaRPr>
                    </a:p>
                  </a:txBody>
                  <a:tcPr marL="68580" marR="68580" marT="0" marB="0" anchor="b">
                    <a:solidFill>
                      <a:schemeClr val="bg2">
                        <a:lumMod val="50000"/>
                      </a:schemeClr>
                    </a:solidFill>
                  </a:tcPr>
                </a:tc>
                <a:tc>
                  <a:txBody>
                    <a:bodyPr/>
                    <a:lstStyle/>
                    <a:p>
                      <a:pPr marL="0" marR="0" algn="r">
                        <a:lnSpc>
                          <a:spcPct val="115000"/>
                        </a:lnSpc>
                        <a:spcBef>
                          <a:spcPts val="0"/>
                        </a:spcBef>
                        <a:spcAft>
                          <a:spcPts val="0"/>
                        </a:spcAft>
                      </a:pPr>
                      <a:r>
                        <a:rPr lang="en-US" sz="3200" dirty="0">
                          <a:effectLst/>
                        </a:rPr>
                        <a:t>56432</a:t>
                      </a:r>
                      <a:endParaRPr lang="en-US" sz="3200" dirty="0">
                        <a:effectLst/>
                        <a:latin typeface="Calibri"/>
                        <a:ea typeface="SimSun"/>
                        <a:cs typeface="Times New Roman"/>
                      </a:endParaRPr>
                    </a:p>
                  </a:txBody>
                  <a:tcPr marL="68580" marR="68580" marT="0" marB="0" anchor="b"/>
                </a:tc>
              </a:tr>
              <a:tr h="505691">
                <a:tc>
                  <a:txBody>
                    <a:bodyPr/>
                    <a:lstStyle/>
                    <a:p>
                      <a:pPr marL="0" marR="0" algn="r">
                        <a:lnSpc>
                          <a:spcPct val="115000"/>
                        </a:lnSpc>
                        <a:spcBef>
                          <a:spcPts val="0"/>
                        </a:spcBef>
                        <a:spcAft>
                          <a:spcPts val="0"/>
                        </a:spcAft>
                      </a:pPr>
                      <a:r>
                        <a:rPr lang="en-US" sz="3200" dirty="0">
                          <a:effectLst/>
                        </a:rPr>
                        <a:t>5 Dynasties</a:t>
                      </a:r>
                      <a:endParaRPr lang="en-US" sz="3200" dirty="0">
                        <a:effectLst/>
                        <a:latin typeface="Calibri"/>
                        <a:ea typeface="SimSun"/>
                        <a:cs typeface="Times New Roman"/>
                      </a:endParaRPr>
                    </a:p>
                  </a:txBody>
                  <a:tcPr marL="68580" marR="68580" marT="0" marB="0" anchor="b">
                    <a:solidFill>
                      <a:schemeClr val="bg2">
                        <a:lumMod val="50000"/>
                      </a:schemeClr>
                    </a:solidFill>
                  </a:tcPr>
                </a:tc>
                <a:tc>
                  <a:txBody>
                    <a:bodyPr/>
                    <a:lstStyle/>
                    <a:p>
                      <a:pPr marL="0" marR="0" algn="r">
                        <a:lnSpc>
                          <a:spcPct val="115000"/>
                        </a:lnSpc>
                        <a:spcBef>
                          <a:spcPts val="0"/>
                        </a:spcBef>
                        <a:spcAft>
                          <a:spcPts val="0"/>
                        </a:spcAft>
                      </a:pPr>
                      <a:r>
                        <a:rPr lang="en-US" sz="3200">
                          <a:effectLst/>
                        </a:rPr>
                        <a:t>1889</a:t>
                      </a:r>
                      <a:endParaRPr lang="en-US" sz="3200">
                        <a:effectLst/>
                        <a:latin typeface="Calibri"/>
                        <a:ea typeface="SimSun"/>
                        <a:cs typeface="Times New Roman"/>
                      </a:endParaRPr>
                    </a:p>
                  </a:txBody>
                  <a:tcPr marL="68580" marR="68580" marT="0" marB="0" anchor="b"/>
                </a:tc>
              </a:tr>
              <a:tr h="505691">
                <a:tc>
                  <a:txBody>
                    <a:bodyPr/>
                    <a:lstStyle/>
                    <a:p>
                      <a:pPr marL="0" marR="0" algn="r">
                        <a:lnSpc>
                          <a:spcPct val="115000"/>
                        </a:lnSpc>
                        <a:spcBef>
                          <a:spcPts val="0"/>
                        </a:spcBef>
                        <a:spcAft>
                          <a:spcPts val="0"/>
                        </a:spcAft>
                      </a:pPr>
                      <a:r>
                        <a:rPr lang="en-US" sz="3200" dirty="0">
                          <a:effectLst/>
                        </a:rPr>
                        <a:t>Song</a:t>
                      </a:r>
                      <a:endParaRPr lang="en-US" sz="3200" dirty="0">
                        <a:effectLst/>
                        <a:latin typeface="Calibri"/>
                        <a:ea typeface="SimSun"/>
                        <a:cs typeface="Times New Roman"/>
                      </a:endParaRPr>
                    </a:p>
                  </a:txBody>
                  <a:tcPr marL="68580" marR="68580" marT="0" marB="0" anchor="b">
                    <a:solidFill>
                      <a:schemeClr val="bg2">
                        <a:lumMod val="50000"/>
                      </a:schemeClr>
                    </a:solidFill>
                  </a:tcPr>
                </a:tc>
                <a:tc>
                  <a:txBody>
                    <a:bodyPr/>
                    <a:lstStyle/>
                    <a:p>
                      <a:pPr marL="0" marR="0" algn="r">
                        <a:lnSpc>
                          <a:spcPct val="115000"/>
                        </a:lnSpc>
                        <a:spcBef>
                          <a:spcPts val="0"/>
                        </a:spcBef>
                        <a:spcAft>
                          <a:spcPts val="0"/>
                        </a:spcAft>
                      </a:pPr>
                      <a:r>
                        <a:rPr lang="en-US" sz="3200">
                          <a:effectLst/>
                        </a:rPr>
                        <a:t>47071</a:t>
                      </a:r>
                      <a:endParaRPr lang="en-US" sz="3200">
                        <a:effectLst/>
                        <a:latin typeface="Calibri"/>
                        <a:ea typeface="SimSun"/>
                        <a:cs typeface="Times New Roman"/>
                      </a:endParaRPr>
                    </a:p>
                  </a:txBody>
                  <a:tcPr marL="68580" marR="68580" marT="0" marB="0" anchor="b"/>
                </a:tc>
              </a:tr>
              <a:tr h="505691">
                <a:tc>
                  <a:txBody>
                    <a:bodyPr/>
                    <a:lstStyle/>
                    <a:p>
                      <a:pPr marL="0" marR="0" algn="r">
                        <a:lnSpc>
                          <a:spcPct val="115000"/>
                        </a:lnSpc>
                        <a:spcBef>
                          <a:spcPts val="0"/>
                        </a:spcBef>
                        <a:spcAft>
                          <a:spcPts val="0"/>
                        </a:spcAft>
                      </a:pPr>
                      <a:r>
                        <a:rPr lang="en-US" sz="3200" dirty="0">
                          <a:effectLst/>
                        </a:rPr>
                        <a:t>Liao</a:t>
                      </a:r>
                      <a:endParaRPr lang="en-US" sz="3200" dirty="0">
                        <a:effectLst/>
                        <a:latin typeface="Calibri"/>
                        <a:ea typeface="SimSun"/>
                        <a:cs typeface="Times New Roman"/>
                      </a:endParaRPr>
                    </a:p>
                  </a:txBody>
                  <a:tcPr marL="68580" marR="68580" marT="0" marB="0" anchor="b">
                    <a:solidFill>
                      <a:schemeClr val="bg2">
                        <a:lumMod val="50000"/>
                      </a:schemeClr>
                    </a:solidFill>
                  </a:tcPr>
                </a:tc>
                <a:tc>
                  <a:txBody>
                    <a:bodyPr/>
                    <a:lstStyle/>
                    <a:p>
                      <a:pPr marL="0" marR="0" algn="r">
                        <a:lnSpc>
                          <a:spcPct val="115000"/>
                        </a:lnSpc>
                        <a:spcBef>
                          <a:spcPts val="0"/>
                        </a:spcBef>
                        <a:spcAft>
                          <a:spcPts val="0"/>
                        </a:spcAft>
                      </a:pPr>
                      <a:r>
                        <a:rPr lang="en-US" sz="3200" dirty="0">
                          <a:effectLst/>
                        </a:rPr>
                        <a:t>318</a:t>
                      </a:r>
                      <a:endParaRPr lang="en-US" sz="3200" dirty="0">
                        <a:effectLst/>
                        <a:latin typeface="Calibri"/>
                        <a:ea typeface="SimSun"/>
                        <a:cs typeface="Times New Roman"/>
                      </a:endParaRPr>
                    </a:p>
                  </a:txBody>
                  <a:tcPr marL="68580" marR="68580" marT="0" marB="0" anchor="b"/>
                </a:tc>
              </a:tr>
              <a:tr h="505691">
                <a:tc>
                  <a:txBody>
                    <a:bodyPr/>
                    <a:lstStyle/>
                    <a:p>
                      <a:pPr marL="0" marR="0" algn="r">
                        <a:lnSpc>
                          <a:spcPct val="115000"/>
                        </a:lnSpc>
                        <a:spcBef>
                          <a:spcPts val="0"/>
                        </a:spcBef>
                        <a:spcAft>
                          <a:spcPts val="0"/>
                        </a:spcAft>
                      </a:pPr>
                      <a:r>
                        <a:rPr lang="en-US" sz="3200" dirty="0">
                          <a:effectLst/>
                        </a:rPr>
                        <a:t>Jin</a:t>
                      </a:r>
                      <a:endParaRPr lang="en-US" sz="3200" dirty="0">
                        <a:effectLst/>
                        <a:latin typeface="Calibri"/>
                        <a:ea typeface="SimSun"/>
                        <a:cs typeface="Times New Roman"/>
                      </a:endParaRPr>
                    </a:p>
                  </a:txBody>
                  <a:tcPr marL="68580" marR="68580" marT="0" marB="0" anchor="b">
                    <a:solidFill>
                      <a:schemeClr val="bg2">
                        <a:lumMod val="50000"/>
                      </a:schemeClr>
                    </a:solidFill>
                  </a:tcPr>
                </a:tc>
                <a:tc>
                  <a:txBody>
                    <a:bodyPr/>
                    <a:lstStyle/>
                    <a:p>
                      <a:pPr marL="0" marR="0" algn="r">
                        <a:lnSpc>
                          <a:spcPct val="115000"/>
                        </a:lnSpc>
                        <a:spcBef>
                          <a:spcPts val="0"/>
                        </a:spcBef>
                        <a:spcAft>
                          <a:spcPts val="0"/>
                        </a:spcAft>
                      </a:pPr>
                      <a:r>
                        <a:rPr lang="en-US" sz="3200" dirty="0">
                          <a:effectLst/>
                        </a:rPr>
                        <a:t>275</a:t>
                      </a:r>
                      <a:endParaRPr lang="en-US" sz="3200" dirty="0">
                        <a:effectLst/>
                        <a:latin typeface="Calibri"/>
                        <a:ea typeface="SimSun"/>
                        <a:cs typeface="Times New Roman"/>
                      </a:endParaRPr>
                    </a:p>
                  </a:txBody>
                  <a:tcPr marL="68580" marR="68580" marT="0" marB="0" anchor="b"/>
                </a:tc>
              </a:tr>
              <a:tr h="505691">
                <a:tc>
                  <a:txBody>
                    <a:bodyPr/>
                    <a:lstStyle/>
                    <a:p>
                      <a:pPr marL="0" marR="0" algn="r">
                        <a:lnSpc>
                          <a:spcPct val="115000"/>
                        </a:lnSpc>
                        <a:spcBef>
                          <a:spcPts val="0"/>
                        </a:spcBef>
                        <a:spcAft>
                          <a:spcPts val="0"/>
                        </a:spcAft>
                      </a:pPr>
                      <a:r>
                        <a:rPr lang="en-US" sz="3200" dirty="0">
                          <a:effectLst/>
                        </a:rPr>
                        <a:t>Yuan</a:t>
                      </a:r>
                      <a:endParaRPr lang="en-US" sz="3200" dirty="0">
                        <a:effectLst/>
                        <a:latin typeface="Calibri"/>
                        <a:ea typeface="SimSun"/>
                        <a:cs typeface="Times New Roman"/>
                      </a:endParaRPr>
                    </a:p>
                  </a:txBody>
                  <a:tcPr marL="68580" marR="68580" marT="0" marB="0" anchor="b">
                    <a:solidFill>
                      <a:schemeClr val="bg2">
                        <a:lumMod val="50000"/>
                      </a:schemeClr>
                    </a:solidFill>
                  </a:tcPr>
                </a:tc>
                <a:tc>
                  <a:txBody>
                    <a:bodyPr/>
                    <a:lstStyle/>
                    <a:p>
                      <a:pPr marL="0" marR="0" algn="r">
                        <a:lnSpc>
                          <a:spcPct val="115000"/>
                        </a:lnSpc>
                        <a:spcBef>
                          <a:spcPts val="0"/>
                        </a:spcBef>
                        <a:spcAft>
                          <a:spcPts val="0"/>
                        </a:spcAft>
                      </a:pPr>
                      <a:r>
                        <a:rPr lang="en-US" sz="3200" dirty="0">
                          <a:effectLst/>
                        </a:rPr>
                        <a:t>19886</a:t>
                      </a:r>
                      <a:endParaRPr lang="en-US" sz="3200" dirty="0">
                        <a:effectLst/>
                        <a:latin typeface="Calibri"/>
                        <a:ea typeface="SimSun"/>
                        <a:cs typeface="Times New Roman"/>
                      </a:endParaRPr>
                    </a:p>
                  </a:txBody>
                  <a:tcPr marL="68580" marR="68580" marT="0" marB="0" anchor="b"/>
                </a:tc>
              </a:tr>
              <a:tr h="505691">
                <a:tc>
                  <a:txBody>
                    <a:bodyPr/>
                    <a:lstStyle/>
                    <a:p>
                      <a:pPr marL="0" marR="0" algn="r">
                        <a:lnSpc>
                          <a:spcPct val="115000"/>
                        </a:lnSpc>
                        <a:spcBef>
                          <a:spcPts val="0"/>
                        </a:spcBef>
                        <a:spcAft>
                          <a:spcPts val="0"/>
                        </a:spcAft>
                      </a:pPr>
                      <a:r>
                        <a:rPr lang="en-US" sz="3200" dirty="0">
                          <a:effectLst/>
                        </a:rPr>
                        <a:t>Ming</a:t>
                      </a:r>
                      <a:endParaRPr lang="en-US" sz="3200" dirty="0">
                        <a:effectLst/>
                        <a:latin typeface="Calibri"/>
                        <a:ea typeface="SimSun"/>
                        <a:cs typeface="Times New Roman"/>
                      </a:endParaRPr>
                    </a:p>
                  </a:txBody>
                  <a:tcPr marL="68580" marR="68580" marT="0" marB="0" anchor="b">
                    <a:solidFill>
                      <a:schemeClr val="bg2">
                        <a:lumMod val="50000"/>
                      </a:schemeClr>
                    </a:solidFill>
                  </a:tcPr>
                </a:tc>
                <a:tc>
                  <a:txBody>
                    <a:bodyPr/>
                    <a:lstStyle/>
                    <a:p>
                      <a:pPr marL="0" marR="0" algn="r">
                        <a:lnSpc>
                          <a:spcPct val="115000"/>
                        </a:lnSpc>
                        <a:spcBef>
                          <a:spcPts val="0"/>
                        </a:spcBef>
                        <a:spcAft>
                          <a:spcPts val="0"/>
                        </a:spcAft>
                      </a:pPr>
                      <a:r>
                        <a:rPr lang="en-US" sz="3200">
                          <a:effectLst/>
                        </a:rPr>
                        <a:t>150585</a:t>
                      </a:r>
                      <a:endParaRPr lang="en-US" sz="3200">
                        <a:effectLst/>
                        <a:latin typeface="Calibri"/>
                        <a:ea typeface="SimSun"/>
                        <a:cs typeface="Times New Roman"/>
                      </a:endParaRPr>
                    </a:p>
                  </a:txBody>
                  <a:tcPr marL="68580" marR="68580" marT="0" marB="0" anchor="b"/>
                </a:tc>
              </a:tr>
              <a:tr h="505691">
                <a:tc>
                  <a:txBody>
                    <a:bodyPr/>
                    <a:lstStyle/>
                    <a:p>
                      <a:pPr marL="0" marR="0" algn="r">
                        <a:lnSpc>
                          <a:spcPct val="115000"/>
                        </a:lnSpc>
                        <a:spcBef>
                          <a:spcPts val="0"/>
                        </a:spcBef>
                        <a:spcAft>
                          <a:spcPts val="0"/>
                        </a:spcAft>
                      </a:pPr>
                      <a:r>
                        <a:rPr lang="en-US" sz="3200" dirty="0">
                          <a:effectLst/>
                        </a:rPr>
                        <a:t>Qing</a:t>
                      </a:r>
                      <a:endParaRPr lang="en-US" sz="3200" dirty="0">
                        <a:effectLst/>
                        <a:latin typeface="Calibri"/>
                        <a:ea typeface="SimSun"/>
                        <a:cs typeface="Times New Roman"/>
                      </a:endParaRPr>
                    </a:p>
                  </a:txBody>
                  <a:tcPr marL="68580" marR="68580" marT="0" marB="0" anchor="b">
                    <a:solidFill>
                      <a:schemeClr val="bg2">
                        <a:lumMod val="50000"/>
                      </a:schemeClr>
                    </a:solidFill>
                  </a:tcPr>
                </a:tc>
                <a:tc>
                  <a:txBody>
                    <a:bodyPr/>
                    <a:lstStyle/>
                    <a:p>
                      <a:pPr marL="0" marR="0" algn="r">
                        <a:lnSpc>
                          <a:spcPct val="115000"/>
                        </a:lnSpc>
                        <a:spcBef>
                          <a:spcPts val="0"/>
                        </a:spcBef>
                        <a:spcAft>
                          <a:spcPts val="0"/>
                        </a:spcAft>
                      </a:pPr>
                      <a:r>
                        <a:rPr lang="en-US" sz="3200">
                          <a:effectLst/>
                        </a:rPr>
                        <a:t>37848</a:t>
                      </a:r>
                      <a:endParaRPr lang="en-US" sz="3200">
                        <a:effectLst/>
                        <a:latin typeface="Calibri"/>
                        <a:ea typeface="SimSun"/>
                        <a:cs typeface="Times New Roman"/>
                      </a:endParaRPr>
                    </a:p>
                  </a:txBody>
                  <a:tcPr marL="68580" marR="68580" marT="0" marB="0" anchor="b"/>
                </a:tc>
              </a:tr>
              <a:tr h="582549">
                <a:tc>
                  <a:txBody>
                    <a:bodyPr/>
                    <a:lstStyle/>
                    <a:p>
                      <a:pPr marL="0" marR="0" algn="r">
                        <a:lnSpc>
                          <a:spcPct val="115000"/>
                        </a:lnSpc>
                        <a:spcBef>
                          <a:spcPts val="0"/>
                        </a:spcBef>
                        <a:spcAft>
                          <a:spcPts val="0"/>
                        </a:spcAft>
                      </a:pPr>
                      <a:r>
                        <a:rPr lang="en-US" sz="3200" dirty="0" err="1">
                          <a:effectLst/>
                        </a:rPr>
                        <a:t>Minguo</a:t>
                      </a:r>
                      <a:endParaRPr lang="en-US" sz="3200" dirty="0">
                        <a:effectLst/>
                        <a:latin typeface="Calibri"/>
                        <a:ea typeface="SimSun"/>
                        <a:cs typeface="Times New Roman"/>
                      </a:endParaRPr>
                    </a:p>
                  </a:txBody>
                  <a:tcPr marL="68580" marR="68580" marT="0" marB="0" anchor="b">
                    <a:solidFill>
                      <a:schemeClr val="bg2">
                        <a:lumMod val="50000"/>
                      </a:schemeClr>
                    </a:solidFill>
                  </a:tcPr>
                </a:tc>
                <a:tc>
                  <a:txBody>
                    <a:bodyPr/>
                    <a:lstStyle/>
                    <a:p>
                      <a:pPr marL="0" marR="0" algn="r">
                        <a:lnSpc>
                          <a:spcPct val="115000"/>
                        </a:lnSpc>
                        <a:spcBef>
                          <a:spcPts val="0"/>
                        </a:spcBef>
                        <a:spcAft>
                          <a:spcPts val="0"/>
                        </a:spcAft>
                      </a:pPr>
                      <a:r>
                        <a:rPr lang="en-US" sz="3200">
                          <a:effectLst/>
                        </a:rPr>
                        <a:t>3215</a:t>
                      </a:r>
                      <a:endParaRPr lang="en-US" sz="3200">
                        <a:effectLst/>
                        <a:latin typeface="Calibri"/>
                        <a:ea typeface="SimSun"/>
                        <a:cs typeface="Times New Roman"/>
                      </a:endParaRPr>
                    </a:p>
                  </a:txBody>
                  <a:tcPr marL="68580" marR="68580" marT="0" marB="0" anchor="b"/>
                </a:tc>
              </a:tr>
              <a:tr h="505691">
                <a:tc>
                  <a:txBody>
                    <a:bodyPr/>
                    <a:lstStyle/>
                    <a:p>
                      <a:pPr marL="0" marR="0" algn="r">
                        <a:lnSpc>
                          <a:spcPct val="115000"/>
                        </a:lnSpc>
                        <a:spcBef>
                          <a:spcPts val="0"/>
                        </a:spcBef>
                        <a:spcAft>
                          <a:spcPts val="0"/>
                        </a:spcAft>
                      </a:pPr>
                      <a:r>
                        <a:rPr lang="en-US" sz="3200" dirty="0">
                          <a:effectLst/>
                        </a:rPr>
                        <a:t>Other</a:t>
                      </a:r>
                      <a:endParaRPr lang="en-US" sz="3200" dirty="0">
                        <a:effectLst/>
                        <a:latin typeface="Calibri"/>
                        <a:ea typeface="SimSun"/>
                        <a:cs typeface="Times New Roman"/>
                      </a:endParaRPr>
                    </a:p>
                  </a:txBody>
                  <a:tcPr marL="68580" marR="68580" marT="0" marB="0" anchor="b">
                    <a:solidFill>
                      <a:schemeClr val="bg2">
                        <a:lumMod val="50000"/>
                      </a:schemeClr>
                    </a:solidFill>
                  </a:tcPr>
                </a:tc>
                <a:tc>
                  <a:txBody>
                    <a:bodyPr/>
                    <a:lstStyle/>
                    <a:p>
                      <a:pPr marL="0" marR="0" algn="r">
                        <a:lnSpc>
                          <a:spcPct val="115000"/>
                        </a:lnSpc>
                        <a:spcBef>
                          <a:spcPts val="0"/>
                        </a:spcBef>
                        <a:spcAft>
                          <a:spcPts val="0"/>
                        </a:spcAft>
                      </a:pPr>
                      <a:r>
                        <a:rPr lang="en-US" sz="3200" dirty="0">
                          <a:effectLst/>
                        </a:rPr>
                        <a:t>20000</a:t>
                      </a:r>
                      <a:endParaRPr lang="en-US" sz="3200" dirty="0">
                        <a:effectLst/>
                        <a:latin typeface="Calibri"/>
                        <a:ea typeface="SimSun"/>
                        <a:cs typeface="Times New Roman"/>
                      </a:endParaRPr>
                    </a:p>
                  </a:txBody>
                  <a:tcPr marL="68580" marR="68580" marT="0" marB="0" anchor="b"/>
                </a:tc>
              </a:tr>
            </a:tbl>
          </a:graphicData>
        </a:graphic>
      </p:graphicFrame>
    </p:spTree>
    <p:extLst>
      <p:ext uri="{BB962C8B-B14F-4D97-AF65-F5344CB8AC3E}">
        <p14:creationId xmlns:p14="http://schemas.microsoft.com/office/powerpoint/2010/main" val="163571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lum bright="32000" contrast="-70000"/>
            <a:extLst>
              <a:ext uri="{28A0092B-C50C-407E-A947-70E740481C1C}">
                <a14:useLocalDpi xmlns:a14="http://schemas.microsoft.com/office/drawing/2010/main" val="0"/>
              </a:ext>
            </a:extLst>
          </a:blip>
          <a:srcRect/>
          <a:stretch>
            <a:fillRect/>
          </a:stretch>
        </p:blipFill>
        <p:spPr bwMode="auto">
          <a:xfrm>
            <a:off x="-114300" y="15443"/>
            <a:ext cx="998220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Rectangle 3"/>
          <p:cNvSpPr>
            <a:spLocks noChangeArrowheads="1"/>
          </p:cNvSpPr>
          <p:nvPr/>
        </p:nvSpPr>
        <p:spPr bwMode="auto">
          <a:xfrm>
            <a:off x="0" y="2819400"/>
            <a:ext cx="975360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n-US" altLang="zh-CN" sz="2800" dirty="0">
                <a:ea typeface="宋体" charset="-122"/>
              </a:rPr>
              <a:t>Conceptual Leaps:</a:t>
            </a:r>
          </a:p>
          <a:p>
            <a:pPr lvl="2" eaLnBrk="1" hangingPunct="1"/>
            <a:r>
              <a:rPr lang="en-US" altLang="zh-CN" sz="2800" b="1" dirty="0">
                <a:ea typeface="宋体" charset="-122"/>
              </a:rPr>
              <a:t>	</a:t>
            </a:r>
            <a:r>
              <a:rPr lang="en-US" altLang="zh-CN" sz="2800" b="1" dirty="0" smtClean="0">
                <a:ea typeface="宋体" charset="-122"/>
              </a:rPr>
              <a:t>Text-mining/text-modeling</a:t>
            </a:r>
            <a:endParaRPr lang="en-US" altLang="zh-CN" sz="2800" b="1" dirty="0">
              <a:ea typeface="宋体" charset="-122"/>
            </a:endParaRPr>
          </a:p>
          <a:p>
            <a:pPr lvl="2" eaLnBrk="1" hangingPunct="1"/>
            <a:r>
              <a:rPr lang="en-US" altLang="zh-CN" sz="2800" dirty="0">
                <a:solidFill>
                  <a:schemeClr val="bg1">
                    <a:lumMod val="75000"/>
                  </a:schemeClr>
                </a:solidFill>
                <a:ea typeface="宋体" charset="-122"/>
              </a:rPr>
              <a:t>	</a:t>
            </a:r>
            <a:r>
              <a:rPr lang="en-US" altLang="zh-CN" sz="2800" dirty="0" smtClean="0">
                <a:solidFill>
                  <a:schemeClr val="bg1">
                    <a:lumMod val="75000"/>
                  </a:schemeClr>
                </a:solidFill>
                <a:ea typeface="宋体" charset="-122"/>
              </a:rPr>
              <a:t>Modeling lives with relational databases</a:t>
            </a:r>
          </a:p>
          <a:p>
            <a:pPr lvl="2" eaLnBrk="1" hangingPunct="1"/>
            <a:r>
              <a:rPr lang="en-US" altLang="zh-CN" sz="2800" dirty="0">
                <a:solidFill>
                  <a:schemeClr val="bg1">
                    <a:lumMod val="75000"/>
                  </a:schemeClr>
                </a:solidFill>
                <a:ea typeface="宋体" charset="-122"/>
              </a:rPr>
              <a:t>	</a:t>
            </a:r>
            <a:r>
              <a:rPr lang="en-US" altLang="zh-CN" sz="2800" dirty="0" smtClean="0">
                <a:solidFill>
                  <a:schemeClr val="bg1">
                    <a:lumMod val="75000"/>
                  </a:schemeClr>
                </a:solidFill>
                <a:ea typeface="宋体" charset="-122"/>
              </a:rPr>
              <a:t>Prosopography</a:t>
            </a:r>
          </a:p>
          <a:p>
            <a:pPr lvl="2" eaLnBrk="1" hangingPunct="1"/>
            <a:r>
              <a:rPr lang="en-US" altLang="zh-CN" sz="2800" dirty="0">
                <a:solidFill>
                  <a:schemeClr val="bg1">
                    <a:lumMod val="75000"/>
                  </a:schemeClr>
                </a:solidFill>
                <a:ea typeface="宋体" charset="-122"/>
              </a:rPr>
              <a:t>	</a:t>
            </a:r>
            <a:r>
              <a:rPr lang="en-US" altLang="zh-CN" sz="2800" dirty="0" smtClean="0">
                <a:solidFill>
                  <a:schemeClr val="bg1">
                    <a:lumMod val="75000"/>
                  </a:schemeClr>
                </a:solidFill>
                <a:ea typeface="宋体" charset="-122"/>
              </a:rPr>
              <a:t>Spatial analysis</a:t>
            </a:r>
          </a:p>
          <a:p>
            <a:pPr lvl="2" eaLnBrk="1" hangingPunct="1"/>
            <a:r>
              <a:rPr lang="en-US" altLang="zh-CN" sz="2800" dirty="0">
                <a:solidFill>
                  <a:schemeClr val="bg1">
                    <a:lumMod val="75000"/>
                  </a:schemeClr>
                </a:solidFill>
                <a:ea typeface="宋体" charset="-122"/>
              </a:rPr>
              <a:t>	</a:t>
            </a:r>
            <a:r>
              <a:rPr lang="en-US" altLang="zh-CN" sz="2800" dirty="0" smtClean="0">
                <a:solidFill>
                  <a:schemeClr val="bg1">
                    <a:lumMod val="75000"/>
                  </a:schemeClr>
                </a:solidFill>
                <a:ea typeface="宋体" charset="-122"/>
              </a:rPr>
              <a:t>Social network Analysis</a:t>
            </a:r>
          </a:p>
          <a:p>
            <a:pPr lvl="2" eaLnBrk="1" hangingPunct="1"/>
            <a:r>
              <a:rPr lang="en-US" altLang="zh-CN" sz="2800" dirty="0">
                <a:ea typeface="宋体" charset="-122"/>
              </a:rPr>
              <a:t>		</a:t>
            </a:r>
          </a:p>
        </p:txBody>
      </p:sp>
    </p:spTree>
    <p:extLst>
      <p:ext uri="{BB962C8B-B14F-4D97-AF65-F5344CB8AC3E}">
        <p14:creationId xmlns:p14="http://schemas.microsoft.com/office/powerpoint/2010/main" val="36862382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endParaRPr lang="en-US" dirty="0"/>
          </a:p>
        </p:txBody>
      </p:sp>
      <p:pic>
        <p:nvPicPr>
          <p:cNvPr id="3" name="Picture 2" descr="http://isites.harvard.edu/fs/docs/icb.topic221728.files/201207%20CBDB%20Biog_s.jpg"/>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477000"/>
          </a:xfrm>
          <a:prstGeom prst="rect">
            <a:avLst/>
          </a:prstGeom>
          <a:noFill/>
          <a:ln>
            <a:noFill/>
          </a:ln>
        </p:spPr>
      </p:pic>
      <p:sp>
        <p:nvSpPr>
          <p:cNvPr id="4" name="Rectangle 3"/>
          <p:cNvSpPr/>
          <p:nvPr/>
        </p:nvSpPr>
        <p:spPr>
          <a:xfrm>
            <a:off x="0" y="6394116"/>
            <a:ext cx="9144000" cy="369332"/>
          </a:xfrm>
          <a:prstGeom prst="rect">
            <a:avLst/>
          </a:prstGeom>
        </p:spPr>
        <p:txBody>
          <a:bodyPr wrap="square">
            <a:spAutoFit/>
          </a:bodyPr>
          <a:lstStyle/>
          <a:p>
            <a:r>
              <a:rPr lang="en-US" dirty="0"/>
              <a:t>Cumulative Spatial Distribution of a Representative Sample of 67,000 CBDB Persons </a:t>
            </a:r>
          </a:p>
        </p:txBody>
      </p:sp>
    </p:spTree>
    <p:extLst>
      <p:ext uri="{BB962C8B-B14F-4D97-AF65-F5344CB8AC3E}">
        <p14:creationId xmlns:p14="http://schemas.microsoft.com/office/powerpoint/2010/main" val="41972220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6200"/>
            <a:ext cx="9296400" cy="6705600"/>
          </a:xfrm>
          <a:prstGeom prst="rect">
            <a:avLst/>
          </a:prstGeom>
          <a:noFill/>
          <a:ln>
            <a:noFill/>
          </a:ln>
        </p:spPr>
      </p:pic>
    </p:spTree>
    <p:extLst>
      <p:ext uri="{BB962C8B-B14F-4D97-AF65-F5344CB8AC3E}">
        <p14:creationId xmlns:p14="http://schemas.microsoft.com/office/powerpoint/2010/main" val="4140600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2371312143"/>
              </p:ext>
            </p:extLst>
          </p:nvPr>
        </p:nvGraphicFramePr>
        <p:xfrm>
          <a:off x="0" y="990601"/>
          <a:ext cx="9144000" cy="5105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42307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lum bright="32000" contrast="-70000"/>
            <a:extLst>
              <a:ext uri="{28A0092B-C50C-407E-A947-70E740481C1C}">
                <a14:useLocalDpi xmlns:a14="http://schemas.microsoft.com/office/drawing/2010/main" val="0"/>
              </a:ext>
            </a:extLst>
          </a:blip>
          <a:srcRect/>
          <a:stretch>
            <a:fillRect/>
          </a:stretch>
        </p:blipFill>
        <p:spPr bwMode="auto">
          <a:xfrm>
            <a:off x="-114300" y="15443"/>
            <a:ext cx="998220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Rectangle 3"/>
          <p:cNvSpPr>
            <a:spLocks noChangeArrowheads="1"/>
          </p:cNvSpPr>
          <p:nvPr/>
        </p:nvSpPr>
        <p:spPr bwMode="auto">
          <a:xfrm>
            <a:off x="0" y="2819400"/>
            <a:ext cx="975360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n-US" altLang="zh-CN" sz="2800" dirty="0">
                <a:ea typeface="宋体" charset="-122"/>
              </a:rPr>
              <a:t>Conceptual Leaps:</a:t>
            </a:r>
          </a:p>
          <a:p>
            <a:pPr lvl="2" eaLnBrk="1" hangingPunct="1"/>
            <a:r>
              <a:rPr lang="en-US" altLang="zh-CN" sz="2800" b="1" dirty="0">
                <a:ea typeface="宋体" charset="-122"/>
              </a:rPr>
              <a:t>	</a:t>
            </a:r>
            <a:r>
              <a:rPr lang="en-US" altLang="zh-CN" sz="2800" dirty="0">
                <a:solidFill>
                  <a:schemeClr val="bg1">
                    <a:lumMod val="75000"/>
                  </a:schemeClr>
                </a:solidFill>
                <a:ea typeface="宋体" charset="-122"/>
              </a:rPr>
              <a:t>Text-mining/text-modeling</a:t>
            </a:r>
          </a:p>
          <a:p>
            <a:pPr lvl="2" eaLnBrk="1" hangingPunct="1"/>
            <a:r>
              <a:rPr lang="en-US" altLang="zh-CN" sz="2800" dirty="0">
                <a:solidFill>
                  <a:schemeClr val="bg1">
                    <a:lumMod val="75000"/>
                  </a:schemeClr>
                </a:solidFill>
                <a:ea typeface="宋体" charset="-122"/>
              </a:rPr>
              <a:t>	Modeling lives with relational databases</a:t>
            </a:r>
          </a:p>
          <a:p>
            <a:pPr lvl="2" eaLnBrk="1" hangingPunct="1"/>
            <a:r>
              <a:rPr lang="en-US" altLang="zh-CN" sz="2800" dirty="0">
                <a:solidFill>
                  <a:schemeClr val="bg1">
                    <a:lumMod val="75000"/>
                  </a:schemeClr>
                </a:solidFill>
                <a:ea typeface="宋体" charset="-122"/>
              </a:rPr>
              <a:t>	Prosopography</a:t>
            </a:r>
          </a:p>
          <a:p>
            <a:pPr lvl="2" eaLnBrk="1" hangingPunct="1"/>
            <a:r>
              <a:rPr lang="en-US" altLang="zh-CN" sz="2800" dirty="0">
                <a:solidFill>
                  <a:schemeClr val="bg1">
                    <a:lumMod val="75000"/>
                  </a:schemeClr>
                </a:solidFill>
                <a:ea typeface="宋体" charset="-122"/>
              </a:rPr>
              <a:t>	</a:t>
            </a:r>
            <a:r>
              <a:rPr lang="en-US" altLang="zh-CN" sz="2800" b="1" dirty="0">
                <a:ea typeface="宋体" charset="-122"/>
              </a:rPr>
              <a:t>Spatial analysis</a:t>
            </a:r>
          </a:p>
          <a:p>
            <a:pPr lvl="2" eaLnBrk="1" hangingPunct="1"/>
            <a:r>
              <a:rPr lang="en-US" altLang="zh-CN" sz="2800" dirty="0">
                <a:solidFill>
                  <a:schemeClr val="bg1">
                    <a:lumMod val="75000"/>
                  </a:schemeClr>
                </a:solidFill>
                <a:ea typeface="宋体" charset="-122"/>
              </a:rPr>
              <a:t>	</a:t>
            </a:r>
            <a:r>
              <a:rPr lang="en-US" altLang="zh-CN" sz="2800" dirty="0" smtClean="0">
                <a:solidFill>
                  <a:schemeClr val="bg1">
                    <a:lumMod val="75000"/>
                  </a:schemeClr>
                </a:solidFill>
                <a:ea typeface="宋体" charset="-122"/>
              </a:rPr>
              <a:t>Social network Analysis</a:t>
            </a:r>
          </a:p>
          <a:p>
            <a:pPr lvl="2" eaLnBrk="1" hangingPunct="1"/>
            <a:r>
              <a:rPr lang="en-US" altLang="zh-CN" sz="2800" dirty="0">
                <a:ea typeface="宋体" charset="-122"/>
              </a:rPr>
              <a:t>		</a:t>
            </a:r>
          </a:p>
        </p:txBody>
      </p:sp>
    </p:spTree>
    <p:extLst>
      <p:ext uri="{BB962C8B-B14F-4D97-AF65-F5344CB8AC3E}">
        <p14:creationId xmlns:p14="http://schemas.microsoft.com/office/powerpoint/2010/main" val="26378093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p:txBody>
          <a:bodyPr/>
          <a:lstStyle/>
          <a:p>
            <a:pPr eaLnBrk="1" hangingPunct="1"/>
            <a:r>
              <a:rPr lang="en-US" altLang="zh-CN" dirty="0" smtClean="0">
                <a:ea typeface="宋体" charset="-122"/>
              </a:rPr>
              <a:t>A Map is a Proposition</a:t>
            </a:r>
          </a:p>
        </p:txBody>
      </p:sp>
      <p:pic>
        <p:nvPicPr>
          <p:cNvPr id="28675" name="Picture 11" descr="Ming-1368-Tai-Zu"/>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98500" y="1143000"/>
            <a:ext cx="3257550" cy="4983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6" name="Picture 17" descr="yang ziqi yditu 151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191000" y="1295400"/>
            <a:ext cx="4525963" cy="5287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933540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Yuji tu Rubel"/>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76200" y="6350"/>
            <a:ext cx="6669088"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4" name="TextBox 2"/>
          <p:cNvSpPr txBox="1">
            <a:spLocks noChangeArrowheads="1"/>
          </p:cNvSpPr>
          <p:nvPr/>
        </p:nvSpPr>
        <p:spPr bwMode="auto">
          <a:xfrm>
            <a:off x="6858000" y="838200"/>
            <a:ext cx="2209800"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zh-CN" sz="2800">
                <a:ea typeface="宋体" charset="-122"/>
              </a:rPr>
              <a:t>Chart of the Traces of Yu</a:t>
            </a:r>
          </a:p>
          <a:p>
            <a:pPr eaLnBrk="1" hangingPunct="1"/>
            <a:r>
              <a:rPr lang="en-US" altLang="zh-CN" sz="1600">
                <a:ea typeface="宋体" charset="-122"/>
              </a:rPr>
              <a:t>   Each square covers</a:t>
            </a:r>
          </a:p>
          <a:p>
            <a:pPr eaLnBrk="1" hangingPunct="1"/>
            <a:r>
              <a:rPr lang="en-US" altLang="zh-CN" sz="1600">
                <a:ea typeface="宋体" charset="-122"/>
              </a:rPr>
              <a:t>   100 </a:t>
            </a:r>
            <a:r>
              <a:rPr lang="en-US" altLang="zh-CN" sz="1600" i="1">
                <a:ea typeface="宋体" charset="-122"/>
              </a:rPr>
              <a:t>li</a:t>
            </a:r>
            <a:endParaRPr lang="en-US" altLang="zh-CN" sz="1600">
              <a:ea typeface="宋体" charset="-122"/>
            </a:endParaRPr>
          </a:p>
          <a:p>
            <a:pPr eaLnBrk="1" hangingPunct="1"/>
            <a:r>
              <a:rPr lang="en-US" altLang="zh-CN" sz="1600">
                <a:ea typeface="宋体" charset="-122"/>
              </a:rPr>
              <a:t>Names of mountains and rivers in the “Tribute of Yu”</a:t>
            </a:r>
          </a:p>
          <a:p>
            <a:pPr eaLnBrk="1" hangingPunct="1"/>
            <a:endParaRPr lang="en-US" altLang="zh-CN" sz="1600">
              <a:ea typeface="宋体" charset="-122"/>
            </a:endParaRPr>
          </a:p>
          <a:p>
            <a:pPr eaLnBrk="1" hangingPunct="1"/>
            <a:r>
              <a:rPr lang="en-US" altLang="zh-CN" sz="1600">
                <a:ea typeface="宋体" charset="-122"/>
              </a:rPr>
              <a:t>Names of past and present prefectures</a:t>
            </a:r>
          </a:p>
          <a:p>
            <a:pPr eaLnBrk="1" hangingPunct="1"/>
            <a:endParaRPr lang="en-US" altLang="zh-CN" sz="1600">
              <a:ea typeface="宋体" charset="-122"/>
            </a:endParaRPr>
          </a:p>
          <a:p>
            <a:pPr eaLnBrk="1" hangingPunct="1"/>
            <a:r>
              <a:rPr lang="en-US" altLang="zh-CN" sz="1600">
                <a:ea typeface="宋体" charset="-122"/>
              </a:rPr>
              <a:t>Names of past and present mountains and rivers</a:t>
            </a:r>
          </a:p>
          <a:p>
            <a:pPr eaLnBrk="1" hangingPunct="1"/>
            <a:endParaRPr lang="en-US" altLang="zh-CN" sz="1600">
              <a:ea typeface="宋体" charset="-122"/>
            </a:endParaRPr>
          </a:p>
          <a:p>
            <a:pPr eaLnBrk="1" hangingPunct="1"/>
            <a:r>
              <a:rPr lang="en-US" altLang="zh-CN" sz="1600">
                <a:ea typeface="宋体" charset="-122"/>
              </a:rPr>
              <a:t>Engraved in 4</a:t>
            </a:r>
            <a:r>
              <a:rPr lang="en-US" altLang="zh-CN" sz="1600" baseline="30000">
                <a:ea typeface="宋体" charset="-122"/>
              </a:rPr>
              <a:t>th</a:t>
            </a:r>
            <a:r>
              <a:rPr lang="en-US" altLang="zh-CN" sz="1600">
                <a:ea typeface="宋体" charset="-122"/>
              </a:rPr>
              <a:t> month of the 7</a:t>
            </a:r>
            <a:r>
              <a:rPr lang="en-US" altLang="zh-CN" sz="1600" baseline="30000">
                <a:ea typeface="宋体" charset="-122"/>
              </a:rPr>
              <a:t>th</a:t>
            </a:r>
            <a:r>
              <a:rPr lang="en-US" altLang="zh-CN" sz="1600">
                <a:ea typeface="宋体" charset="-122"/>
              </a:rPr>
              <a:t> year of Fuchang (=1136)</a:t>
            </a:r>
          </a:p>
          <a:p>
            <a:pPr eaLnBrk="1" hangingPunct="1"/>
            <a:endParaRPr lang="en-US" altLang="zh-CN" sz="1600">
              <a:ea typeface="宋体" charset="-122"/>
            </a:endParaRPr>
          </a:p>
          <a:p>
            <a:pPr eaLnBrk="1" hangingPunct="1"/>
            <a:endParaRPr lang="zh-CN" altLang="en-US" sz="1600">
              <a:ea typeface="宋体" charset="-122"/>
            </a:endParaRPr>
          </a:p>
        </p:txBody>
      </p:sp>
    </p:spTree>
    <p:extLst>
      <p:ext uri="{BB962C8B-B14F-4D97-AF65-F5344CB8AC3E}">
        <p14:creationId xmlns:p14="http://schemas.microsoft.com/office/powerpoint/2010/main" val="26839352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Yujitu 1136"/>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1154113" y="0"/>
            <a:ext cx="640715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449406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t="4422"/>
          <a:stretch>
            <a:fillRect/>
          </a:stretch>
        </p:blipFill>
        <p:spPr>
          <a:xfrm>
            <a:off x="0" y="644525"/>
            <a:ext cx="9144000" cy="6213475"/>
          </a:xfrm>
        </p:spPr>
      </p:pic>
      <p:sp>
        <p:nvSpPr>
          <p:cNvPr id="32771" name="Rectangle 3"/>
          <p:cNvSpPr>
            <a:spLocks noChangeArrowheads="1"/>
          </p:cNvSpPr>
          <p:nvPr/>
        </p:nvSpPr>
        <p:spPr bwMode="auto">
          <a:xfrm>
            <a:off x="0" y="76200"/>
            <a:ext cx="9144000" cy="56356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zh-CN" sz="2800">
                <a:solidFill>
                  <a:schemeClr val="tx2"/>
                </a:solidFill>
                <a:ea typeface="宋体" charset="-122"/>
              </a:rPr>
              <a:t>from the Army Map Service, ca. 1950/ CHGIS website</a:t>
            </a:r>
          </a:p>
        </p:txBody>
      </p:sp>
    </p:spTree>
    <p:extLst>
      <p:ext uri="{BB962C8B-B14F-4D97-AF65-F5344CB8AC3E}">
        <p14:creationId xmlns:p14="http://schemas.microsoft.com/office/powerpoint/2010/main" val="40476002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2"/>
          <p:cNvGrpSpPr>
            <a:grpSpLocks/>
          </p:cNvGrpSpPr>
          <p:nvPr/>
        </p:nvGrpSpPr>
        <p:grpSpPr bwMode="auto">
          <a:xfrm>
            <a:off x="4572000" y="228600"/>
            <a:ext cx="4167188" cy="3332163"/>
            <a:chOff x="3019" y="418"/>
            <a:chExt cx="2625" cy="2099"/>
          </a:xfrm>
        </p:grpSpPr>
        <p:sp>
          <p:nvSpPr>
            <p:cNvPr id="42006" name="Text Box 3"/>
            <p:cNvSpPr txBox="1">
              <a:spLocks noChangeArrowheads="1"/>
            </p:cNvSpPr>
            <p:nvPr/>
          </p:nvSpPr>
          <p:spPr bwMode="auto">
            <a:xfrm>
              <a:off x="3019" y="1493"/>
              <a:ext cx="2625" cy="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pPr>
              <a:r>
                <a:rPr kumimoji="1" lang="en-US" altLang="zh-CN" sz="2400" b="1">
                  <a:ea typeface="宋体" charset="-122"/>
                </a:rPr>
                <a:t>2. A set of tools and procedures </a:t>
              </a:r>
            </a:p>
            <a:p>
              <a:pPr lvl="1">
                <a:spcBef>
                  <a:spcPct val="20000"/>
                </a:spcBef>
                <a:buFontTx/>
                <a:buChar char="–"/>
              </a:pPr>
              <a:r>
                <a:rPr kumimoji="1" lang="en-US" altLang="zh-CN" sz="2400" b="1">
                  <a:ea typeface="宋体" charset="-122"/>
                </a:rPr>
                <a:t> A language to perform tasks</a:t>
              </a:r>
            </a:p>
          </p:txBody>
        </p:sp>
        <p:graphicFrame>
          <p:nvGraphicFramePr>
            <p:cNvPr id="42007" name="Object 4"/>
            <p:cNvGraphicFramePr>
              <a:graphicFrameLocks noChangeAspect="1"/>
            </p:cNvGraphicFramePr>
            <p:nvPr/>
          </p:nvGraphicFramePr>
          <p:xfrm>
            <a:off x="3473" y="418"/>
            <a:ext cx="469" cy="1060"/>
          </p:xfrm>
          <a:graphic>
            <a:graphicData uri="http://schemas.openxmlformats.org/presentationml/2006/ole">
              <mc:AlternateContent xmlns:mc="http://schemas.openxmlformats.org/markup-compatibility/2006">
                <mc:Choice xmlns:v="urn:schemas-microsoft-com:vml" Requires="v">
                  <p:oleObj spid="_x0000_s3093" name="Bitmap Image" r:id="rId4" imgW="6923810" imgH="5229955" progId="">
                    <p:embed/>
                  </p:oleObj>
                </mc:Choice>
                <mc:Fallback>
                  <p:oleObj name="Bitmap Image" r:id="rId4" imgW="6923810" imgH="5229955"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572" t="1001" r="68233" b="456"/>
                        <a:stretch>
                          <a:fillRect/>
                        </a:stretch>
                      </p:blipFill>
                      <p:spPr bwMode="auto">
                        <a:xfrm>
                          <a:off x="3473" y="418"/>
                          <a:ext cx="469" cy="1060"/>
                        </a:xfrm>
                        <a:prstGeom prst="rect">
                          <a:avLst/>
                        </a:prstGeom>
                        <a:noFill/>
                        <a:ln>
                          <a:noFill/>
                        </a:ln>
                        <a:effectLst>
                          <a:outerShdw dist="71842"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pic>
          <p:nvPicPr>
            <p:cNvPr id="42008"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38228" t="11360" r="29375" b="51433"/>
            <a:stretch>
              <a:fillRect/>
            </a:stretch>
          </p:blipFill>
          <p:spPr bwMode="auto">
            <a:xfrm>
              <a:off x="4071" y="468"/>
              <a:ext cx="980" cy="854"/>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8134" name="Group 6"/>
          <p:cNvGrpSpPr>
            <a:grpSpLocks/>
          </p:cNvGrpSpPr>
          <p:nvPr/>
        </p:nvGrpSpPr>
        <p:grpSpPr bwMode="auto">
          <a:xfrm>
            <a:off x="228600" y="2057400"/>
            <a:ext cx="3221038" cy="3886200"/>
            <a:chOff x="2522" y="125"/>
            <a:chExt cx="2105" cy="2534"/>
          </a:xfrm>
        </p:grpSpPr>
        <p:sp>
          <p:nvSpPr>
            <p:cNvPr id="42004" name="Text Box 7"/>
            <p:cNvSpPr txBox="1">
              <a:spLocks noChangeArrowheads="1"/>
            </p:cNvSpPr>
            <p:nvPr/>
          </p:nvSpPr>
          <p:spPr bwMode="auto">
            <a:xfrm rot="21890">
              <a:off x="2522" y="125"/>
              <a:ext cx="2105" cy="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kumimoji="1" lang="en-US" altLang="zh-CN" sz="2400" b="1">
                  <a:ea typeface="宋体" charset="-122"/>
                </a:rPr>
                <a:t>1. Smart, interactive, functional Map</a:t>
              </a:r>
            </a:p>
          </p:txBody>
        </p:sp>
        <p:pic>
          <p:nvPicPr>
            <p:cNvPr id="42005" name="Picture 8" descr="BritishIsl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96" y="655"/>
              <a:ext cx="1974" cy="2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8137" name="Group 9"/>
          <p:cNvGrpSpPr>
            <a:grpSpLocks/>
          </p:cNvGrpSpPr>
          <p:nvPr/>
        </p:nvGrpSpPr>
        <p:grpSpPr bwMode="auto">
          <a:xfrm>
            <a:off x="3505200" y="3581400"/>
            <a:ext cx="4822825" cy="2862263"/>
            <a:chOff x="2208" y="2256"/>
            <a:chExt cx="3038" cy="1803"/>
          </a:xfrm>
        </p:grpSpPr>
        <p:grpSp>
          <p:nvGrpSpPr>
            <p:cNvPr id="41990" name="Group 10"/>
            <p:cNvGrpSpPr>
              <a:grpSpLocks/>
            </p:cNvGrpSpPr>
            <p:nvPr/>
          </p:nvGrpSpPr>
          <p:grpSpPr bwMode="auto">
            <a:xfrm>
              <a:off x="2208" y="2256"/>
              <a:ext cx="3038" cy="1803"/>
              <a:chOff x="2208" y="2256"/>
              <a:chExt cx="3038" cy="1803"/>
            </a:xfrm>
          </p:grpSpPr>
          <p:sp>
            <p:nvSpPr>
              <p:cNvPr id="41992" name="Line 11"/>
              <p:cNvSpPr>
                <a:spLocks noChangeShapeType="1"/>
              </p:cNvSpPr>
              <p:nvPr/>
            </p:nvSpPr>
            <p:spPr bwMode="auto">
              <a:xfrm>
                <a:off x="4386" y="2828"/>
                <a:ext cx="158" cy="0"/>
              </a:xfrm>
              <a:prstGeom prst="line">
                <a:avLst/>
              </a:prstGeom>
              <a:noFill/>
              <a:ln w="571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41993" name="Line 12"/>
              <p:cNvSpPr>
                <a:spLocks noChangeShapeType="1"/>
              </p:cNvSpPr>
              <p:nvPr/>
            </p:nvSpPr>
            <p:spPr bwMode="auto">
              <a:xfrm>
                <a:off x="4386" y="3335"/>
                <a:ext cx="158" cy="0"/>
              </a:xfrm>
              <a:prstGeom prst="line">
                <a:avLst/>
              </a:prstGeom>
              <a:noFill/>
              <a:ln w="571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41994" name="Group 13"/>
              <p:cNvGrpSpPr>
                <a:grpSpLocks/>
              </p:cNvGrpSpPr>
              <p:nvPr/>
            </p:nvGrpSpPr>
            <p:grpSpPr bwMode="auto">
              <a:xfrm>
                <a:off x="2208" y="2256"/>
                <a:ext cx="3038" cy="1803"/>
                <a:chOff x="2208" y="2256"/>
                <a:chExt cx="3038" cy="1803"/>
              </a:xfrm>
            </p:grpSpPr>
            <p:sp>
              <p:nvSpPr>
                <p:cNvPr id="48142" name="AutoShape 14"/>
                <p:cNvSpPr>
                  <a:spLocks noChangeArrowheads="1"/>
                </p:cNvSpPr>
                <p:nvPr/>
              </p:nvSpPr>
              <p:spPr bwMode="auto">
                <a:xfrm>
                  <a:off x="4560" y="2496"/>
                  <a:ext cx="686" cy="545"/>
                </a:xfrm>
                <a:prstGeom prst="flowChartMagneticDisk">
                  <a:avLst/>
                </a:prstGeom>
                <a:gradFill rotWithShape="0">
                  <a:gsLst>
                    <a:gs pos="0">
                      <a:schemeClr val="accent1"/>
                    </a:gs>
                    <a:gs pos="100000">
                      <a:schemeClr val="accent1">
                        <a:gamma/>
                        <a:tint val="13725"/>
                        <a:invGamma/>
                      </a:schemeClr>
                    </a:gs>
                  </a:gsLst>
                  <a:lin ang="5400000" scaled="1"/>
                </a:gradFill>
                <a:ln w="12700">
                  <a:solidFill>
                    <a:schemeClr val="tx1"/>
                  </a:solidFill>
                  <a:round/>
                  <a:headEnd type="none" w="sm" len="sm"/>
                  <a:tailEnd type="none" w="sm" len="sm"/>
                </a:ln>
                <a:effectLst/>
              </p:spPr>
              <p:txBody>
                <a:bodyPr wrap="none" anchor="ctr"/>
                <a:lstStyle/>
                <a:p>
                  <a:pPr algn="ctr" eaLnBrk="0" hangingPunct="0">
                    <a:defRPr/>
                  </a:pPr>
                  <a:r>
                    <a:rPr kumimoji="1" lang="en-US" b="1">
                      <a:latin typeface="Times New Roman" pitchFamily="18" charset="0"/>
                    </a:rPr>
                    <a:t>DBMS</a:t>
                  </a:r>
                </a:p>
              </p:txBody>
            </p:sp>
            <p:sp>
              <p:nvSpPr>
                <p:cNvPr id="41996" name="Line 15"/>
                <p:cNvSpPr>
                  <a:spLocks noChangeShapeType="1"/>
                </p:cNvSpPr>
                <p:nvPr/>
              </p:nvSpPr>
              <p:spPr bwMode="auto">
                <a:xfrm>
                  <a:off x="4402" y="2813"/>
                  <a:ext cx="0" cy="537"/>
                </a:xfrm>
                <a:prstGeom prst="line">
                  <a:avLst/>
                </a:prstGeom>
                <a:noFill/>
                <a:ln w="571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41997" name="Line 16"/>
                <p:cNvSpPr>
                  <a:spLocks noChangeShapeType="1"/>
                </p:cNvSpPr>
                <p:nvPr/>
              </p:nvSpPr>
              <p:spPr bwMode="auto">
                <a:xfrm flipH="1">
                  <a:off x="4157" y="3049"/>
                  <a:ext cx="245" cy="0"/>
                </a:xfrm>
                <a:prstGeom prst="line">
                  <a:avLst/>
                </a:prstGeom>
                <a:noFill/>
                <a:ln w="571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41998" name="Text Box 17"/>
                <p:cNvSpPr txBox="1">
                  <a:spLocks noChangeArrowheads="1"/>
                </p:cNvSpPr>
                <p:nvPr/>
              </p:nvSpPr>
              <p:spPr bwMode="auto">
                <a:xfrm>
                  <a:off x="2208" y="3541"/>
                  <a:ext cx="234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kumimoji="1" lang="en-US" altLang="zh-CN" sz="2400" b="1">
                      <a:ea typeface="宋体" charset="-122"/>
                    </a:rPr>
                    <a:t>3. A well-managed system of information</a:t>
                  </a:r>
                </a:p>
              </p:txBody>
            </p:sp>
            <p:pic>
              <p:nvPicPr>
                <p:cNvPr id="41999" name="Picture 18" descr="CatalogOfMap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69" y="2256"/>
                  <a:ext cx="1645" cy="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000" name="Group 19"/>
                <p:cNvGrpSpPr>
                  <a:grpSpLocks/>
                </p:cNvGrpSpPr>
                <p:nvPr/>
              </p:nvGrpSpPr>
              <p:grpSpPr bwMode="auto">
                <a:xfrm>
                  <a:off x="4647" y="3126"/>
                  <a:ext cx="397" cy="315"/>
                  <a:chOff x="3735" y="6864"/>
                  <a:chExt cx="756" cy="486"/>
                </a:xfrm>
              </p:grpSpPr>
              <p:sp>
                <p:nvSpPr>
                  <p:cNvPr id="42001" name="File"/>
                  <p:cNvSpPr>
                    <a:spLocks noEditPoints="1" noChangeArrowheads="1"/>
                  </p:cNvSpPr>
                  <p:nvPr/>
                </p:nvSpPr>
                <p:spPr bwMode="auto">
                  <a:xfrm>
                    <a:off x="3867" y="6864"/>
                    <a:ext cx="624" cy="390"/>
                  </a:xfrm>
                  <a:custGeom>
                    <a:avLst/>
                    <a:gdLst>
                      <a:gd name="T0" fmla="*/ 9 w 21600"/>
                      <a:gd name="T1" fmla="*/ 1 h 21600"/>
                      <a:gd name="T2" fmla="*/ 0 w 21600"/>
                      <a:gd name="T3" fmla="*/ 4 h 21600"/>
                      <a:gd name="T4" fmla="*/ 9 w 21600"/>
                      <a:gd name="T5" fmla="*/ 7 h 21600"/>
                      <a:gd name="T6" fmla="*/ 18 w 21600"/>
                      <a:gd name="T7" fmla="*/ 4 h 21600"/>
                      <a:gd name="T8" fmla="*/ 0 w 21600"/>
                      <a:gd name="T9" fmla="*/ 7 h 21600"/>
                      <a:gd name="T10" fmla="*/ 18 w 21600"/>
                      <a:gd name="T11" fmla="*/ 7 h 21600"/>
                      <a:gd name="T12" fmla="*/ 0 60000 65536"/>
                      <a:gd name="T13" fmla="*/ 0 60000 65536"/>
                      <a:gd name="T14" fmla="*/ 0 60000 65536"/>
                      <a:gd name="T15" fmla="*/ 0 60000 65536"/>
                      <a:gd name="T16" fmla="*/ 0 60000 65536"/>
                      <a:gd name="T17" fmla="*/ 0 60000 65536"/>
                      <a:gd name="T18" fmla="*/ 1073 w 21600"/>
                      <a:gd name="T19" fmla="*/ 4652 h 21600"/>
                      <a:gd name="T20" fmla="*/ 20631 w 21600"/>
                      <a:gd name="T21" fmla="*/ 2027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lnTo>
                          <a:pt x="19790" y="3240"/>
                        </a:lnTo>
                        <a:close/>
                      </a:path>
                    </a:pathLst>
                  </a:custGeom>
                  <a:solidFill>
                    <a:srgbClr val="FFFFCC"/>
                  </a:solidFill>
                  <a:ln w="9525">
                    <a:solidFill>
                      <a:srgbClr val="000000"/>
                    </a:solidFill>
                    <a:miter lim="800000"/>
                    <a:headEnd/>
                    <a:tailEnd/>
                  </a:ln>
                </p:spPr>
                <p:txBody>
                  <a:bodyPr/>
                  <a:lstStyle/>
                  <a:p>
                    <a:endParaRPr lang="en-US"/>
                  </a:p>
                </p:txBody>
              </p:sp>
              <p:sp>
                <p:nvSpPr>
                  <p:cNvPr id="42002" name="File"/>
                  <p:cNvSpPr>
                    <a:spLocks noEditPoints="1" noChangeArrowheads="1"/>
                  </p:cNvSpPr>
                  <p:nvPr/>
                </p:nvSpPr>
                <p:spPr bwMode="auto">
                  <a:xfrm>
                    <a:off x="3804" y="6912"/>
                    <a:ext cx="624" cy="390"/>
                  </a:xfrm>
                  <a:custGeom>
                    <a:avLst/>
                    <a:gdLst>
                      <a:gd name="T0" fmla="*/ 9 w 21600"/>
                      <a:gd name="T1" fmla="*/ 1 h 21600"/>
                      <a:gd name="T2" fmla="*/ 0 w 21600"/>
                      <a:gd name="T3" fmla="*/ 4 h 21600"/>
                      <a:gd name="T4" fmla="*/ 9 w 21600"/>
                      <a:gd name="T5" fmla="*/ 7 h 21600"/>
                      <a:gd name="T6" fmla="*/ 18 w 21600"/>
                      <a:gd name="T7" fmla="*/ 4 h 21600"/>
                      <a:gd name="T8" fmla="*/ 0 w 21600"/>
                      <a:gd name="T9" fmla="*/ 7 h 21600"/>
                      <a:gd name="T10" fmla="*/ 18 w 21600"/>
                      <a:gd name="T11" fmla="*/ 7 h 21600"/>
                      <a:gd name="T12" fmla="*/ 0 60000 65536"/>
                      <a:gd name="T13" fmla="*/ 0 60000 65536"/>
                      <a:gd name="T14" fmla="*/ 0 60000 65536"/>
                      <a:gd name="T15" fmla="*/ 0 60000 65536"/>
                      <a:gd name="T16" fmla="*/ 0 60000 65536"/>
                      <a:gd name="T17" fmla="*/ 0 60000 65536"/>
                      <a:gd name="T18" fmla="*/ 1073 w 21600"/>
                      <a:gd name="T19" fmla="*/ 4652 h 21600"/>
                      <a:gd name="T20" fmla="*/ 20631 w 21600"/>
                      <a:gd name="T21" fmla="*/ 2027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lnTo>
                          <a:pt x="19790" y="3240"/>
                        </a:lnTo>
                        <a:close/>
                      </a:path>
                    </a:pathLst>
                  </a:custGeom>
                  <a:solidFill>
                    <a:srgbClr val="FFFFCC"/>
                  </a:solidFill>
                  <a:ln w="9525">
                    <a:solidFill>
                      <a:srgbClr val="000000"/>
                    </a:solidFill>
                    <a:miter lim="800000"/>
                    <a:headEnd/>
                    <a:tailEnd/>
                  </a:ln>
                </p:spPr>
                <p:txBody>
                  <a:bodyPr/>
                  <a:lstStyle/>
                  <a:p>
                    <a:endParaRPr lang="en-US"/>
                  </a:p>
                </p:txBody>
              </p:sp>
              <p:sp>
                <p:nvSpPr>
                  <p:cNvPr id="42003" name="File"/>
                  <p:cNvSpPr>
                    <a:spLocks noEditPoints="1" noChangeArrowheads="1"/>
                  </p:cNvSpPr>
                  <p:nvPr/>
                </p:nvSpPr>
                <p:spPr bwMode="auto">
                  <a:xfrm>
                    <a:off x="3735" y="6960"/>
                    <a:ext cx="624" cy="390"/>
                  </a:xfrm>
                  <a:custGeom>
                    <a:avLst/>
                    <a:gdLst>
                      <a:gd name="T0" fmla="*/ 9 w 21600"/>
                      <a:gd name="T1" fmla="*/ 1 h 21600"/>
                      <a:gd name="T2" fmla="*/ 0 w 21600"/>
                      <a:gd name="T3" fmla="*/ 4 h 21600"/>
                      <a:gd name="T4" fmla="*/ 9 w 21600"/>
                      <a:gd name="T5" fmla="*/ 7 h 21600"/>
                      <a:gd name="T6" fmla="*/ 18 w 21600"/>
                      <a:gd name="T7" fmla="*/ 4 h 21600"/>
                      <a:gd name="T8" fmla="*/ 0 w 21600"/>
                      <a:gd name="T9" fmla="*/ 7 h 21600"/>
                      <a:gd name="T10" fmla="*/ 18 w 21600"/>
                      <a:gd name="T11" fmla="*/ 7 h 21600"/>
                      <a:gd name="T12" fmla="*/ 0 60000 65536"/>
                      <a:gd name="T13" fmla="*/ 0 60000 65536"/>
                      <a:gd name="T14" fmla="*/ 0 60000 65536"/>
                      <a:gd name="T15" fmla="*/ 0 60000 65536"/>
                      <a:gd name="T16" fmla="*/ 0 60000 65536"/>
                      <a:gd name="T17" fmla="*/ 0 60000 65536"/>
                      <a:gd name="T18" fmla="*/ 1073 w 21600"/>
                      <a:gd name="T19" fmla="*/ 4652 h 21600"/>
                      <a:gd name="T20" fmla="*/ 20631 w 21600"/>
                      <a:gd name="T21" fmla="*/ 2027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lnTo>
                          <a:pt x="19790" y="3240"/>
                        </a:lnTo>
                        <a:close/>
                      </a:path>
                    </a:pathLst>
                  </a:custGeom>
                  <a:solidFill>
                    <a:srgbClr val="FFFFCC"/>
                  </a:solidFill>
                  <a:ln w="9525">
                    <a:solidFill>
                      <a:srgbClr val="000000"/>
                    </a:solidFill>
                    <a:miter lim="800000"/>
                    <a:headEnd/>
                    <a:tailEnd/>
                  </a:ln>
                </p:spPr>
                <p:txBody>
                  <a:bodyPr/>
                  <a:lstStyle/>
                  <a:p>
                    <a:endParaRPr lang="en-US"/>
                  </a:p>
                </p:txBody>
              </p:sp>
            </p:grpSp>
          </p:grpSp>
        </p:grpSp>
        <p:sp>
          <p:nvSpPr>
            <p:cNvPr id="41991" name="Text Box 23"/>
            <p:cNvSpPr txBox="1">
              <a:spLocks noChangeArrowheads="1"/>
            </p:cNvSpPr>
            <p:nvPr/>
          </p:nvSpPr>
          <p:spPr bwMode="auto">
            <a:xfrm>
              <a:off x="4594" y="3428"/>
              <a:ext cx="53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kumimoji="1" lang="en-US" altLang="zh-CN" sz="1200" b="1">
                  <a:latin typeface="Times New Roman" pitchFamily="18" charset="0"/>
                  <a:ea typeface="宋体" charset="-122"/>
                </a:rPr>
                <a:t>Data Files</a:t>
              </a:r>
            </a:p>
          </p:txBody>
        </p:sp>
      </p:grpSp>
      <p:sp>
        <p:nvSpPr>
          <p:cNvPr id="41989" name="Rectangle 24"/>
          <p:cNvSpPr>
            <a:spLocks noGrp="1" noChangeArrowheads="1"/>
          </p:cNvSpPr>
          <p:nvPr>
            <p:ph type="title" idx="4294967295"/>
          </p:nvPr>
        </p:nvSpPr>
        <p:spPr>
          <a:xfrm>
            <a:off x="685800" y="609600"/>
            <a:ext cx="3810000" cy="1371600"/>
          </a:xfrm>
        </p:spPr>
        <p:txBody>
          <a:bodyPr>
            <a:normAutofit fontScale="90000"/>
          </a:bodyPr>
          <a:lstStyle/>
          <a:p>
            <a:pPr eaLnBrk="1" hangingPunct="1"/>
            <a:r>
              <a:rPr lang="en-US" altLang="zh-CN" smtClean="0">
                <a:ea typeface="宋体" charset="-122"/>
              </a:rPr>
              <a:t>Three views of GIS</a:t>
            </a:r>
          </a:p>
        </p:txBody>
      </p:sp>
    </p:spTree>
    <p:extLst>
      <p:ext uri="{BB962C8B-B14F-4D97-AF65-F5344CB8AC3E}">
        <p14:creationId xmlns:p14="http://schemas.microsoft.com/office/powerpoint/2010/main" val="18351791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8134"/>
                                        </p:tgtEl>
                                        <p:attrNameLst>
                                          <p:attrName>style.visibility</p:attrName>
                                        </p:attrNameLst>
                                      </p:cBhvr>
                                      <p:to>
                                        <p:strVal val="visible"/>
                                      </p:to>
                                    </p:set>
                                    <p:animEffect transition="in" filter="blinds(horizontal)">
                                      <p:cBhvr>
                                        <p:cTn id="7" dur="500"/>
                                        <p:tgtEl>
                                          <p:spTgt spid="481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8130"/>
                                        </p:tgtEl>
                                        <p:attrNameLst>
                                          <p:attrName>style.visibility</p:attrName>
                                        </p:attrNameLst>
                                      </p:cBhvr>
                                      <p:to>
                                        <p:strVal val="visible"/>
                                      </p:to>
                                    </p:set>
                                    <p:animEffect transition="in" filter="blinds(horizontal)">
                                      <p:cBhvr>
                                        <p:cTn id="12" dur="500"/>
                                        <p:tgtEl>
                                          <p:spTgt spid="481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48137"/>
                                        </p:tgtEl>
                                        <p:attrNameLst>
                                          <p:attrName>style.visibility</p:attrName>
                                        </p:attrNameLst>
                                      </p:cBhvr>
                                      <p:to>
                                        <p:strVal val="visible"/>
                                      </p:to>
                                    </p:set>
                                    <p:animEffect transition="in" filter="blinds(horizontal)">
                                      <p:cBhvr>
                                        <p:cTn id="17"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dbase_whit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1514475"/>
            <a:ext cx="19050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6"/>
          <p:cNvSpPr txBox="1">
            <a:spLocks noChangeArrowheads="1"/>
          </p:cNvSpPr>
          <p:nvPr/>
        </p:nvSpPr>
        <p:spPr bwMode="auto">
          <a:xfrm>
            <a:off x="685800" y="3343275"/>
            <a:ext cx="2667000" cy="2647950"/>
          </a:xfrm>
          <a:prstGeom prst="rect">
            <a:avLst/>
          </a:prstGeom>
          <a:solidFill>
            <a:schemeClr val="folHlink"/>
          </a:solidFill>
          <a:ln>
            <a:noFill/>
          </a:ln>
          <a:effectLst>
            <a:outerShdw dist="28398" dir="1593903" algn="ctr" rotWithShape="0">
              <a:srgbClr val="00660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defRPr/>
            </a:pPr>
            <a:r>
              <a:rPr lang="en-US" altLang="zh-CN" sz="2400" smtClean="0">
                <a:solidFill>
                  <a:schemeClr val="bg1"/>
                </a:solidFill>
                <a:effectLst>
                  <a:outerShdw blurRad="38100" dist="38100" dir="2700000" algn="tl">
                    <a:srgbClr val="000000"/>
                  </a:outerShdw>
                </a:effectLst>
                <a:latin typeface="Verdana" pitchFamily="34" charset="0"/>
                <a:ea typeface="宋体" charset="-122"/>
              </a:rPr>
              <a:t>placename</a:t>
            </a:r>
          </a:p>
          <a:p>
            <a:pPr algn="ctr">
              <a:spcBef>
                <a:spcPct val="50000"/>
              </a:spcBef>
              <a:defRPr/>
            </a:pPr>
            <a:r>
              <a:rPr lang="en-US" altLang="zh-CN" sz="2400" smtClean="0">
                <a:solidFill>
                  <a:schemeClr val="bg1"/>
                </a:solidFill>
                <a:effectLst>
                  <a:outerShdw blurRad="38100" dist="38100" dir="2700000" algn="tl">
                    <a:srgbClr val="000000"/>
                  </a:outerShdw>
                </a:effectLst>
                <a:latin typeface="Verdana" pitchFamily="34" charset="0"/>
                <a:ea typeface="宋体" charset="-122"/>
              </a:rPr>
              <a:t>feature type</a:t>
            </a:r>
          </a:p>
          <a:p>
            <a:pPr algn="ctr">
              <a:spcBef>
                <a:spcPct val="50000"/>
              </a:spcBef>
              <a:defRPr/>
            </a:pPr>
            <a:r>
              <a:rPr lang="en-US" altLang="zh-CN" sz="2400" smtClean="0">
                <a:solidFill>
                  <a:schemeClr val="bg1"/>
                </a:solidFill>
                <a:effectLst>
                  <a:outerShdw blurRad="38100" dist="38100" dir="2700000" algn="tl">
                    <a:srgbClr val="000000"/>
                  </a:outerShdw>
                </a:effectLst>
                <a:latin typeface="Verdana" pitchFamily="34" charset="0"/>
                <a:ea typeface="宋体" charset="-122"/>
              </a:rPr>
              <a:t>coordinates</a:t>
            </a:r>
          </a:p>
          <a:p>
            <a:pPr algn="ctr">
              <a:spcBef>
                <a:spcPct val="50000"/>
              </a:spcBef>
              <a:defRPr/>
            </a:pPr>
            <a:r>
              <a:rPr lang="en-US" altLang="zh-CN" sz="2400" smtClean="0">
                <a:solidFill>
                  <a:schemeClr val="bg1"/>
                </a:solidFill>
                <a:effectLst>
                  <a:outerShdw blurRad="38100" dist="38100" dir="2700000" algn="tl">
                    <a:srgbClr val="000000"/>
                  </a:outerShdw>
                </a:effectLst>
                <a:latin typeface="Verdana" pitchFamily="34" charset="0"/>
                <a:ea typeface="宋体" charset="-122"/>
              </a:rPr>
              <a:t>valid date</a:t>
            </a:r>
          </a:p>
          <a:p>
            <a:pPr algn="ctr">
              <a:spcBef>
                <a:spcPct val="50000"/>
              </a:spcBef>
              <a:defRPr/>
            </a:pPr>
            <a:r>
              <a:rPr lang="en-US" altLang="zh-CN" sz="2400" smtClean="0">
                <a:solidFill>
                  <a:schemeClr val="bg1"/>
                </a:solidFill>
                <a:effectLst>
                  <a:outerShdw blurRad="38100" dist="38100" dir="2700000" algn="tl">
                    <a:srgbClr val="000000"/>
                  </a:outerShdw>
                </a:effectLst>
                <a:latin typeface="Verdana" pitchFamily="34" charset="0"/>
                <a:ea typeface="宋体" charset="-122"/>
              </a:rPr>
              <a:t>source note</a:t>
            </a:r>
          </a:p>
        </p:txBody>
      </p:sp>
      <p:sp>
        <p:nvSpPr>
          <p:cNvPr id="23558" name="Text Box 8"/>
          <p:cNvSpPr txBox="1">
            <a:spLocks noChangeArrowheads="1"/>
          </p:cNvSpPr>
          <p:nvPr/>
        </p:nvSpPr>
        <p:spPr bwMode="auto">
          <a:xfrm>
            <a:off x="457200" y="533400"/>
            <a:ext cx="3352800" cy="946150"/>
          </a:xfrm>
          <a:prstGeom prst="rect">
            <a:avLst/>
          </a:prstGeom>
          <a:noFill/>
          <a:ln w="9525">
            <a:noFill/>
            <a:miter lim="800000"/>
            <a:headEnd/>
            <a:tailEnd/>
          </a:ln>
          <a:effectLst>
            <a:outerShdw dist="28398" dir="1593903" algn="ctr" rotWithShape="0">
              <a:schemeClr val="tx1">
                <a:alpha val="50000"/>
              </a:schemeClr>
            </a:outerShdw>
          </a:effec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defRPr/>
            </a:pPr>
            <a:r>
              <a:rPr lang="en-US" altLang="zh-CN" sz="2800" b="1" smtClean="0">
                <a:solidFill>
                  <a:srgbClr val="FFFF00"/>
                </a:solidFill>
                <a:effectLst>
                  <a:outerShdw blurRad="38100" dist="38100" dir="2700000" algn="tl">
                    <a:srgbClr val="000000"/>
                  </a:outerShdw>
                </a:effectLst>
                <a:latin typeface="Verdana" pitchFamily="34" charset="0"/>
                <a:ea typeface="宋体" charset="-122"/>
              </a:rPr>
              <a:t>digital gazetteer</a:t>
            </a:r>
          </a:p>
        </p:txBody>
      </p:sp>
      <p:pic>
        <p:nvPicPr>
          <p:cNvPr id="43013" name="Picture 5" descr="aas_overlay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050" y="1571625"/>
            <a:ext cx="17145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7"/>
          <p:cNvSpPr txBox="1">
            <a:spLocks noChangeArrowheads="1"/>
          </p:cNvSpPr>
          <p:nvPr/>
        </p:nvSpPr>
        <p:spPr bwMode="auto">
          <a:xfrm>
            <a:off x="5943600" y="5553075"/>
            <a:ext cx="2057400" cy="822325"/>
          </a:xfrm>
          <a:prstGeom prst="rect">
            <a:avLst/>
          </a:prstGeom>
          <a:solidFill>
            <a:schemeClr val="folHlink"/>
          </a:solidFill>
          <a:ln>
            <a:noFill/>
          </a:ln>
          <a:effectLst>
            <a:outerShdw dist="28398" dir="1593903" algn="ctr" rotWithShape="0">
              <a:srgbClr val="00660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defRPr/>
            </a:pPr>
            <a:r>
              <a:rPr lang="en-US" altLang="zh-CN" sz="2400" smtClean="0">
                <a:solidFill>
                  <a:schemeClr val="bg1"/>
                </a:solidFill>
                <a:effectLst>
                  <a:outerShdw blurRad="38100" dist="38100" dir="2700000" algn="tl">
                    <a:srgbClr val="000000"/>
                  </a:outerShdw>
                </a:effectLst>
                <a:latin typeface="Verdana" pitchFamily="34" charset="0"/>
                <a:ea typeface="宋体" charset="-122"/>
              </a:rPr>
              <a:t>spatial objects</a:t>
            </a:r>
          </a:p>
        </p:txBody>
      </p:sp>
      <p:sp>
        <p:nvSpPr>
          <p:cNvPr id="23559" name="Text Box 9"/>
          <p:cNvSpPr txBox="1">
            <a:spLocks noChangeArrowheads="1"/>
          </p:cNvSpPr>
          <p:nvPr/>
        </p:nvSpPr>
        <p:spPr bwMode="auto">
          <a:xfrm>
            <a:off x="5800725" y="533400"/>
            <a:ext cx="2200275" cy="946150"/>
          </a:xfrm>
          <a:prstGeom prst="rect">
            <a:avLst/>
          </a:prstGeom>
          <a:noFill/>
          <a:ln w="9525">
            <a:noFill/>
            <a:miter lim="800000"/>
            <a:headEnd/>
            <a:tailEnd/>
          </a:ln>
          <a:effectLst>
            <a:outerShdw dist="28398" dir="1593903" algn="ctr" rotWithShape="0">
              <a:schemeClr val="tx1">
                <a:alpha val="50000"/>
              </a:schemeClr>
            </a:outerShdw>
          </a:effec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defRPr/>
            </a:pPr>
            <a:r>
              <a:rPr lang="en-US" altLang="zh-CN" sz="2800" b="1" smtClean="0">
                <a:solidFill>
                  <a:srgbClr val="FFFF00"/>
                </a:solidFill>
                <a:effectLst>
                  <a:outerShdw blurRad="38100" dist="38100" dir="2700000" algn="tl">
                    <a:srgbClr val="000000"/>
                  </a:outerShdw>
                </a:effectLst>
                <a:latin typeface="Verdana" pitchFamily="34" charset="0"/>
                <a:ea typeface="宋体" charset="-122"/>
              </a:rPr>
              <a:t>GIS layers</a:t>
            </a:r>
          </a:p>
        </p:txBody>
      </p:sp>
      <p:sp>
        <p:nvSpPr>
          <p:cNvPr id="23560" name="Line 10"/>
          <p:cNvSpPr>
            <a:spLocks noChangeShapeType="1"/>
          </p:cNvSpPr>
          <p:nvPr/>
        </p:nvSpPr>
        <p:spPr bwMode="auto">
          <a:xfrm>
            <a:off x="4619625" y="981075"/>
            <a:ext cx="0" cy="4953000"/>
          </a:xfrm>
          <a:prstGeom prst="line">
            <a:avLst/>
          </a:prstGeom>
          <a:noFill/>
          <a:ln w="57150">
            <a:solidFill>
              <a:schemeClr val="accent4">
                <a:lumMod val="50000"/>
              </a:schemeClr>
            </a:solidFill>
            <a:round/>
            <a:headEnd/>
            <a:tailEnd/>
          </a:ln>
        </p:spPr>
        <p:txBody>
          <a:bodyPr/>
          <a:lstStyle/>
          <a:p>
            <a:pPr>
              <a:defRPr/>
            </a:pPr>
            <a:endParaRPr lang="en-US" sz="1400" b="1">
              <a:solidFill>
                <a:schemeClr val="bg1"/>
              </a:solidFill>
            </a:endParaRPr>
          </a:p>
        </p:txBody>
      </p:sp>
      <p:sp>
        <p:nvSpPr>
          <p:cNvPr id="43017" name="Slide Number Placeholder 12"/>
          <p:cNvSpPr txBox="1">
            <a:spLocks noGrp="1"/>
          </p:cNvSpPr>
          <p:nvPr/>
        </p:nvSpPr>
        <p:spPr bwMode="auto">
          <a:xfrm>
            <a:off x="8534400" y="6629400"/>
            <a:ext cx="609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C110CCDF-87E0-4361-9210-05488E4F99B1}" type="slidenum">
              <a:rPr lang="en-US" altLang="zh-CN" sz="1200" b="1">
                <a:solidFill>
                  <a:schemeClr val="bg1"/>
                </a:solidFill>
                <a:latin typeface="Verdana" pitchFamily="34" charset="0"/>
                <a:ea typeface="宋体" charset="-122"/>
              </a:rPr>
              <a:pPr algn="r" eaLnBrk="1" hangingPunct="1"/>
              <a:t>29</a:t>
            </a:fld>
            <a:endParaRPr lang="en-US" altLang="zh-CN" sz="1200" b="1">
              <a:solidFill>
                <a:schemeClr val="bg1"/>
              </a:solidFill>
              <a:latin typeface="Verdana" pitchFamily="34" charset="0"/>
              <a:ea typeface="宋体" charset="-122"/>
            </a:endParaRPr>
          </a:p>
        </p:txBody>
      </p:sp>
    </p:spTree>
    <p:extLst>
      <p:ext uri="{BB962C8B-B14F-4D97-AF65-F5344CB8AC3E}">
        <p14:creationId xmlns:p14="http://schemas.microsoft.com/office/powerpoint/2010/main" val="150324720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Text Box 3"/>
          <p:cNvSpPr txBox="1">
            <a:spLocks noChangeArrowheads="1"/>
          </p:cNvSpPr>
          <p:nvPr/>
        </p:nvSpPr>
        <p:spPr bwMode="auto">
          <a:xfrm>
            <a:off x="533400" y="6172200"/>
            <a:ext cx="7848600" cy="57943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b="0"/>
              <a:t>“Factoids” in biographical texts</a:t>
            </a:r>
          </a:p>
        </p:txBody>
      </p:sp>
      <p:graphicFrame>
        <p:nvGraphicFramePr>
          <p:cNvPr id="3" name="Content Placeholder 2"/>
          <p:cNvGraphicFramePr>
            <a:graphicFrameLocks noGrp="1"/>
          </p:cNvGraphicFramePr>
          <p:nvPr>
            <p:ph/>
            <p:extLst>
              <p:ext uri="{D42A27DB-BD31-4B8C-83A1-F6EECF244321}">
                <p14:modId xmlns:p14="http://schemas.microsoft.com/office/powerpoint/2010/main" val="3669670294"/>
              </p:ext>
            </p:extLst>
          </p:nvPr>
        </p:nvGraphicFramePr>
        <p:xfrm>
          <a:off x="76200" y="152401"/>
          <a:ext cx="8991600" cy="6019800"/>
        </p:xfrm>
        <a:graphic>
          <a:graphicData uri="http://schemas.openxmlformats.org/drawingml/2006/table">
            <a:tbl>
              <a:tblPr firstRow="1" firstCol="1" bandRow="1">
                <a:tableStyleId>{5C22544A-7EE6-4342-B048-85BDC9FD1C3A}</a:tableStyleId>
              </a:tblPr>
              <a:tblGrid>
                <a:gridCol w="6439472"/>
                <a:gridCol w="2552128"/>
              </a:tblGrid>
              <a:tr h="6019800">
                <a:tc>
                  <a:txBody>
                    <a:bodyPr/>
                    <a:lstStyle/>
                    <a:p>
                      <a:pPr marL="0" marR="0">
                        <a:lnSpc>
                          <a:spcPct val="115000"/>
                        </a:lnSpc>
                        <a:spcBef>
                          <a:spcPts val="0"/>
                        </a:spcBef>
                        <a:spcAft>
                          <a:spcPts val="0"/>
                        </a:spcAft>
                      </a:pPr>
                      <a:r>
                        <a:rPr lang="en-US" sz="1800" dirty="0" err="1">
                          <a:solidFill>
                            <a:schemeClr val="tx1"/>
                          </a:solidFill>
                          <a:effectLst/>
                          <a:highlight>
                            <a:srgbClr val="FFFF00"/>
                          </a:highlight>
                        </a:rPr>
                        <a:t>Lü</a:t>
                      </a:r>
                      <a:r>
                        <a:rPr lang="en-US" sz="1800" dirty="0">
                          <a:solidFill>
                            <a:schemeClr val="tx1"/>
                          </a:solidFill>
                          <a:effectLst/>
                          <a:highlight>
                            <a:srgbClr val="FFFF00"/>
                          </a:highlight>
                        </a:rPr>
                        <a:t> </a:t>
                      </a:r>
                      <a:r>
                        <a:rPr lang="en-US" sz="1800" dirty="0" err="1">
                          <a:solidFill>
                            <a:schemeClr val="tx1"/>
                          </a:solidFill>
                          <a:effectLst/>
                          <a:highlight>
                            <a:srgbClr val="FFFF00"/>
                          </a:highlight>
                        </a:rPr>
                        <a:t>Zuqian</a:t>
                      </a:r>
                      <a:r>
                        <a:rPr lang="en-US" sz="1800" dirty="0">
                          <a:solidFill>
                            <a:schemeClr val="tx1"/>
                          </a:solidFill>
                          <a:effectLst/>
                        </a:rPr>
                        <a:t>, whose style name was </a:t>
                      </a:r>
                      <a:r>
                        <a:rPr lang="en-US" sz="1800" dirty="0" err="1">
                          <a:solidFill>
                            <a:schemeClr val="tx1"/>
                          </a:solidFill>
                          <a:effectLst/>
                          <a:highlight>
                            <a:srgbClr val="FFFF00"/>
                          </a:highlight>
                        </a:rPr>
                        <a:t>Bogong</a:t>
                      </a:r>
                      <a:r>
                        <a:rPr lang="en-US" sz="1800" dirty="0">
                          <a:solidFill>
                            <a:schemeClr val="tx1"/>
                          </a:solidFill>
                          <a:effectLst/>
                        </a:rPr>
                        <a:t>, was a grandson of the </a:t>
                      </a:r>
                      <a:r>
                        <a:rPr lang="en-US" sz="1800" dirty="0">
                          <a:solidFill>
                            <a:schemeClr val="tx1"/>
                          </a:solidFill>
                          <a:effectLst/>
                          <a:highlight>
                            <a:srgbClr val="00FF00"/>
                          </a:highlight>
                        </a:rPr>
                        <a:t>Right Assistant Director to the Imperial Secretary</a:t>
                      </a:r>
                      <a:r>
                        <a:rPr lang="en-US" sz="1800" dirty="0">
                          <a:solidFill>
                            <a:schemeClr val="tx1"/>
                          </a:solidFill>
                          <a:effectLst/>
                        </a:rPr>
                        <a:t> </a:t>
                      </a:r>
                      <a:r>
                        <a:rPr lang="en-US" sz="1800" dirty="0" err="1">
                          <a:solidFill>
                            <a:schemeClr val="tx1"/>
                          </a:solidFill>
                          <a:effectLst/>
                          <a:highlight>
                            <a:srgbClr val="FFFF00"/>
                          </a:highlight>
                        </a:rPr>
                        <a:t>Haowen</a:t>
                      </a:r>
                      <a:r>
                        <a:rPr lang="en-US" sz="1800" dirty="0">
                          <a:solidFill>
                            <a:schemeClr val="tx1"/>
                          </a:solidFill>
                          <a:effectLst/>
                        </a:rPr>
                        <a:t>. His family had lived in </a:t>
                      </a:r>
                      <a:r>
                        <a:rPr lang="en-US" sz="1800" dirty="0">
                          <a:solidFill>
                            <a:schemeClr val="tx1"/>
                          </a:solidFill>
                          <a:effectLst/>
                          <a:highlight>
                            <a:srgbClr val="00FFFF"/>
                          </a:highlight>
                        </a:rPr>
                        <a:t>Wuzhou</a:t>
                      </a:r>
                      <a:r>
                        <a:rPr lang="en-US" sz="1800" dirty="0">
                          <a:solidFill>
                            <a:schemeClr val="tx1"/>
                          </a:solidFill>
                          <a:effectLst/>
                        </a:rPr>
                        <a:t> since his grandfather's generation. The learning of </a:t>
                      </a:r>
                      <a:r>
                        <a:rPr lang="en-US" sz="1800" dirty="0" err="1">
                          <a:solidFill>
                            <a:schemeClr val="tx1"/>
                          </a:solidFill>
                          <a:effectLst/>
                        </a:rPr>
                        <a:t>Zuqian</a:t>
                      </a:r>
                      <a:r>
                        <a:rPr lang="en-US" sz="1800" dirty="0">
                          <a:solidFill>
                            <a:schemeClr val="tx1"/>
                          </a:solidFill>
                          <a:effectLst/>
                        </a:rPr>
                        <a:t> was based on family [tradition], and embodied the textual transmission from the Central Plain. When he grew up, </a:t>
                      </a:r>
                      <a:r>
                        <a:rPr lang="en-US" sz="1800" dirty="0" err="1">
                          <a:solidFill>
                            <a:schemeClr val="tx1"/>
                          </a:solidFill>
                          <a:effectLst/>
                        </a:rPr>
                        <a:t>Zuqian</a:t>
                      </a:r>
                      <a:r>
                        <a:rPr lang="en-US" sz="1800" dirty="0">
                          <a:solidFill>
                            <a:schemeClr val="tx1"/>
                          </a:solidFill>
                          <a:effectLst/>
                        </a:rPr>
                        <a:t> </a:t>
                      </a:r>
                      <a:r>
                        <a:rPr lang="en-US" sz="1800" dirty="0">
                          <a:solidFill>
                            <a:schemeClr val="tx1"/>
                          </a:solidFill>
                          <a:effectLst/>
                          <a:highlight>
                            <a:srgbClr val="800080"/>
                          </a:highlight>
                        </a:rPr>
                        <a:t>studied with</a:t>
                      </a:r>
                      <a:r>
                        <a:rPr lang="en-US" sz="1800" dirty="0">
                          <a:solidFill>
                            <a:schemeClr val="tx1"/>
                          </a:solidFill>
                          <a:effectLst/>
                        </a:rPr>
                        <a:t> </a:t>
                      </a:r>
                      <a:r>
                        <a:rPr lang="en-US" sz="1800" dirty="0">
                          <a:solidFill>
                            <a:schemeClr val="tx1"/>
                          </a:solidFill>
                          <a:effectLst/>
                          <a:highlight>
                            <a:srgbClr val="FFFF00"/>
                          </a:highlight>
                        </a:rPr>
                        <a:t>Lin </a:t>
                      </a:r>
                      <a:r>
                        <a:rPr lang="en-US" sz="1800" dirty="0" err="1">
                          <a:solidFill>
                            <a:schemeClr val="tx1"/>
                          </a:solidFill>
                          <a:effectLst/>
                          <a:highlight>
                            <a:srgbClr val="FFFF00"/>
                          </a:highlight>
                        </a:rPr>
                        <a:t>Zhiqi</a:t>
                      </a:r>
                      <a:r>
                        <a:rPr lang="en-US" sz="1800" dirty="0">
                          <a:solidFill>
                            <a:schemeClr val="tx1"/>
                          </a:solidFill>
                          <a:effectLst/>
                        </a:rPr>
                        <a:t>, </a:t>
                      </a:r>
                      <a:r>
                        <a:rPr lang="en-US" sz="1800" dirty="0">
                          <a:solidFill>
                            <a:schemeClr val="tx1"/>
                          </a:solidFill>
                          <a:effectLst/>
                          <a:highlight>
                            <a:srgbClr val="FFFF00"/>
                          </a:highlight>
                        </a:rPr>
                        <a:t>Wang </a:t>
                      </a:r>
                      <a:r>
                        <a:rPr lang="en-US" sz="1800" dirty="0" err="1">
                          <a:solidFill>
                            <a:schemeClr val="tx1"/>
                          </a:solidFill>
                          <a:effectLst/>
                          <a:highlight>
                            <a:srgbClr val="FFFF00"/>
                          </a:highlight>
                        </a:rPr>
                        <a:t>Yingchen</a:t>
                      </a:r>
                      <a:r>
                        <a:rPr lang="en-US" sz="1800" dirty="0">
                          <a:solidFill>
                            <a:schemeClr val="tx1"/>
                          </a:solidFill>
                          <a:effectLst/>
                        </a:rPr>
                        <a:t>, and </a:t>
                      </a:r>
                      <a:r>
                        <a:rPr lang="en-US" sz="1800" dirty="0">
                          <a:solidFill>
                            <a:schemeClr val="tx1"/>
                          </a:solidFill>
                          <a:effectLst/>
                          <a:highlight>
                            <a:srgbClr val="FFFF00"/>
                          </a:highlight>
                        </a:rPr>
                        <a:t>Hu Xian</a:t>
                      </a:r>
                      <a:r>
                        <a:rPr lang="en-US" sz="1800" dirty="0">
                          <a:solidFill>
                            <a:schemeClr val="tx1"/>
                          </a:solidFill>
                          <a:effectLst/>
                        </a:rPr>
                        <a:t> respectively. Then he also </a:t>
                      </a:r>
                      <a:r>
                        <a:rPr lang="en-US" sz="1800" dirty="0">
                          <a:solidFill>
                            <a:schemeClr val="tx1"/>
                          </a:solidFill>
                          <a:effectLst/>
                          <a:highlight>
                            <a:srgbClr val="800080"/>
                          </a:highlight>
                        </a:rPr>
                        <a:t>befriended</a:t>
                      </a:r>
                      <a:r>
                        <a:rPr lang="en-US" sz="1800" dirty="0">
                          <a:solidFill>
                            <a:schemeClr val="tx1"/>
                          </a:solidFill>
                          <a:effectLst/>
                        </a:rPr>
                        <a:t> </a:t>
                      </a:r>
                      <a:r>
                        <a:rPr lang="en-US" sz="1800" dirty="0">
                          <a:solidFill>
                            <a:schemeClr val="tx1"/>
                          </a:solidFill>
                          <a:effectLst/>
                          <a:highlight>
                            <a:srgbClr val="FFFF00"/>
                          </a:highlight>
                        </a:rPr>
                        <a:t>Zhang Shi</a:t>
                      </a:r>
                      <a:r>
                        <a:rPr lang="en-US" sz="1800" dirty="0">
                          <a:solidFill>
                            <a:schemeClr val="tx1"/>
                          </a:solidFill>
                          <a:effectLst/>
                        </a:rPr>
                        <a:t> and </a:t>
                      </a:r>
                      <a:r>
                        <a:rPr lang="en-US" sz="1800" dirty="0">
                          <a:solidFill>
                            <a:schemeClr val="tx1"/>
                          </a:solidFill>
                          <a:effectLst/>
                          <a:highlight>
                            <a:srgbClr val="FFFF00"/>
                          </a:highlight>
                        </a:rPr>
                        <a:t>Zhu Xi</a:t>
                      </a:r>
                      <a:r>
                        <a:rPr lang="en-US" sz="1800" dirty="0">
                          <a:solidFill>
                            <a:schemeClr val="tx1"/>
                          </a:solidFill>
                          <a:effectLst/>
                        </a:rPr>
                        <a:t>, and his explication and inquiry became more sophisticated.</a:t>
                      </a:r>
                    </a:p>
                    <a:p>
                      <a:pPr marL="0" marR="0">
                        <a:lnSpc>
                          <a:spcPct val="115000"/>
                        </a:lnSpc>
                        <a:spcBef>
                          <a:spcPts val="0"/>
                        </a:spcBef>
                        <a:spcAft>
                          <a:spcPts val="0"/>
                        </a:spcAft>
                      </a:pPr>
                      <a:r>
                        <a:rPr lang="en-US" sz="1800" dirty="0">
                          <a:solidFill>
                            <a:schemeClr val="tx1"/>
                          </a:solidFill>
                          <a:effectLst/>
                        </a:rPr>
                        <a:t> </a:t>
                      </a:r>
                    </a:p>
                    <a:p>
                      <a:pPr marL="0" marR="0">
                        <a:lnSpc>
                          <a:spcPct val="115000"/>
                        </a:lnSpc>
                        <a:spcBef>
                          <a:spcPts val="0"/>
                        </a:spcBef>
                        <a:spcAft>
                          <a:spcPts val="0"/>
                        </a:spcAft>
                      </a:pPr>
                      <a:r>
                        <a:rPr lang="en-US" sz="1800" dirty="0">
                          <a:solidFill>
                            <a:schemeClr val="tx1"/>
                          </a:solidFill>
                          <a:effectLst/>
                        </a:rPr>
                        <a:t>First he </a:t>
                      </a:r>
                      <a:r>
                        <a:rPr lang="en-US" sz="1800" dirty="0">
                          <a:solidFill>
                            <a:schemeClr val="tx1"/>
                          </a:solidFill>
                          <a:effectLst/>
                          <a:highlight>
                            <a:srgbClr val="FF0000"/>
                          </a:highlight>
                        </a:rPr>
                        <a:t>obtained official rank by way of the protection</a:t>
                      </a:r>
                      <a:r>
                        <a:rPr lang="en-US" sz="1800" dirty="0">
                          <a:solidFill>
                            <a:schemeClr val="tx1"/>
                          </a:solidFill>
                          <a:effectLst/>
                        </a:rPr>
                        <a:t> privilege. But later he obtained his </a:t>
                      </a:r>
                      <a:r>
                        <a:rPr lang="en-US" sz="1800" dirty="0" err="1">
                          <a:solidFill>
                            <a:schemeClr val="tx1"/>
                          </a:solidFill>
                          <a:effectLst/>
                          <a:highlight>
                            <a:srgbClr val="FF0000"/>
                          </a:highlight>
                        </a:rPr>
                        <a:t>Jinshi</a:t>
                      </a:r>
                      <a:r>
                        <a:rPr lang="en-US" sz="1800" dirty="0">
                          <a:solidFill>
                            <a:schemeClr val="tx1"/>
                          </a:solidFill>
                          <a:effectLst/>
                          <a:highlight>
                            <a:srgbClr val="FF0000"/>
                          </a:highlight>
                        </a:rPr>
                        <a:t> degree</a:t>
                      </a:r>
                      <a:r>
                        <a:rPr lang="en-US" sz="1800" dirty="0">
                          <a:solidFill>
                            <a:schemeClr val="tx1"/>
                          </a:solidFill>
                          <a:effectLst/>
                        </a:rPr>
                        <a:t> and also passed the </a:t>
                      </a:r>
                      <a:r>
                        <a:rPr lang="en-US" sz="1800" dirty="0">
                          <a:solidFill>
                            <a:schemeClr val="tx1"/>
                          </a:solidFill>
                          <a:effectLst/>
                          <a:highlight>
                            <a:srgbClr val="FF0000"/>
                          </a:highlight>
                        </a:rPr>
                        <a:t>special decree examination for "Erudite Learning and Exceptional Literary Composition</a:t>
                      </a:r>
                      <a:r>
                        <a:rPr lang="en-US" sz="1800" dirty="0">
                          <a:solidFill>
                            <a:schemeClr val="tx1"/>
                          </a:solidFill>
                          <a:effectLst/>
                        </a:rPr>
                        <a:t>." Then he was appointed to the </a:t>
                      </a:r>
                      <a:r>
                        <a:rPr lang="en-US" sz="1800" dirty="0">
                          <a:solidFill>
                            <a:schemeClr val="tx1"/>
                          </a:solidFill>
                          <a:effectLst/>
                          <a:highlight>
                            <a:srgbClr val="00FF00"/>
                          </a:highlight>
                        </a:rPr>
                        <a:t>School for the Imperial Clan in the Southern Outer Office</a:t>
                      </a:r>
                      <a:r>
                        <a:rPr lang="en-US" sz="1800" dirty="0">
                          <a:solidFill>
                            <a:schemeClr val="tx1"/>
                          </a:solidFill>
                          <a:effectLst/>
                        </a:rPr>
                        <a:t>. During </a:t>
                      </a:r>
                      <a:r>
                        <a:rPr lang="en-US" sz="1800" dirty="0">
                          <a:solidFill>
                            <a:schemeClr val="tx1"/>
                          </a:solidFill>
                          <a:effectLst/>
                          <a:highlight>
                            <a:srgbClr val="00FF00"/>
                          </a:highlight>
                        </a:rPr>
                        <a:t>the mourning period for his mother</a:t>
                      </a:r>
                      <a:r>
                        <a:rPr lang="en-US" sz="1800" dirty="0">
                          <a:solidFill>
                            <a:schemeClr val="tx1"/>
                          </a:solidFill>
                          <a:effectLst/>
                        </a:rPr>
                        <a:t>, when he stayed in </a:t>
                      </a:r>
                      <a:r>
                        <a:rPr lang="en-US" sz="1800" dirty="0">
                          <a:solidFill>
                            <a:schemeClr val="tx1"/>
                          </a:solidFill>
                          <a:effectLst/>
                          <a:highlight>
                            <a:srgbClr val="00FFFF"/>
                          </a:highlight>
                        </a:rPr>
                        <a:t>Mt. </a:t>
                      </a:r>
                      <a:r>
                        <a:rPr lang="en-US" sz="1800" dirty="0" err="1">
                          <a:solidFill>
                            <a:schemeClr val="tx1"/>
                          </a:solidFill>
                          <a:effectLst/>
                          <a:highlight>
                            <a:srgbClr val="00FFFF"/>
                          </a:highlight>
                        </a:rPr>
                        <a:t>Mingzhao</a:t>
                      </a:r>
                      <a:r>
                        <a:rPr lang="en-US" sz="1800" dirty="0">
                          <a:solidFill>
                            <a:schemeClr val="tx1"/>
                          </a:solidFill>
                          <a:effectLst/>
                        </a:rPr>
                        <a:t> (in </a:t>
                      </a:r>
                      <a:r>
                        <a:rPr lang="en-US" sz="1800" dirty="0" err="1">
                          <a:solidFill>
                            <a:schemeClr val="tx1"/>
                          </a:solidFill>
                          <a:effectLst/>
                        </a:rPr>
                        <a:t>Wuyi</a:t>
                      </a:r>
                      <a:r>
                        <a:rPr lang="en-US" sz="1800" dirty="0">
                          <a:solidFill>
                            <a:schemeClr val="tx1"/>
                          </a:solidFill>
                          <a:effectLst/>
                        </a:rPr>
                        <a:t>), literati from all directions raced there. He was appointed </a:t>
                      </a:r>
                      <a:r>
                        <a:rPr lang="en-US" sz="1800" dirty="0">
                          <a:solidFill>
                            <a:schemeClr val="tx1"/>
                          </a:solidFill>
                          <a:effectLst/>
                          <a:highlight>
                            <a:srgbClr val="00FF00"/>
                          </a:highlight>
                        </a:rPr>
                        <a:t>Erudite in the National University</a:t>
                      </a:r>
                      <a:r>
                        <a:rPr lang="en-US" sz="1800" dirty="0">
                          <a:solidFill>
                            <a:schemeClr val="tx1"/>
                          </a:solidFill>
                          <a:effectLst/>
                        </a:rPr>
                        <a:t>.</a:t>
                      </a:r>
                      <a:endParaRPr lang="en-US" sz="1800" dirty="0">
                        <a:solidFill>
                          <a:schemeClr val="tx1"/>
                        </a:solidFill>
                        <a:effectLst/>
                        <a:latin typeface="Calibri"/>
                        <a:ea typeface="SimSun"/>
                        <a:cs typeface="Times New Roman"/>
                      </a:endParaRPr>
                    </a:p>
                  </a:txBody>
                  <a:tcPr marL="68580" marR="68580" marT="0" marB="0">
                    <a:solidFill>
                      <a:schemeClr val="accent1">
                        <a:lumMod val="20000"/>
                        <a:lumOff val="80000"/>
                      </a:schemeClr>
                    </a:solidFill>
                  </a:tcPr>
                </a:tc>
                <a:tc>
                  <a:txBody>
                    <a:bodyPr/>
                    <a:lstStyle/>
                    <a:p>
                      <a:pPr marL="0" marR="0">
                        <a:lnSpc>
                          <a:spcPct val="120000"/>
                        </a:lnSpc>
                      </a:pPr>
                      <a:r>
                        <a:rPr lang="zh-TW" sz="2000" dirty="0">
                          <a:solidFill>
                            <a:schemeClr val="tx1"/>
                          </a:solidFill>
                          <a:effectLst/>
                          <a:highlight>
                            <a:srgbClr val="FFFF00"/>
                          </a:highlight>
                        </a:rPr>
                        <a:t>呂祖謙</a:t>
                      </a:r>
                      <a:r>
                        <a:rPr lang="zh-TW" sz="2000" dirty="0">
                          <a:solidFill>
                            <a:schemeClr val="tx1"/>
                          </a:solidFill>
                          <a:effectLst/>
                        </a:rPr>
                        <a:t>字</a:t>
                      </a:r>
                      <a:r>
                        <a:rPr lang="zh-TW" sz="2000" dirty="0">
                          <a:solidFill>
                            <a:schemeClr val="tx1"/>
                          </a:solidFill>
                          <a:effectLst/>
                          <a:highlight>
                            <a:srgbClr val="FFFF00"/>
                          </a:highlight>
                        </a:rPr>
                        <a:t>伯恭</a:t>
                      </a:r>
                      <a:r>
                        <a:rPr lang="zh-TW" sz="2000" dirty="0">
                          <a:solidFill>
                            <a:schemeClr val="tx1"/>
                          </a:solidFill>
                          <a:effectLst/>
                        </a:rPr>
                        <a:t>，</a:t>
                      </a:r>
                      <a:r>
                        <a:rPr lang="zh-TW" sz="2000" dirty="0">
                          <a:solidFill>
                            <a:schemeClr val="tx1"/>
                          </a:solidFill>
                          <a:effectLst/>
                          <a:highlight>
                            <a:srgbClr val="00FF00"/>
                          </a:highlight>
                        </a:rPr>
                        <a:t>尚書右丞</a:t>
                      </a:r>
                      <a:r>
                        <a:rPr lang="zh-TW" sz="2000" dirty="0">
                          <a:solidFill>
                            <a:schemeClr val="tx1"/>
                          </a:solidFill>
                          <a:effectLst/>
                          <a:highlight>
                            <a:srgbClr val="FFFF00"/>
                          </a:highlight>
                        </a:rPr>
                        <a:t>好問</a:t>
                      </a:r>
                      <a:r>
                        <a:rPr lang="zh-TW" sz="2000" dirty="0">
                          <a:solidFill>
                            <a:schemeClr val="tx1"/>
                          </a:solidFill>
                          <a:effectLst/>
                        </a:rPr>
                        <a:t>之孫也．自其祖始居</a:t>
                      </a:r>
                      <a:r>
                        <a:rPr lang="zh-TW" sz="2000" dirty="0">
                          <a:solidFill>
                            <a:schemeClr val="tx1"/>
                          </a:solidFill>
                          <a:effectLst/>
                          <a:highlight>
                            <a:srgbClr val="00FFFF"/>
                          </a:highlight>
                        </a:rPr>
                        <a:t>婺州</a:t>
                      </a:r>
                      <a:r>
                        <a:rPr lang="zh-TW" sz="2000" dirty="0">
                          <a:solidFill>
                            <a:schemeClr val="tx1"/>
                          </a:solidFill>
                          <a:effectLst/>
                        </a:rPr>
                        <a:t>．祖謙之學本之家庭，有中原文獻之傳．長</a:t>
                      </a:r>
                      <a:r>
                        <a:rPr lang="zh-TW" sz="2000" dirty="0">
                          <a:solidFill>
                            <a:schemeClr val="tx1"/>
                          </a:solidFill>
                          <a:effectLst/>
                          <a:highlight>
                            <a:srgbClr val="800080"/>
                          </a:highlight>
                        </a:rPr>
                        <a:t>從</a:t>
                      </a:r>
                      <a:r>
                        <a:rPr lang="zh-TW" sz="2000" dirty="0">
                          <a:solidFill>
                            <a:schemeClr val="tx1"/>
                          </a:solidFill>
                          <a:effectLst/>
                          <a:highlight>
                            <a:srgbClr val="FFFF00"/>
                          </a:highlight>
                        </a:rPr>
                        <a:t>林之奇</a:t>
                      </a:r>
                      <a:r>
                        <a:rPr lang="zh-TW" sz="2000" dirty="0">
                          <a:solidFill>
                            <a:schemeClr val="tx1"/>
                          </a:solidFill>
                          <a:effectLst/>
                        </a:rPr>
                        <a:t>、</a:t>
                      </a:r>
                      <a:r>
                        <a:rPr lang="zh-TW" sz="2000" dirty="0">
                          <a:solidFill>
                            <a:schemeClr val="tx1"/>
                          </a:solidFill>
                          <a:effectLst/>
                          <a:highlight>
                            <a:srgbClr val="FFFF00"/>
                          </a:highlight>
                        </a:rPr>
                        <a:t>汪應辰</a:t>
                      </a:r>
                      <a:r>
                        <a:rPr lang="zh-TW" sz="2000" dirty="0">
                          <a:solidFill>
                            <a:schemeClr val="tx1"/>
                          </a:solidFill>
                          <a:effectLst/>
                        </a:rPr>
                        <a:t>、</a:t>
                      </a:r>
                      <a:r>
                        <a:rPr lang="zh-TW" sz="2000" dirty="0">
                          <a:solidFill>
                            <a:schemeClr val="tx1"/>
                          </a:solidFill>
                          <a:effectLst/>
                          <a:highlight>
                            <a:srgbClr val="FFFF00"/>
                          </a:highlight>
                        </a:rPr>
                        <a:t>胡憲</a:t>
                      </a:r>
                      <a:r>
                        <a:rPr lang="zh-TW" sz="2000" dirty="0">
                          <a:solidFill>
                            <a:schemeClr val="tx1"/>
                          </a:solidFill>
                          <a:effectLst/>
                          <a:highlight>
                            <a:srgbClr val="800080"/>
                          </a:highlight>
                        </a:rPr>
                        <a:t>游</a:t>
                      </a:r>
                      <a:r>
                        <a:rPr lang="zh-TW" sz="2000" dirty="0">
                          <a:solidFill>
                            <a:schemeClr val="tx1"/>
                          </a:solidFill>
                          <a:effectLst/>
                        </a:rPr>
                        <a:t>，既又</a:t>
                      </a:r>
                      <a:r>
                        <a:rPr lang="zh-TW" sz="2000" dirty="0">
                          <a:solidFill>
                            <a:schemeClr val="tx1"/>
                          </a:solidFill>
                          <a:effectLst/>
                          <a:highlight>
                            <a:srgbClr val="800080"/>
                          </a:highlight>
                        </a:rPr>
                        <a:t>友</a:t>
                      </a:r>
                      <a:r>
                        <a:rPr lang="zh-TW" sz="2000" dirty="0">
                          <a:solidFill>
                            <a:schemeClr val="tx1"/>
                          </a:solidFill>
                          <a:effectLst/>
                          <a:highlight>
                            <a:srgbClr val="FFFF00"/>
                          </a:highlight>
                        </a:rPr>
                        <a:t>張栻</a:t>
                      </a:r>
                      <a:r>
                        <a:rPr lang="zh-TW" sz="2000" dirty="0">
                          <a:solidFill>
                            <a:schemeClr val="tx1"/>
                          </a:solidFill>
                          <a:effectLst/>
                        </a:rPr>
                        <a:t>、</a:t>
                      </a:r>
                      <a:r>
                        <a:rPr lang="zh-TW" sz="2000" dirty="0">
                          <a:solidFill>
                            <a:schemeClr val="tx1"/>
                          </a:solidFill>
                          <a:effectLst/>
                          <a:highlight>
                            <a:srgbClr val="FFFF00"/>
                          </a:highlight>
                        </a:rPr>
                        <a:t>朱熹</a:t>
                      </a:r>
                      <a:r>
                        <a:rPr lang="zh-TW" sz="2000" dirty="0">
                          <a:solidFill>
                            <a:schemeClr val="tx1"/>
                          </a:solidFill>
                          <a:effectLst/>
                        </a:rPr>
                        <a:t>，講索益精． </a:t>
                      </a:r>
                      <a:endParaRPr lang="en-US" sz="2000" dirty="0">
                        <a:solidFill>
                          <a:schemeClr val="tx1"/>
                        </a:solidFill>
                        <a:effectLst/>
                      </a:endParaRPr>
                    </a:p>
                    <a:p>
                      <a:pPr marL="0" marR="0">
                        <a:lnSpc>
                          <a:spcPct val="115000"/>
                        </a:lnSpc>
                        <a:spcBef>
                          <a:spcPts val="0"/>
                        </a:spcBef>
                        <a:spcAft>
                          <a:spcPts val="0"/>
                        </a:spcAft>
                      </a:pPr>
                      <a:r>
                        <a:rPr lang="zh-TW" sz="2000" dirty="0">
                          <a:solidFill>
                            <a:schemeClr val="tx1"/>
                          </a:solidFill>
                          <a:effectLst/>
                        </a:rPr>
                        <a:t>　　初，</a:t>
                      </a:r>
                      <a:r>
                        <a:rPr lang="zh-TW" sz="2000" dirty="0">
                          <a:solidFill>
                            <a:schemeClr val="tx1"/>
                          </a:solidFill>
                          <a:effectLst/>
                          <a:highlight>
                            <a:srgbClr val="FF0000"/>
                          </a:highlight>
                        </a:rPr>
                        <a:t>蔭補入官</a:t>
                      </a:r>
                      <a:r>
                        <a:rPr lang="zh-TW" sz="2000" dirty="0">
                          <a:solidFill>
                            <a:schemeClr val="tx1"/>
                          </a:solidFill>
                          <a:effectLst/>
                        </a:rPr>
                        <a:t>，後舉</a:t>
                      </a:r>
                      <a:r>
                        <a:rPr lang="zh-TW" sz="2000" dirty="0">
                          <a:solidFill>
                            <a:schemeClr val="tx1"/>
                          </a:solidFill>
                          <a:effectLst/>
                          <a:highlight>
                            <a:srgbClr val="FF0000"/>
                          </a:highlight>
                        </a:rPr>
                        <a:t>進士</a:t>
                      </a:r>
                      <a:r>
                        <a:rPr lang="zh-TW" sz="2000" dirty="0">
                          <a:solidFill>
                            <a:schemeClr val="tx1"/>
                          </a:solidFill>
                          <a:effectLst/>
                        </a:rPr>
                        <a:t>，復中</a:t>
                      </a:r>
                      <a:r>
                        <a:rPr lang="zh-TW" sz="2000" dirty="0">
                          <a:solidFill>
                            <a:schemeClr val="tx1"/>
                          </a:solidFill>
                          <a:effectLst/>
                          <a:highlight>
                            <a:srgbClr val="FF0000"/>
                          </a:highlight>
                        </a:rPr>
                        <a:t>博學宏詞</a:t>
                      </a:r>
                      <a:r>
                        <a:rPr lang="zh-TW" sz="2000" dirty="0">
                          <a:solidFill>
                            <a:schemeClr val="tx1"/>
                          </a:solidFill>
                          <a:effectLst/>
                        </a:rPr>
                        <a:t>科，調</a:t>
                      </a:r>
                      <a:r>
                        <a:rPr lang="zh-TW" sz="2000" dirty="0">
                          <a:solidFill>
                            <a:schemeClr val="tx1"/>
                          </a:solidFill>
                          <a:effectLst/>
                          <a:highlight>
                            <a:srgbClr val="00FF00"/>
                          </a:highlight>
                        </a:rPr>
                        <a:t>南外宗教</a:t>
                      </a:r>
                      <a:r>
                        <a:rPr lang="zh-TW" sz="2000" dirty="0">
                          <a:solidFill>
                            <a:schemeClr val="tx1"/>
                          </a:solidFill>
                          <a:effectLst/>
                        </a:rPr>
                        <a:t>．丁</a:t>
                      </a:r>
                      <a:r>
                        <a:rPr lang="zh-TW" sz="2000" dirty="0">
                          <a:solidFill>
                            <a:schemeClr val="tx1"/>
                          </a:solidFill>
                          <a:effectLst/>
                          <a:highlight>
                            <a:srgbClr val="00FF00"/>
                          </a:highlight>
                        </a:rPr>
                        <a:t>內艱</a:t>
                      </a:r>
                      <a:r>
                        <a:rPr lang="zh-TW" sz="2000" dirty="0">
                          <a:solidFill>
                            <a:schemeClr val="tx1"/>
                          </a:solidFill>
                          <a:effectLst/>
                        </a:rPr>
                        <a:t>，居</a:t>
                      </a:r>
                      <a:r>
                        <a:rPr lang="zh-TW" sz="2000" dirty="0">
                          <a:solidFill>
                            <a:schemeClr val="tx1"/>
                          </a:solidFill>
                          <a:effectLst/>
                          <a:highlight>
                            <a:srgbClr val="00FFFF"/>
                          </a:highlight>
                        </a:rPr>
                        <a:t>明招山</a:t>
                      </a:r>
                      <a:r>
                        <a:rPr lang="zh-TW" sz="2000" dirty="0">
                          <a:solidFill>
                            <a:schemeClr val="tx1"/>
                          </a:solidFill>
                          <a:effectLst/>
                        </a:rPr>
                        <a:t>，四方之士爭趨之．除</a:t>
                      </a:r>
                      <a:r>
                        <a:rPr lang="zh-TW" sz="2000" dirty="0">
                          <a:solidFill>
                            <a:schemeClr val="tx1"/>
                          </a:solidFill>
                          <a:effectLst/>
                          <a:highlight>
                            <a:srgbClr val="00FF00"/>
                          </a:highlight>
                        </a:rPr>
                        <a:t>太學博士</a:t>
                      </a:r>
                      <a:endParaRPr lang="en-US" sz="2000" dirty="0">
                        <a:solidFill>
                          <a:schemeClr val="tx1"/>
                        </a:solidFill>
                        <a:effectLst/>
                        <a:latin typeface="Calibri"/>
                        <a:ea typeface="SimSun"/>
                        <a:cs typeface="Times New Roman"/>
                      </a:endParaRPr>
                    </a:p>
                  </a:txBody>
                  <a:tcPr marL="68580" marR="68580" marT="0" marB="0">
                    <a:solidFill>
                      <a:schemeClr val="accent1">
                        <a:lumMod val="20000"/>
                        <a:lumOff val="80000"/>
                      </a:schemeClr>
                    </a:solidFill>
                  </a:tcPr>
                </a:tc>
              </a:tr>
            </a:tbl>
          </a:graphicData>
        </a:graphic>
      </p:graphicFrame>
    </p:spTree>
    <p:extLst>
      <p:ext uri="{BB962C8B-B14F-4D97-AF65-F5344CB8AC3E}">
        <p14:creationId xmlns:p14="http://schemas.microsoft.com/office/powerpoint/2010/main" val="37171718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28600" y="0"/>
            <a:ext cx="8458200" cy="1219200"/>
          </a:xfrm>
          <a:solidFill>
            <a:schemeClr val="accent1"/>
          </a:solidFill>
        </p:spPr>
        <p:txBody>
          <a:bodyPr>
            <a:normAutofit fontScale="90000"/>
          </a:bodyPr>
          <a:lstStyle/>
          <a:p>
            <a:pPr eaLnBrk="1" hangingPunct="1"/>
            <a:r>
              <a:rPr lang="en-US" altLang="zh-CN" sz="4000" smtClean="0">
                <a:ea typeface="宋体" charset="-122"/>
              </a:rPr>
              <a:t>Raster data: Digital Elevation Model (DEM) or “Grid Data”</a:t>
            </a:r>
          </a:p>
        </p:txBody>
      </p:sp>
      <p:pic>
        <p:nvPicPr>
          <p:cNvPr id="4403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370" t="12236" r="1852" b="8328"/>
          <a:stretch>
            <a:fillRect/>
          </a:stretch>
        </p:blipFill>
        <p:spPr>
          <a:xfrm>
            <a:off x="304800" y="1217613"/>
            <a:ext cx="8534400" cy="5335587"/>
          </a:xfrm>
        </p:spPr>
      </p:pic>
    </p:spTree>
    <p:extLst>
      <p:ext uri="{BB962C8B-B14F-4D97-AF65-F5344CB8AC3E}">
        <p14:creationId xmlns:p14="http://schemas.microsoft.com/office/powerpoint/2010/main" val="32343840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228600"/>
            <a:ext cx="8534400" cy="563563"/>
          </a:xfrm>
          <a:solidFill>
            <a:schemeClr val="accent1"/>
          </a:solidFill>
        </p:spPr>
        <p:txBody>
          <a:bodyPr>
            <a:normAutofit fontScale="90000"/>
          </a:bodyPr>
          <a:lstStyle/>
          <a:p>
            <a:pPr eaLnBrk="1" hangingPunct="1"/>
            <a:r>
              <a:rPr lang="en-US" altLang="zh-CN" sz="4000" smtClean="0">
                <a:ea typeface="宋体" charset="-122"/>
              </a:rPr>
              <a:t>Raster data: Each pixel has a value</a:t>
            </a:r>
          </a:p>
        </p:txBody>
      </p:sp>
      <p:pic>
        <p:nvPicPr>
          <p:cNvPr id="4505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370" t="12236" r="1852" b="8328"/>
          <a:stretch>
            <a:fillRect/>
          </a:stretch>
        </p:blipFill>
        <p:spPr>
          <a:xfrm>
            <a:off x="381000" y="990600"/>
            <a:ext cx="8534400" cy="5335588"/>
          </a:xfrm>
        </p:spPr>
      </p:pic>
      <p:pic>
        <p:nvPicPr>
          <p:cNvPr id="45060" name="Picture 4"/>
          <p:cNvPicPr>
            <a:picLocks noChangeAspect="1" noChangeArrowheads="1"/>
          </p:cNvPicPr>
          <p:nvPr/>
        </p:nvPicPr>
        <p:blipFill>
          <a:blip r:embed="rId3">
            <a:extLst>
              <a:ext uri="{28A0092B-C50C-407E-A947-70E740481C1C}">
                <a14:useLocalDpi xmlns:a14="http://schemas.microsoft.com/office/drawing/2010/main" val="0"/>
              </a:ext>
            </a:extLst>
          </a:blip>
          <a:srcRect l="62411" t="61276" r="14185" b="8086"/>
          <a:stretch>
            <a:fillRect/>
          </a:stretch>
        </p:blipFill>
        <p:spPr bwMode="auto">
          <a:xfrm>
            <a:off x="2971800" y="1295400"/>
            <a:ext cx="25146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1" name="Rectangle 5"/>
          <p:cNvSpPr>
            <a:spLocks noChangeArrowheads="1"/>
          </p:cNvSpPr>
          <p:nvPr/>
        </p:nvSpPr>
        <p:spPr bwMode="auto">
          <a:xfrm>
            <a:off x="2971800" y="1295400"/>
            <a:ext cx="2514600" cy="2057400"/>
          </a:xfrm>
          <a:prstGeom prst="rect">
            <a:avLst/>
          </a:prstGeom>
          <a:noFill/>
          <a:ln w="19050">
            <a:solidFill>
              <a:srgbClr val="FF5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zh-CN" altLang="en-US">
              <a:ea typeface="宋体" charset="-122"/>
            </a:endParaRPr>
          </a:p>
        </p:txBody>
      </p:sp>
      <p:sp>
        <p:nvSpPr>
          <p:cNvPr id="45062" name="Line 6"/>
          <p:cNvSpPr>
            <a:spLocks noChangeShapeType="1"/>
          </p:cNvSpPr>
          <p:nvPr/>
        </p:nvSpPr>
        <p:spPr bwMode="auto">
          <a:xfrm>
            <a:off x="5486400" y="1295400"/>
            <a:ext cx="1600200" cy="2057400"/>
          </a:xfrm>
          <a:prstGeom prst="line">
            <a:avLst/>
          </a:prstGeom>
          <a:noFill/>
          <a:ln w="9525">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3" name="Line 7"/>
          <p:cNvSpPr>
            <a:spLocks noChangeShapeType="1"/>
          </p:cNvSpPr>
          <p:nvPr/>
        </p:nvSpPr>
        <p:spPr bwMode="auto">
          <a:xfrm>
            <a:off x="5486400" y="3352800"/>
            <a:ext cx="1524000" cy="0"/>
          </a:xfrm>
          <a:prstGeom prst="line">
            <a:avLst/>
          </a:prstGeom>
          <a:noFill/>
          <a:ln w="9525">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5019430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Line 2"/>
          <p:cNvSpPr>
            <a:spLocks noChangeShapeType="1"/>
          </p:cNvSpPr>
          <p:nvPr/>
        </p:nvSpPr>
        <p:spPr bwMode="auto">
          <a:xfrm flipV="1">
            <a:off x="2819400" y="3048000"/>
            <a:ext cx="1295400" cy="99060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55" name="AutoShape 3"/>
          <p:cNvSpPr>
            <a:spLocks noChangeArrowheads="1"/>
          </p:cNvSpPr>
          <p:nvPr/>
        </p:nvSpPr>
        <p:spPr bwMode="auto">
          <a:xfrm>
            <a:off x="4953000" y="3276600"/>
            <a:ext cx="1143000" cy="1295400"/>
          </a:xfrm>
          <a:custGeom>
            <a:avLst/>
            <a:gdLst>
              <a:gd name="T0" fmla="*/ 1000125 w 21600"/>
              <a:gd name="T1" fmla="*/ 647700 h 21600"/>
              <a:gd name="T2" fmla="*/ 571500 w 21600"/>
              <a:gd name="T3" fmla="*/ 1295400 h 21600"/>
              <a:gd name="T4" fmla="*/ 142875 w 21600"/>
              <a:gd name="T5" fmla="*/ 647700 h 21600"/>
              <a:gd name="T6" fmla="*/ 571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56" name="Oval 4"/>
          <p:cNvSpPr>
            <a:spLocks noChangeArrowheads="1"/>
          </p:cNvSpPr>
          <p:nvPr/>
        </p:nvSpPr>
        <p:spPr bwMode="auto">
          <a:xfrm>
            <a:off x="1828800" y="4114800"/>
            <a:ext cx="76200" cy="76200"/>
          </a:xfrm>
          <a:prstGeom prst="ellipse">
            <a:avLst/>
          </a:prstGeom>
          <a:solidFill>
            <a:srgbClr val="FF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zh-CN" altLang="en-US">
              <a:ea typeface="宋体" charset="-122"/>
            </a:endParaRPr>
          </a:p>
        </p:txBody>
      </p:sp>
      <p:sp>
        <p:nvSpPr>
          <p:cNvPr id="49157" name="Line 5"/>
          <p:cNvSpPr>
            <a:spLocks noChangeShapeType="1"/>
          </p:cNvSpPr>
          <p:nvPr/>
        </p:nvSpPr>
        <p:spPr bwMode="auto">
          <a:xfrm>
            <a:off x="762000" y="457200"/>
            <a:ext cx="0" cy="5943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58" name="Line 6"/>
          <p:cNvSpPr>
            <a:spLocks noChangeShapeType="1"/>
          </p:cNvSpPr>
          <p:nvPr/>
        </p:nvSpPr>
        <p:spPr bwMode="auto">
          <a:xfrm>
            <a:off x="304800" y="5181600"/>
            <a:ext cx="861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59" name="Freeform 7"/>
          <p:cNvSpPr>
            <a:spLocks/>
          </p:cNvSpPr>
          <p:nvPr/>
        </p:nvSpPr>
        <p:spPr bwMode="auto">
          <a:xfrm>
            <a:off x="6096000" y="1524000"/>
            <a:ext cx="1295400" cy="1752600"/>
          </a:xfrm>
          <a:custGeom>
            <a:avLst/>
            <a:gdLst>
              <a:gd name="T0" fmla="*/ 457200 w 816"/>
              <a:gd name="T1" fmla="*/ 228600 h 1104"/>
              <a:gd name="T2" fmla="*/ 914400 w 816"/>
              <a:gd name="T3" fmla="*/ 0 h 1104"/>
              <a:gd name="T4" fmla="*/ 1066800 w 816"/>
              <a:gd name="T5" fmla="*/ 76200 h 1104"/>
              <a:gd name="T6" fmla="*/ 1219200 w 816"/>
              <a:gd name="T7" fmla="*/ 304800 h 1104"/>
              <a:gd name="T8" fmla="*/ 1295400 w 816"/>
              <a:gd name="T9" fmla="*/ 685800 h 1104"/>
              <a:gd name="T10" fmla="*/ 1295400 w 816"/>
              <a:gd name="T11" fmla="*/ 1066800 h 1104"/>
              <a:gd name="T12" fmla="*/ 1143000 w 816"/>
              <a:gd name="T13" fmla="*/ 1371600 h 1104"/>
              <a:gd name="T14" fmla="*/ 914400 w 816"/>
              <a:gd name="T15" fmla="*/ 1600200 h 1104"/>
              <a:gd name="T16" fmla="*/ 685800 w 816"/>
              <a:gd name="T17" fmla="*/ 1752600 h 1104"/>
              <a:gd name="T18" fmla="*/ 533400 w 816"/>
              <a:gd name="T19" fmla="*/ 1752600 h 1104"/>
              <a:gd name="T20" fmla="*/ 381000 w 816"/>
              <a:gd name="T21" fmla="*/ 1676400 h 1104"/>
              <a:gd name="T22" fmla="*/ 381000 w 816"/>
              <a:gd name="T23" fmla="*/ 1447800 h 1104"/>
              <a:gd name="T24" fmla="*/ 381000 w 816"/>
              <a:gd name="T25" fmla="*/ 1295400 h 1104"/>
              <a:gd name="T26" fmla="*/ 533400 w 816"/>
              <a:gd name="T27" fmla="*/ 1143000 h 1104"/>
              <a:gd name="T28" fmla="*/ 533400 w 816"/>
              <a:gd name="T29" fmla="*/ 1066800 h 1104"/>
              <a:gd name="T30" fmla="*/ 381000 w 816"/>
              <a:gd name="T31" fmla="*/ 838200 h 1104"/>
              <a:gd name="T32" fmla="*/ 228600 w 816"/>
              <a:gd name="T33" fmla="*/ 685800 h 1104"/>
              <a:gd name="T34" fmla="*/ 76200 w 816"/>
              <a:gd name="T35" fmla="*/ 609600 h 1104"/>
              <a:gd name="T36" fmla="*/ 0 w 816"/>
              <a:gd name="T37" fmla="*/ 457200 h 1104"/>
              <a:gd name="T38" fmla="*/ 0 w 816"/>
              <a:gd name="T39" fmla="*/ 304800 h 1104"/>
              <a:gd name="T40" fmla="*/ 0 w 816"/>
              <a:gd name="T41" fmla="*/ 228600 h 1104"/>
              <a:gd name="T42" fmla="*/ 76200 w 816"/>
              <a:gd name="T43" fmla="*/ 228600 h 1104"/>
              <a:gd name="T44" fmla="*/ 152400 w 816"/>
              <a:gd name="T45" fmla="*/ 152400 h 1104"/>
              <a:gd name="T46" fmla="*/ 304800 w 816"/>
              <a:gd name="T47" fmla="*/ 152400 h 1104"/>
              <a:gd name="T48" fmla="*/ 381000 w 816"/>
              <a:gd name="T49" fmla="*/ 228600 h 1104"/>
              <a:gd name="T50" fmla="*/ 457200 w 816"/>
              <a:gd name="T51" fmla="*/ 228600 h 1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16" h="1104">
                <a:moveTo>
                  <a:pt x="288" y="144"/>
                </a:moveTo>
                <a:lnTo>
                  <a:pt x="576" y="0"/>
                </a:lnTo>
                <a:lnTo>
                  <a:pt x="672" y="48"/>
                </a:lnTo>
                <a:lnTo>
                  <a:pt x="768" y="192"/>
                </a:lnTo>
                <a:lnTo>
                  <a:pt x="816" y="432"/>
                </a:lnTo>
                <a:lnTo>
                  <a:pt x="816" y="672"/>
                </a:lnTo>
                <a:lnTo>
                  <a:pt x="720" y="864"/>
                </a:lnTo>
                <a:lnTo>
                  <a:pt x="576" y="1008"/>
                </a:lnTo>
                <a:lnTo>
                  <a:pt x="432" y="1104"/>
                </a:lnTo>
                <a:lnTo>
                  <a:pt x="336" y="1104"/>
                </a:lnTo>
                <a:lnTo>
                  <a:pt x="240" y="1056"/>
                </a:lnTo>
                <a:lnTo>
                  <a:pt x="240" y="912"/>
                </a:lnTo>
                <a:lnTo>
                  <a:pt x="240" y="816"/>
                </a:lnTo>
                <a:lnTo>
                  <a:pt x="336" y="720"/>
                </a:lnTo>
                <a:lnTo>
                  <a:pt x="336" y="672"/>
                </a:lnTo>
                <a:lnTo>
                  <a:pt x="240" y="528"/>
                </a:lnTo>
                <a:lnTo>
                  <a:pt x="144" y="432"/>
                </a:lnTo>
                <a:lnTo>
                  <a:pt x="48" y="384"/>
                </a:lnTo>
                <a:lnTo>
                  <a:pt x="0" y="288"/>
                </a:lnTo>
                <a:lnTo>
                  <a:pt x="0" y="192"/>
                </a:lnTo>
                <a:lnTo>
                  <a:pt x="0" y="144"/>
                </a:lnTo>
                <a:lnTo>
                  <a:pt x="48" y="144"/>
                </a:lnTo>
                <a:lnTo>
                  <a:pt x="96" y="96"/>
                </a:lnTo>
                <a:lnTo>
                  <a:pt x="192" y="96"/>
                </a:lnTo>
                <a:lnTo>
                  <a:pt x="240" y="144"/>
                </a:lnTo>
                <a:lnTo>
                  <a:pt x="288" y="144"/>
                </a:lnTo>
                <a:close/>
              </a:path>
            </a:pathLst>
          </a:custGeom>
          <a:solidFill>
            <a:srgbClr val="AEBE1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60" name="Rectangle 8"/>
          <p:cNvSpPr>
            <a:spLocks noGrp="1" noChangeArrowheads="1"/>
          </p:cNvSpPr>
          <p:nvPr>
            <p:ph type="title" idx="4294967295"/>
          </p:nvPr>
        </p:nvSpPr>
        <p:spPr>
          <a:xfrm>
            <a:off x="6248400" y="3352800"/>
            <a:ext cx="2362200" cy="1143000"/>
          </a:xfrm>
        </p:spPr>
        <p:txBody>
          <a:bodyPr/>
          <a:lstStyle/>
          <a:p>
            <a:pPr eaLnBrk="1" hangingPunct="1"/>
            <a:r>
              <a:rPr lang="en-US" altLang="zh-CN" sz="3200" smtClean="0">
                <a:ea typeface="宋体" charset="-122"/>
              </a:rPr>
              <a:t>Polygon</a:t>
            </a:r>
            <a:br>
              <a:rPr lang="en-US" altLang="zh-CN" sz="3200" smtClean="0">
                <a:ea typeface="宋体" charset="-122"/>
              </a:rPr>
            </a:br>
            <a:endParaRPr lang="zh-CN" altLang="en-US" sz="3200" smtClean="0">
              <a:ea typeface="宋体" charset="-122"/>
            </a:endParaRPr>
          </a:p>
        </p:txBody>
      </p:sp>
      <p:sp>
        <p:nvSpPr>
          <p:cNvPr id="49161" name="Rectangle 9"/>
          <p:cNvSpPr>
            <a:spLocks noChangeArrowheads="1"/>
          </p:cNvSpPr>
          <p:nvPr/>
        </p:nvSpPr>
        <p:spPr bwMode="auto">
          <a:xfrm>
            <a:off x="990600" y="3581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zh-CN" sz="2400">
                <a:solidFill>
                  <a:schemeClr val="tx2"/>
                </a:solidFill>
                <a:ea typeface="宋体" charset="-122"/>
              </a:rPr>
              <a:t>Point</a:t>
            </a:r>
            <a:endParaRPr lang="zh-CN" altLang="en-US" sz="2400">
              <a:solidFill>
                <a:schemeClr val="tx2"/>
              </a:solidFill>
              <a:ea typeface="宋体" charset="-122"/>
            </a:endParaRPr>
          </a:p>
        </p:txBody>
      </p:sp>
      <p:sp>
        <p:nvSpPr>
          <p:cNvPr id="49162" name="Rectangle 10"/>
          <p:cNvSpPr>
            <a:spLocks noChangeArrowheads="1"/>
          </p:cNvSpPr>
          <p:nvPr/>
        </p:nvSpPr>
        <p:spPr bwMode="auto">
          <a:xfrm>
            <a:off x="2895600" y="2619375"/>
            <a:ext cx="8588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zh-CN" sz="2800">
                <a:solidFill>
                  <a:schemeClr val="tx2"/>
                </a:solidFill>
                <a:ea typeface="宋体" charset="-122"/>
              </a:rPr>
              <a:t>Line</a:t>
            </a:r>
            <a:endParaRPr lang="zh-CN" altLang="en-US" sz="2800">
              <a:solidFill>
                <a:schemeClr val="tx2"/>
              </a:solidFill>
              <a:ea typeface="宋体" charset="-122"/>
            </a:endParaRPr>
          </a:p>
        </p:txBody>
      </p:sp>
      <p:sp>
        <p:nvSpPr>
          <p:cNvPr id="49163" name="Rectangle 11"/>
          <p:cNvSpPr>
            <a:spLocks noChangeArrowheads="1"/>
          </p:cNvSpPr>
          <p:nvPr/>
        </p:nvSpPr>
        <p:spPr bwMode="auto">
          <a:xfrm>
            <a:off x="304800" y="104775"/>
            <a:ext cx="8534400"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20000"/>
              </a:spcBef>
            </a:pPr>
            <a:r>
              <a:rPr lang="en-US" altLang="zh-CN" sz="3600">
                <a:ea typeface="宋体" charset="-122"/>
              </a:rPr>
              <a:t>Vector data</a:t>
            </a:r>
            <a:endParaRPr lang="en-US" altLang="zh-CN" sz="2800">
              <a:ea typeface="宋体" charset="-122"/>
            </a:endParaRPr>
          </a:p>
          <a:p>
            <a:pPr eaLnBrk="1" hangingPunct="1">
              <a:spcBef>
                <a:spcPct val="20000"/>
              </a:spcBef>
            </a:pPr>
            <a:r>
              <a:rPr lang="en-US" altLang="zh-CN" sz="2800">
                <a:ea typeface="宋体" charset="-122"/>
              </a:rPr>
              <a:t>	digital points, lines, and polygons, drawn with 	x,y (and z) coordinates</a:t>
            </a:r>
          </a:p>
        </p:txBody>
      </p:sp>
    </p:spTree>
    <p:extLst>
      <p:ext uri="{BB962C8B-B14F-4D97-AF65-F5344CB8AC3E}">
        <p14:creationId xmlns:p14="http://schemas.microsoft.com/office/powerpoint/2010/main" val="14391649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5"/>
          <p:cNvSpPr>
            <a:spLocks noGrp="1"/>
          </p:cNvSpPr>
          <p:nvPr>
            <p:ph type="title" idx="4294967295"/>
          </p:nvPr>
        </p:nvSpPr>
        <p:spPr>
          <a:xfrm>
            <a:off x="0" y="0"/>
            <a:ext cx="9144000" cy="1143000"/>
          </a:xfrm>
          <a:solidFill>
            <a:schemeClr val="accent1"/>
          </a:solidFill>
        </p:spPr>
        <p:txBody>
          <a:bodyPr>
            <a:normAutofit fontScale="90000"/>
          </a:bodyPr>
          <a:lstStyle/>
          <a:p>
            <a:pPr eaLnBrk="1" hangingPunct="1"/>
            <a:r>
              <a:rPr lang="en-US" altLang="zh-CN" sz="4000" smtClean="0">
                <a:ea typeface="宋体" charset="-122"/>
              </a:rPr>
              <a:t>Raster and Vector Overlay, </a:t>
            </a:r>
            <a:br>
              <a:rPr lang="en-US" altLang="zh-CN" sz="4000" smtClean="0">
                <a:ea typeface="宋体" charset="-122"/>
              </a:rPr>
            </a:br>
            <a:r>
              <a:rPr lang="en-US" altLang="zh-CN" sz="4000" smtClean="0">
                <a:ea typeface="宋体" charset="-122"/>
              </a:rPr>
              <a:t>Prefectural and County Seats (1820)</a:t>
            </a:r>
          </a:p>
        </p:txBody>
      </p:sp>
      <p:pic>
        <p:nvPicPr>
          <p:cNvPr id="97284" name="Picture 4" descr="1820 Cnty &amp; pref SE"/>
          <p:cNvPicPr>
            <a:picLocks noGrp="1" noChangeAspect="1" noChangeArrowheads="1"/>
          </p:cNvPicPr>
          <p:nvPr>
            <p:ph idx="4294967295"/>
          </p:nvPr>
        </p:nvPicPr>
        <p:blipFill>
          <a:blip r:embed="rId3"/>
          <a:srcRect/>
          <a:stretch>
            <a:fillRect/>
          </a:stretch>
        </p:blipFill>
        <p:spPr>
          <a:xfrm>
            <a:off x="863600" y="1219200"/>
            <a:ext cx="7416800" cy="5486400"/>
          </a:xfrm>
          <a:ln w="38100" cap="sq">
            <a:solidFill>
              <a:srgbClr val="000000"/>
            </a:solidFill>
          </a:ln>
          <a:effectLst>
            <a:outerShdw blurRad="50800" dist="38100" dir="2700000" algn="tl" rotWithShape="0">
              <a:srgbClr val="000000">
                <a:alpha val="43000"/>
              </a:srgbClr>
            </a:outerShdw>
          </a:effectLst>
        </p:spPr>
      </p:pic>
      <p:sp>
        <p:nvSpPr>
          <p:cNvPr id="51204" name="Slide Number Placeholder 5"/>
          <p:cNvSpPr txBox="1">
            <a:spLocks noGrp="1"/>
          </p:cNvSpPr>
          <p:nvPr/>
        </p:nvSpPr>
        <p:spPr bwMode="auto">
          <a:xfrm>
            <a:off x="8534400" y="6629400"/>
            <a:ext cx="609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670C1D5A-4019-4A13-82CC-09447B117A96}" type="slidenum">
              <a:rPr lang="en-US" altLang="zh-CN" sz="1200" b="1">
                <a:solidFill>
                  <a:schemeClr val="bg1"/>
                </a:solidFill>
                <a:latin typeface="Verdana" pitchFamily="34" charset="0"/>
                <a:ea typeface="宋体" charset="-122"/>
              </a:rPr>
              <a:pPr algn="r" eaLnBrk="1" hangingPunct="1"/>
              <a:t>33</a:t>
            </a:fld>
            <a:endParaRPr lang="en-US" altLang="zh-CN" sz="1200" b="1">
              <a:solidFill>
                <a:schemeClr val="bg1"/>
              </a:solidFill>
              <a:latin typeface="Verdana" pitchFamily="34" charset="0"/>
              <a:ea typeface="宋体" charset="-122"/>
            </a:endParaRPr>
          </a:p>
        </p:txBody>
      </p:sp>
    </p:spTree>
    <p:extLst>
      <p:ext uri="{BB962C8B-B14F-4D97-AF65-F5344CB8AC3E}">
        <p14:creationId xmlns:p14="http://schemas.microsoft.com/office/powerpoint/2010/main" val="143252239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Picture 3" descr="1820 coded  river SE"/>
          <p:cNvPicPr>
            <a:picLocks noChangeAspect="1" noChangeArrowheads="1"/>
          </p:cNvPicPr>
          <p:nvPr/>
        </p:nvPicPr>
        <p:blipFill>
          <a:blip r:embed="rId3"/>
          <a:srcRect/>
          <a:stretch>
            <a:fillRect/>
          </a:stretch>
        </p:blipFill>
        <p:spPr bwMode="auto">
          <a:xfrm>
            <a:off x="863600" y="1295400"/>
            <a:ext cx="7416800" cy="548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2227" name="Title 5"/>
          <p:cNvSpPr>
            <a:spLocks noGrp="1"/>
          </p:cNvSpPr>
          <p:nvPr>
            <p:ph type="title" idx="4294967295"/>
          </p:nvPr>
        </p:nvSpPr>
        <p:spPr>
          <a:xfrm>
            <a:off x="457200" y="76200"/>
            <a:ext cx="8229600" cy="1143000"/>
          </a:xfrm>
          <a:solidFill>
            <a:schemeClr val="accent1"/>
          </a:solidFill>
        </p:spPr>
        <p:txBody>
          <a:bodyPr>
            <a:normAutofit fontScale="90000"/>
          </a:bodyPr>
          <a:lstStyle/>
          <a:p>
            <a:pPr eaLnBrk="1" hangingPunct="1"/>
            <a:r>
              <a:rPr lang="en-US" altLang="zh-CN" sz="4000" smtClean="0">
                <a:ea typeface="宋体" charset="-122"/>
              </a:rPr>
              <a:t>Raster and Vector Overlay </a:t>
            </a:r>
            <a:br>
              <a:rPr lang="en-US" altLang="zh-CN" sz="4000" smtClean="0">
                <a:ea typeface="宋体" charset="-122"/>
              </a:rPr>
            </a:br>
            <a:r>
              <a:rPr lang="en-US" altLang="zh-CN" sz="4000" smtClean="0">
                <a:ea typeface="宋体" charset="-122"/>
              </a:rPr>
              <a:t>Waterways (1820) and DEM</a:t>
            </a:r>
          </a:p>
        </p:txBody>
      </p:sp>
      <p:sp>
        <p:nvSpPr>
          <p:cNvPr id="52228" name="Slide Number Placeholder 5"/>
          <p:cNvSpPr txBox="1">
            <a:spLocks noGrp="1"/>
          </p:cNvSpPr>
          <p:nvPr/>
        </p:nvSpPr>
        <p:spPr bwMode="auto">
          <a:xfrm>
            <a:off x="8534400" y="6629400"/>
            <a:ext cx="609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33E7A790-297E-45E2-BB5D-EA960D7DED26}" type="slidenum">
              <a:rPr lang="en-US" altLang="zh-CN" sz="1200" b="1">
                <a:solidFill>
                  <a:schemeClr val="bg1"/>
                </a:solidFill>
                <a:latin typeface="Verdana" pitchFamily="34" charset="0"/>
                <a:ea typeface="宋体" charset="-122"/>
              </a:rPr>
              <a:pPr algn="r" eaLnBrk="1" hangingPunct="1"/>
              <a:t>34</a:t>
            </a:fld>
            <a:endParaRPr lang="en-US" altLang="zh-CN" sz="1200" b="1">
              <a:solidFill>
                <a:schemeClr val="bg1"/>
              </a:solidFill>
              <a:latin typeface="Verdana" pitchFamily="34" charset="0"/>
              <a:ea typeface="宋体" charset="-122"/>
            </a:endParaRPr>
          </a:p>
        </p:txBody>
      </p:sp>
    </p:spTree>
    <p:extLst>
      <p:ext uri="{BB962C8B-B14F-4D97-AF65-F5344CB8AC3E}">
        <p14:creationId xmlns:p14="http://schemas.microsoft.com/office/powerpoint/2010/main" val="41261064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5"/>
          <p:cNvSpPr>
            <a:spLocks noGrp="1"/>
          </p:cNvSpPr>
          <p:nvPr>
            <p:ph type="title" idx="4294967295"/>
          </p:nvPr>
        </p:nvSpPr>
        <p:spPr>
          <a:xfrm>
            <a:off x="304800" y="0"/>
            <a:ext cx="8229600" cy="1143000"/>
          </a:xfrm>
          <a:solidFill>
            <a:schemeClr val="accent1"/>
          </a:solidFill>
        </p:spPr>
        <p:txBody>
          <a:bodyPr>
            <a:normAutofit fontScale="90000"/>
          </a:bodyPr>
          <a:lstStyle/>
          <a:p>
            <a:pPr eaLnBrk="1" hangingPunct="1"/>
            <a:r>
              <a:rPr lang="en-US" altLang="zh-CN" sz="4000" smtClean="0">
                <a:ea typeface="宋体" charset="-122"/>
              </a:rPr>
              <a:t>Prefectural and County Seats, Waterways, and DEM (1820)</a:t>
            </a:r>
          </a:p>
        </p:txBody>
      </p:sp>
      <p:pic>
        <p:nvPicPr>
          <p:cNvPr id="98308" name="Picture 4" descr="1820 Cnty Pref and river SE"/>
          <p:cNvPicPr>
            <a:picLocks noGrp="1" noChangeAspect="1" noChangeArrowheads="1"/>
          </p:cNvPicPr>
          <p:nvPr>
            <p:ph idx="4294967295"/>
          </p:nvPr>
        </p:nvPicPr>
        <p:blipFill>
          <a:blip r:embed="rId3"/>
          <a:srcRect/>
          <a:stretch>
            <a:fillRect/>
          </a:stretch>
        </p:blipFill>
        <p:spPr>
          <a:xfrm>
            <a:off x="838200" y="1219200"/>
            <a:ext cx="7416800" cy="5486400"/>
          </a:xfrm>
          <a:ln w="38100" cap="sq">
            <a:solidFill>
              <a:srgbClr val="000000"/>
            </a:solidFill>
          </a:ln>
          <a:effectLst>
            <a:outerShdw blurRad="50800" dist="38100" dir="2700000" algn="tl" rotWithShape="0">
              <a:srgbClr val="000000">
                <a:alpha val="43000"/>
              </a:srgbClr>
            </a:outerShdw>
          </a:effectLst>
        </p:spPr>
      </p:pic>
      <p:sp>
        <p:nvSpPr>
          <p:cNvPr id="53252" name="Slide Number Placeholder 5"/>
          <p:cNvSpPr txBox="1">
            <a:spLocks noGrp="1"/>
          </p:cNvSpPr>
          <p:nvPr/>
        </p:nvSpPr>
        <p:spPr bwMode="auto">
          <a:xfrm>
            <a:off x="8534400" y="6629400"/>
            <a:ext cx="609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F84C6CE0-EFF5-43CF-AD02-C9ECB406CCA1}" type="slidenum">
              <a:rPr lang="en-US" altLang="zh-CN" sz="1200" b="1">
                <a:solidFill>
                  <a:schemeClr val="bg1"/>
                </a:solidFill>
                <a:latin typeface="Verdana" pitchFamily="34" charset="0"/>
                <a:ea typeface="宋体" charset="-122"/>
              </a:rPr>
              <a:pPr algn="r" eaLnBrk="1" hangingPunct="1"/>
              <a:t>35</a:t>
            </a:fld>
            <a:endParaRPr lang="en-US" altLang="zh-CN" sz="1200" b="1">
              <a:solidFill>
                <a:schemeClr val="bg1"/>
              </a:solidFill>
              <a:latin typeface="Verdana" pitchFamily="34" charset="0"/>
              <a:ea typeface="宋体" charset="-122"/>
            </a:endParaRPr>
          </a:p>
        </p:txBody>
      </p:sp>
    </p:spTree>
    <p:extLst>
      <p:ext uri="{BB962C8B-B14F-4D97-AF65-F5344CB8AC3E}">
        <p14:creationId xmlns:p14="http://schemas.microsoft.com/office/powerpoint/2010/main" val="214744408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dbase_whit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1514475"/>
            <a:ext cx="19050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6"/>
          <p:cNvSpPr txBox="1">
            <a:spLocks noChangeArrowheads="1"/>
          </p:cNvSpPr>
          <p:nvPr/>
        </p:nvSpPr>
        <p:spPr bwMode="auto">
          <a:xfrm>
            <a:off x="1066800" y="3343275"/>
            <a:ext cx="2286000" cy="2225675"/>
          </a:xfrm>
          <a:prstGeom prst="rect">
            <a:avLst/>
          </a:prstGeom>
          <a:solidFill>
            <a:schemeClr val="folHlink"/>
          </a:solidFill>
          <a:ln>
            <a:noFill/>
          </a:ln>
          <a:effectLst>
            <a:outerShdw dist="28398" dir="1593903" algn="ctr" rotWithShape="0">
              <a:srgbClr val="00660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defRPr/>
            </a:pPr>
            <a:r>
              <a:rPr lang="en-US" sz="2000">
                <a:solidFill>
                  <a:schemeClr val="bg1"/>
                </a:solidFill>
                <a:effectLst>
                  <a:outerShdw blurRad="38100" dist="38100" dir="2700000" algn="tl">
                    <a:srgbClr val="C0C0C0"/>
                  </a:outerShdw>
                </a:effectLst>
                <a:latin typeface="Verdana" pitchFamily="34" charset="0"/>
              </a:rPr>
              <a:t>placename</a:t>
            </a:r>
          </a:p>
          <a:p>
            <a:pPr algn="ctr">
              <a:spcBef>
                <a:spcPct val="50000"/>
              </a:spcBef>
              <a:defRPr/>
            </a:pPr>
            <a:r>
              <a:rPr lang="en-US" sz="2000">
                <a:solidFill>
                  <a:schemeClr val="bg1"/>
                </a:solidFill>
                <a:effectLst>
                  <a:outerShdw blurRad="38100" dist="38100" dir="2700000" algn="tl">
                    <a:srgbClr val="C0C0C0"/>
                  </a:outerShdw>
                </a:effectLst>
                <a:latin typeface="Verdana" pitchFamily="34" charset="0"/>
              </a:rPr>
              <a:t>feature type</a:t>
            </a:r>
          </a:p>
          <a:p>
            <a:pPr algn="ctr">
              <a:spcBef>
                <a:spcPct val="50000"/>
              </a:spcBef>
              <a:defRPr/>
            </a:pPr>
            <a:r>
              <a:rPr lang="en-US" sz="2000">
                <a:solidFill>
                  <a:schemeClr val="bg1"/>
                </a:solidFill>
                <a:effectLst>
                  <a:outerShdw blurRad="38100" dist="38100" dir="2700000" algn="tl">
                    <a:srgbClr val="C0C0C0"/>
                  </a:outerShdw>
                </a:effectLst>
                <a:latin typeface="Verdana" pitchFamily="34" charset="0"/>
              </a:rPr>
              <a:t>coordinates</a:t>
            </a:r>
          </a:p>
          <a:p>
            <a:pPr algn="ctr">
              <a:spcBef>
                <a:spcPct val="50000"/>
              </a:spcBef>
              <a:defRPr/>
            </a:pPr>
            <a:r>
              <a:rPr lang="en-US" sz="2000">
                <a:solidFill>
                  <a:schemeClr val="bg1"/>
                </a:solidFill>
                <a:effectLst>
                  <a:outerShdw blurRad="38100" dist="38100" dir="2700000" algn="tl">
                    <a:srgbClr val="C0C0C0"/>
                  </a:outerShdw>
                </a:effectLst>
                <a:latin typeface="Verdana" pitchFamily="34" charset="0"/>
              </a:rPr>
              <a:t>valid date</a:t>
            </a:r>
          </a:p>
          <a:p>
            <a:pPr algn="ctr">
              <a:spcBef>
                <a:spcPct val="50000"/>
              </a:spcBef>
              <a:defRPr/>
            </a:pPr>
            <a:r>
              <a:rPr lang="en-US" sz="2000">
                <a:solidFill>
                  <a:schemeClr val="bg1"/>
                </a:solidFill>
                <a:effectLst>
                  <a:outerShdw blurRad="38100" dist="38100" dir="2700000" algn="tl">
                    <a:srgbClr val="C0C0C0"/>
                  </a:outerShdw>
                </a:effectLst>
                <a:latin typeface="Verdana" pitchFamily="34" charset="0"/>
              </a:rPr>
              <a:t>source note</a:t>
            </a:r>
          </a:p>
        </p:txBody>
      </p:sp>
      <p:sp>
        <p:nvSpPr>
          <p:cNvPr id="23558" name="Text Box 8"/>
          <p:cNvSpPr txBox="1">
            <a:spLocks noChangeArrowheads="1"/>
          </p:cNvSpPr>
          <p:nvPr/>
        </p:nvSpPr>
        <p:spPr bwMode="auto">
          <a:xfrm>
            <a:off x="914400" y="904875"/>
            <a:ext cx="2590800" cy="396875"/>
          </a:xfrm>
          <a:prstGeom prst="rect">
            <a:avLst/>
          </a:prstGeom>
          <a:noFill/>
          <a:ln w="9525">
            <a:noFill/>
            <a:miter lim="800000"/>
            <a:headEnd/>
            <a:tailEnd/>
          </a:ln>
          <a:effectLst>
            <a:outerShdw dist="28398" dir="1593903" algn="ctr" rotWithShape="0">
              <a:schemeClr val="tx1">
                <a:alpha val="50000"/>
              </a:schemeClr>
            </a:outerShdw>
          </a:effectLst>
        </p:spPr>
        <p:txBody>
          <a:bodyPr>
            <a:spAutoFit/>
          </a:bodyPr>
          <a:lstStyle/>
          <a:p>
            <a:pPr>
              <a:spcBef>
                <a:spcPct val="50000"/>
              </a:spcBef>
              <a:defRPr/>
            </a:pPr>
            <a:r>
              <a:rPr lang="en-US" sz="2000" b="1" dirty="0">
                <a:solidFill>
                  <a:srgbClr val="FFFF00"/>
                </a:solidFill>
                <a:effectLst>
                  <a:outerShdw blurRad="38100" dist="38100" dir="2700000" algn="tl">
                    <a:srgbClr val="000000">
                      <a:alpha val="43137"/>
                    </a:srgbClr>
                  </a:outerShdw>
                </a:effectLst>
                <a:latin typeface="Verdana" pitchFamily="34" charset="0"/>
              </a:rPr>
              <a:t>digital gazetteer</a:t>
            </a:r>
          </a:p>
        </p:txBody>
      </p:sp>
      <p:pic>
        <p:nvPicPr>
          <p:cNvPr id="54277" name="Picture 5" descr="aas_overlay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050" y="1571625"/>
            <a:ext cx="17145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7"/>
          <p:cNvSpPr txBox="1">
            <a:spLocks noChangeArrowheads="1"/>
          </p:cNvSpPr>
          <p:nvPr/>
        </p:nvSpPr>
        <p:spPr bwMode="auto">
          <a:xfrm>
            <a:off x="5943600" y="5553075"/>
            <a:ext cx="2057400" cy="396875"/>
          </a:xfrm>
          <a:prstGeom prst="rect">
            <a:avLst/>
          </a:prstGeom>
          <a:solidFill>
            <a:schemeClr val="folHlink"/>
          </a:solidFill>
          <a:ln>
            <a:noFill/>
          </a:ln>
          <a:effectLst>
            <a:outerShdw dist="28398" dir="1593903" algn="ctr" rotWithShape="0">
              <a:srgbClr val="00660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2000" dirty="0">
                <a:solidFill>
                  <a:schemeClr val="bg1"/>
                </a:solidFill>
                <a:effectLst>
                  <a:outerShdw blurRad="38100" dist="38100" dir="2700000" algn="tl">
                    <a:srgbClr val="000000">
                      <a:alpha val="43137"/>
                    </a:srgbClr>
                  </a:outerShdw>
                </a:effectLst>
                <a:latin typeface="Verdana" pitchFamily="34" charset="0"/>
              </a:rPr>
              <a:t>spatial objects</a:t>
            </a:r>
          </a:p>
        </p:txBody>
      </p:sp>
      <p:sp>
        <p:nvSpPr>
          <p:cNvPr id="23559" name="Text Box 9"/>
          <p:cNvSpPr txBox="1">
            <a:spLocks noChangeArrowheads="1"/>
          </p:cNvSpPr>
          <p:nvPr/>
        </p:nvSpPr>
        <p:spPr bwMode="auto">
          <a:xfrm>
            <a:off x="6105525" y="904875"/>
            <a:ext cx="1733550" cy="396875"/>
          </a:xfrm>
          <a:prstGeom prst="rect">
            <a:avLst/>
          </a:prstGeom>
          <a:noFill/>
          <a:ln w="9525">
            <a:noFill/>
            <a:miter lim="800000"/>
            <a:headEnd/>
            <a:tailEnd/>
          </a:ln>
          <a:effectLst>
            <a:outerShdw dist="28398" dir="1593903" algn="ctr" rotWithShape="0">
              <a:schemeClr val="tx1">
                <a:alpha val="50000"/>
              </a:schemeClr>
            </a:outerShdw>
          </a:effectLst>
        </p:spPr>
        <p:txBody>
          <a:bodyPr>
            <a:spAutoFit/>
          </a:bodyPr>
          <a:lstStyle/>
          <a:p>
            <a:pPr>
              <a:spcBef>
                <a:spcPct val="50000"/>
              </a:spcBef>
              <a:defRPr/>
            </a:pPr>
            <a:r>
              <a:rPr lang="en-US" sz="2000" b="1" dirty="0">
                <a:solidFill>
                  <a:srgbClr val="FFFF00"/>
                </a:solidFill>
                <a:effectLst>
                  <a:outerShdw blurRad="38100" dist="38100" dir="2700000" algn="tl">
                    <a:srgbClr val="000000">
                      <a:alpha val="43137"/>
                    </a:srgbClr>
                  </a:outerShdw>
                </a:effectLst>
                <a:latin typeface="Verdana" pitchFamily="34" charset="0"/>
              </a:rPr>
              <a:t>GIS layers</a:t>
            </a:r>
          </a:p>
        </p:txBody>
      </p:sp>
      <p:sp>
        <p:nvSpPr>
          <p:cNvPr id="23560" name="Line 10"/>
          <p:cNvSpPr>
            <a:spLocks noChangeShapeType="1"/>
          </p:cNvSpPr>
          <p:nvPr/>
        </p:nvSpPr>
        <p:spPr bwMode="auto">
          <a:xfrm>
            <a:off x="4619625" y="981075"/>
            <a:ext cx="0" cy="4953000"/>
          </a:xfrm>
          <a:prstGeom prst="line">
            <a:avLst/>
          </a:prstGeom>
          <a:noFill/>
          <a:ln w="57150">
            <a:solidFill>
              <a:schemeClr val="accent4">
                <a:lumMod val="50000"/>
              </a:schemeClr>
            </a:solidFill>
            <a:round/>
            <a:headEnd/>
            <a:tailEnd/>
          </a:ln>
        </p:spPr>
        <p:txBody>
          <a:bodyPr/>
          <a:lstStyle/>
          <a:p>
            <a:pPr>
              <a:defRPr/>
            </a:pPr>
            <a:endParaRPr lang="en-US" sz="1400" b="1">
              <a:solidFill>
                <a:schemeClr val="bg1"/>
              </a:solidFill>
            </a:endParaRPr>
          </a:p>
        </p:txBody>
      </p:sp>
      <p:sp>
        <p:nvSpPr>
          <p:cNvPr id="54281" name="Footer Placeholder 11"/>
          <p:cNvSpPr txBox="1">
            <a:spLocks noGrp="1"/>
          </p:cNvSpPr>
          <p:nvPr/>
        </p:nvSpPr>
        <p:spPr bwMode="auto">
          <a:xfrm>
            <a:off x="3657600" y="6324600"/>
            <a:ext cx="4495800" cy="2286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altLang="zh-CN" sz="1200" b="1">
                <a:solidFill>
                  <a:schemeClr val="bg1"/>
                </a:solidFill>
                <a:latin typeface="Verdana" pitchFamily="34" charset="0"/>
                <a:ea typeface="宋体" charset="-122"/>
              </a:rPr>
              <a:t>CHGIS = gazetteer database + GIS layers</a:t>
            </a:r>
          </a:p>
        </p:txBody>
      </p:sp>
      <p:sp>
        <p:nvSpPr>
          <p:cNvPr id="54282" name="Slide Number Placeholder 12"/>
          <p:cNvSpPr txBox="1">
            <a:spLocks noGrp="1"/>
          </p:cNvSpPr>
          <p:nvPr/>
        </p:nvSpPr>
        <p:spPr bwMode="auto">
          <a:xfrm>
            <a:off x="8534400" y="6629400"/>
            <a:ext cx="609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A5E33141-3039-4EAE-BB6B-E1637A34B640}" type="slidenum">
              <a:rPr lang="en-US" altLang="zh-CN" sz="1200" b="1">
                <a:solidFill>
                  <a:schemeClr val="bg1"/>
                </a:solidFill>
                <a:latin typeface="Verdana" pitchFamily="34" charset="0"/>
                <a:ea typeface="宋体" charset="-122"/>
              </a:rPr>
              <a:pPr algn="r" eaLnBrk="1" hangingPunct="1"/>
              <a:t>36</a:t>
            </a:fld>
            <a:endParaRPr lang="en-US" altLang="zh-CN" sz="1200" b="1">
              <a:solidFill>
                <a:schemeClr val="bg1"/>
              </a:solidFill>
              <a:latin typeface="Verdana" pitchFamily="34" charset="0"/>
              <a:ea typeface="宋体" charset="-122"/>
            </a:endParaRPr>
          </a:p>
        </p:txBody>
      </p:sp>
    </p:spTree>
    <p:extLst>
      <p:ext uri="{BB962C8B-B14F-4D97-AF65-F5344CB8AC3E}">
        <p14:creationId xmlns:p14="http://schemas.microsoft.com/office/powerpoint/2010/main" val="2096870216"/>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0" y="0"/>
            <a:ext cx="9144000" cy="6858000"/>
          </a:xfrm>
          <a:prstGeom prst="rect">
            <a:avLst/>
          </a:prstGeom>
          <a:solidFill>
            <a:srgbClr val="3333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zh-CN" altLang="en-US">
              <a:ea typeface="宋体" charset="-122"/>
            </a:endParaRPr>
          </a:p>
        </p:txBody>
      </p:sp>
      <p:pic>
        <p:nvPicPr>
          <p:cNvPr id="55299" name="Picture 3" descr="aas_fj_tabl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00088"/>
            <a:ext cx="4114800"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4"/>
          <p:cNvSpPr txBox="1">
            <a:spLocks noChangeArrowheads="1"/>
          </p:cNvSpPr>
          <p:nvPr/>
        </p:nvSpPr>
        <p:spPr bwMode="auto">
          <a:xfrm>
            <a:off x="1143000" y="12065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zh-CN" sz="2400" b="1">
                <a:solidFill>
                  <a:srgbClr val="FFFF00"/>
                </a:solidFill>
                <a:ea typeface="宋体" charset="-122"/>
              </a:rPr>
              <a:t>database</a:t>
            </a:r>
          </a:p>
        </p:txBody>
      </p:sp>
      <p:sp>
        <p:nvSpPr>
          <p:cNvPr id="55301" name="Text Box 5"/>
          <p:cNvSpPr txBox="1">
            <a:spLocks noChangeArrowheads="1"/>
          </p:cNvSpPr>
          <p:nvPr/>
        </p:nvSpPr>
        <p:spPr bwMode="auto">
          <a:xfrm>
            <a:off x="5410200" y="444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zh-CN" sz="2400" b="1">
                <a:solidFill>
                  <a:srgbClr val="FFFF00"/>
                </a:solidFill>
                <a:ea typeface="宋体" charset="-122"/>
              </a:rPr>
              <a:t>spatial data</a:t>
            </a:r>
          </a:p>
        </p:txBody>
      </p:sp>
      <p:sp>
        <p:nvSpPr>
          <p:cNvPr id="55302" name="Text Box 6"/>
          <p:cNvSpPr txBox="1">
            <a:spLocks noChangeArrowheads="1"/>
          </p:cNvSpPr>
          <p:nvPr/>
        </p:nvSpPr>
        <p:spPr bwMode="auto">
          <a:xfrm>
            <a:off x="3352800" y="165100"/>
            <a:ext cx="1295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zh-CN" sz="1600" b="1">
                <a:solidFill>
                  <a:srgbClr val="00CCFF"/>
                </a:solidFill>
                <a:ea typeface="宋体" charset="-122"/>
              </a:rPr>
              <a:t>linked to</a:t>
            </a:r>
          </a:p>
        </p:txBody>
      </p:sp>
      <p:sp>
        <p:nvSpPr>
          <p:cNvPr id="55303" name="Text Box 7"/>
          <p:cNvSpPr txBox="1">
            <a:spLocks noChangeArrowheads="1"/>
          </p:cNvSpPr>
          <p:nvPr/>
        </p:nvSpPr>
        <p:spPr bwMode="auto">
          <a:xfrm>
            <a:off x="8153400" y="156845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zh-CN" b="1">
                <a:solidFill>
                  <a:srgbClr val="FF33CC"/>
                </a:solidFill>
                <a:ea typeface="宋体" charset="-122"/>
              </a:rPr>
              <a:t>points</a:t>
            </a:r>
          </a:p>
        </p:txBody>
      </p:sp>
      <p:pic>
        <p:nvPicPr>
          <p:cNvPr id="55304" name="Picture 8" descr="aas_fj_p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501650"/>
            <a:ext cx="335280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5" name="Line 9"/>
          <p:cNvSpPr>
            <a:spLocks noChangeShapeType="1"/>
          </p:cNvSpPr>
          <p:nvPr/>
        </p:nvSpPr>
        <p:spPr bwMode="auto">
          <a:xfrm flipV="1">
            <a:off x="2819400" y="577850"/>
            <a:ext cx="2133600" cy="13716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6" name="Line 10"/>
          <p:cNvSpPr>
            <a:spLocks noChangeShapeType="1"/>
          </p:cNvSpPr>
          <p:nvPr/>
        </p:nvSpPr>
        <p:spPr bwMode="auto">
          <a:xfrm flipV="1">
            <a:off x="2819400" y="2559050"/>
            <a:ext cx="1905000" cy="3048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5307" name="Picture 11" descr="aas_rv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321050"/>
            <a:ext cx="335280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Picture 12" descr="aas_rvr_ta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860800"/>
            <a:ext cx="32004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9" name="Line 13"/>
          <p:cNvSpPr>
            <a:spLocks noChangeShapeType="1"/>
          </p:cNvSpPr>
          <p:nvPr/>
        </p:nvSpPr>
        <p:spPr bwMode="auto">
          <a:xfrm flipV="1">
            <a:off x="2590800" y="3702050"/>
            <a:ext cx="2362200" cy="8382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0" name="Line 14"/>
          <p:cNvSpPr>
            <a:spLocks noChangeShapeType="1"/>
          </p:cNvSpPr>
          <p:nvPr/>
        </p:nvSpPr>
        <p:spPr bwMode="auto">
          <a:xfrm flipV="1">
            <a:off x="2590800" y="4464050"/>
            <a:ext cx="2514600" cy="6858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1" name="Text Box 15"/>
          <p:cNvSpPr txBox="1">
            <a:spLocks noChangeArrowheads="1"/>
          </p:cNvSpPr>
          <p:nvPr/>
        </p:nvSpPr>
        <p:spPr bwMode="auto">
          <a:xfrm>
            <a:off x="8229600" y="438785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zh-CN" b="1">
                <a:solidFill>
                  <a:srgbClr val="FF33CC"/>
                </a:solidFill>
                <a:ea typeface="宋体" charset="-122"/>
              </a:rPr>
              <a:t>lines</a:t>
            </a:r>
          </a:p>
        </p:txBody>
      </p:sp>
    </p:spTree>
    <p:extLst>
      <p:ext uri="{BB962C8B-B14F-4D97-AF65-F5344CB8AC3E}">
        <p14:creationId xmlns:p14="http://schemas.microsoft.com/office/powerpoint/2010/main" val="4174162866"/>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88994" y="6257925"/>
            <a:ext cx="6477000" cy="523220"/>
          </a:xfrm>
          <a:prstGeom prst="rect">
            <a:avLst/>
          </a:prstGeom>
          <a:noFill/>
        </p:spPr>
        <p:txBody>
          <a:bodyPr wrap="square" rtlCol="0">
            <a:spAutoFit/>
          </a:bodyPr>
          <a:lstStyle/>
          <a:p>
            <a:r>
              <a:rPr lang="en-US" sz="2800" dirty="0" smtClean="0"/>
              <a:t>Registered population in 2 CE</a:t>
            </a:r>
            <a:endParaRPr lang="en-US" sz="2800"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9392"/>
            <a:ext cx="8610600" cy="6076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40819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6875"/>
            <a:ext cx="8565997" cy="641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0" y="2895600"/>
            <a:ext cx="2362200" cy="523220"/>
          </a:xfrm>
          <a:prstGeom prst="rect">
            <a:avLst/>
          </a:prstGeom>
          <a:noFill/>
        </p:spPr>
        <p:txBody>
          <a:bodyPr wrap="square" rtlCol="0">
            <a:spAutoFit/>
          </a:bodyPr>
          <a:lstStyle/>
          <a:p>
            <a:r>
              <a:rPr lang="en-US" sz="2800" b="1" dirty="0" smtClean="0"/>
              <a:t>1102 CE</a:t>
            </a:r>
            <a:endParaRPr lang="en-US" sz="2800" b="1" dirty="0"/>
          </a:p>
        </p:txBody>
      </p:sp>
    </p:spTree>
    <p:extLst>
      <p:ext uri="{BB962C8B-B14F-4D97-AF65-F5344CB8AC3E}">
        <p14:creationId xmlns:p14="http://schemas.microsoft.com/office/powerpoint/2010/main" val="37613915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9144000" cy="6858000"/>
          </a:xfrm>
        </p:spPr>
        <p:txBody>
          <a:bodyPr>
            <a:normAutofit fontScale="25000" lnSpcReduction="20000"/>
          </a:bodyPr>
          <a:lstStyle/>
          <a:p>
            <a:pPr lvl="0"/>
            <a:r>
              <a:rPr lang="en-US" sz="12800" dirty="0"/>
              <a:t> Basic Biography: name, gender, dates (relationship to time)</a:t>
            </a:r>
          </a:p>
          <a:p>
            <a:pPr lvl="0"/>
            <a:r>
              <a:rPr lang="en-US" sz="12800" dirty="0"/>
              <a:t> Biography Addresses  (relationship with places)</a:t>
            </a:r>
          </a:p>
          <a:p>
            <a:pPr lvl="0"/>
            <a:r>
              <a:rPr lang="en-US" sz="12800" dirty="0"/>
              <a:t> Alternate Names  (relationship to names of different kinds)</a:t>
            </a:r>
          </a:p>
          <a:p>
            <a:pPr lvl="0"/>
            <a:r>
              <a:rPr lang="en-US" sz="12800" dirty="0"/>
              <a:t>Writings (relationship to learning)</a:t>
            </a:r>
          </a:p>
          <a:p>
            <a:pPr lvl="0"/>
            <a:r>
              <a:rPr lang="en-US" sz="12800" dirty="0"/>
              <a:t> Postings (relationship with government)</a:t>
            </a:r>
          </a:p>
          <a:p>
            <a:pPr lvl="0"/>
            <a:r>
              <a:rPr lang="en-US" sz="12800" dirty="0"/>
              <a:t> Mode of Entry into Government</a:t>
            </a:r>
          </a:p>
          <a:p>
            <a:pPr lvl="0"/>
            <a:r>
              <a:rPr lang="en-US" sz="12800" dirty="0"/>
              <a:t> Kinship (kin relationships with others)</a:t>
            </a:r>
          </a:p>
          <a:p>
            <a:pPr lvl="0"/>
            <a:r>
              <a:rPr lang="en-US" sz="12800" dirty="0"/>
              <a:t> Associations (non-kin relationships to others)</a:t>
            </a:r>
          </a:p>
          <a:p>
            <a:pPr lvl="0"/>
            <a:r>
              <a:rPr lang="en-US" sz="12800" dirty="0"/>
              <a:t> Social Status (relationship with modes of social distinctiveness)</a:t>
            </a:r>
          </a:p>
          <a:p>
            <a:pPr lvl="0"/>
            <a:r>
              <a:rPr lang="en-US" sz="12800" dirty="0"/>
              <a:t> Possessions (relationship to property as giver and receiver)</a:t>
            </a:r>
          </a:p>
          <a:p>
            <a:pPr lvl="0"/>
            <a:r>
              <a:rPr lang="en-US" sz="12800" dirty="0"/>
              <a:t> Events (participation in events)</a:t>
            </a:r>
          </a:p>
          <a:p>
            <a:pPr marL="0" indent="0">
              <a:buNone/>
            </a:pPr>
            <a:endParaRPr lang="en-US" dirty="0"/>
          </a:p>
        </p:txBody>
      </p:sp>
    </p:spTree>
    <p:extLst>
      <p:ext uri="{BB962C8B-B14F-4D97-AF65-F5344CB8AC3E}">
        <p14:creationId xmlns:p14="http://schemas.microsoft.com/office/powerpoint/2010/main" val="18314302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79388" y="647700"/>
            <a:ext cx="8734425" cy="6210300"/>
          </a:xfrm>
        </p:spPr>
      </p:pic>
      <p:sp>
        <p:nvSpPr>
          <p:cNvPr id="104451" name="Text Box 3"/>
          <p:cNvSpPr txBox="1">
            <a:spLocks noChangeArrowheads="1"/>
          </p:cNvSpPr>
          <p:nvPr/>
        </p:nvSpPr>
        <p:spPr bwMode="auto">
          <a:xfrm>
            <a:off x="611188" y="115888"/>
            <a:ext cx="7993062" cy="5191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zh-CN" sz="2800" b="1">
                <a:ea typeface="黑体" pitchFamily="2" charset="-122"/>
              </a:rPr>
              <a:t>The 1148 Civil Service Examination List</a:t>
            </a:r>
          </a:p>
        </p:txBody>
      </p:sp>
    </p:spTree>
    <p:extLst>
      <p:ext uri="{BB962C8B-B14F-4D97-AF65-F5344CB8AC3E}">
        <p14:creationId xmlns:p14="http://schemas.microsoft.com/office/powerpoint/2010/main" val="15561913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79388" y="260350"/>
            <a:ext cx="8748712" cy="6221413"/>
          </a:xfrm>
        </p:spPr>
      </p:pic>
      <p:sp>
        <p:nvSpPr>
          <p:cNvPr id="105475" name="Text Box 3"/>
          <p:cNvSpPr txBox="1">
            <a:spLocks noChangeArrowheads="1"/>
          </p:cNvSpPr>
          <p:nvPr/>
        </p:nvSpPr>
        <p:spPr bwMode="auto">
          <a:xfrm>
            <a:off x="0" y="4630738"/>
            <a:ext cx="3384550" cy="222726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zh-CN" sz="2800">
                <a:ea typeface="黑体" pitchFamily="2" charset="-122"/>
              </a:rPr>
              <a:t>All Southern Song Degree Holders in the China Biographical Database (CBDB)</a:t>
            </a:r>
          </a:p>
        </p:txBody>
      </p:sp>
    </p:spTree>
    <p:extLst>
      <p:ext uri="{BB962C8B-B14F-4D97-AF65-F5344CB8AC3E}">
        <p14:creationId xmlns:p14="http://schemas.microsoft.com/office/powerpoint/2010/main" val="39455405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184150"/>
            <a:ext cx="9144000" cy="6500813"/>
          </a:xfrm>
        </p:spPr>
      </p:pic>
    </p:spTree>
    <p:extLst>
      <p:ext uri="{BB962C8B-B14F-4D97-AF65-F5344CB8AC3E}">
        <p14:creationId xmlns:p14="http://schemas.microsoft.com/office/powerpoint/2010/main" val="4053388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26988"/>
            <a:ext cx="8461375" cy="688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7699" name="Text Box 3"/>
          <p:cNvSpPr txBox="1">
            <a:spLocks noChangeArrowheads="1"/>
          </p:cNvSpPr>
          <p:nvPr/>
        </p:nvSpPr>
        <p:spPr bwMode="auto">
          <a:xfrm>
            <a:off x="0" y="115888"/>
            <a:ext cx="2195513" cy="39354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zh-CN" sz="2800">
                <a:ea typeface="宋体" charset="-122"/>
              </a:rPr>
              <a:t>4730 Examination Degree holders, 960-1126, with population distribution as of 1080</a:t>
            </a:r>
          </a:p>
        </p:txBody>
      </p:sp>
    </p:spTree>
    <p:extLst>
      <p:ext uri="{BB962C8B-B14F-4D97-AF65-F5344CB8AC3E}">
        <p14:creationId xmlns:p14="http://schemas.microsoft.com/office/powerpoint/2010/main" val="32973069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0715"/>
            <a:ext cx="8229600" cy="1143000"/>
          </a:xfrm>
        </p:spPr>
        <p:txBody>
          <a:bodyPr>
            <a:normAutofit fontScale="90000"/>
          </a:bodyPr>
          <a:lstStyle/>
          <a:p>
            <a:r>
              <a:rPr lang="en-US" dirty="0"/>
              <a:t>	</a:t>
            </a:r>
            <a:br>
              <a:rPr lang="en-US" dirty="0"/>
            </a:br>
            <a:endParaRPr lang="en-US" dirty="0"/>
          </a:p>
        </p:txBody>
      </p:sp>
      <p:sp>
        <p:nvSpPr>
          <p:cNvPr id="8" name="Text Placeholder 7"/>
          <p:cNvSpPr>
            <a:spLocks noGrp="1"/>
          </p:cNvSpPr>
          <p:nvPr>
            <p:ph type="body" idx="1"/>
          </p:nvPr>
        </p:nvSpPr>
        <p:spPr>
          <a:xfrm>
            <a:off x="228600" y="381000"/>
            <a:ext cx="4040188" cy="1295400"/>
          </a:xfrm>
        </p:spPr>
        <p:txBody>
          <a:bodyPr>
            <a:noAutofit/>
          </a:bodyPr>
          <a:lstStyle/>
          <a:p>
            <a:r>
              <a:rPr lang="en-US" sz="2800" dirty="0"/>
              <a:t>Distribution of Northern Song </a:t>
            </a:r>
            <a:r>
              <a:rPr lang="en-US" sz="2800" dirty="0" smtClean="0"/>
              <a:t>(960-1126) Jinshi </a:t>
            </a:r>
            <a:r>
              <a:rPr lang="en-US" sz="2800" dirty="0"/>
              <a:t>in CBDB </a:t>
            </a:r>
          </a:p>
        </p:txBody>
      </p:sp>
      <p:pic>
        <p:nvPicPr>
          <p:cNvPr id="6" name="Content Placeholder 5"/>
          <p:cNvPicPr>
            <a:picLocks noGrp="1"/>
          </p:cNvPicPr>
          <p:nvPr>
            <p:ph sz="half" idx="2"/>
          </p:nvPr>
        </p:nvPicPr>
        <p:blipFill>
          <a:blip r:embed="rId2"/>
          <a:stretch>
            <a:fillRect/>
          </a:stretch>
        </p:blipFill>
        <p:spPr>
          <a:xfrm>
            <a:off x="0" y="1828800"/>
            <a:ext cx="4421188" cy="4143617"/>
          </a:xfrm>
          <a:prstGeom prst="rect">
            <a:avLst/>
          </a:prstGeom>
        </p:spPr>
      </p:pic>
      <p:sp>
        <p:nvSpPr>
          <p:cNvPr id="9" name="Text Placeholder 8"/>
          <p:cNvSpPr>
            <a:spLocks noGrp="1"/>
          </p:cNvSpPr>
          <p:nvPr>
            <p:ph type="body" sz="quarter" idx="3"/>
          </p:nvPr>
        </p:nvSpPr>
        <p:spPr>
          <a:xfrm>
            <a:off x="4724400" y="228600"/>
            <a:ext cx="4041775" cy="1447800"/>
          </a:xfrm>
        </p:spPr>
        <p:txBody>
          <a:bodyPr>
            <a:noAutofit/>
          </a:bodyPr>
          <a:lstStyle/>
          <a:p>
            <a:r>
              <a:rPr lang="en-US" sz="2800" dirty="0"/>
              <a:t>Distribution of Qing </a:t>
            </a:r>
            <a:r>
              <a:rPr lang="en-US" sz="2800" dirty="0" smtClean="0"/>
              <a:t>(1644-1905) Jinshi </a:t>
            </a:r>
            <a:r>
              <a:rPr lang="en-US" sz="2800" dirty="0"/>
              <a:t>in CBDB</a:t>
            </a:r>
          </a:p>
        </p:txBody>
      </p:sp>
      <p:pic>
        <p:nvPicPr>
          <p:cNvPr id="7" name="Content Placeholder 6"/>
          <p:cNvPicPr>
            <a:picLocks noGrp="1"/>
          </p:cNvPicPr>
          <p:nvPr>
            <p:ph sz="quarter" idx="4"/>
          </p:nvPr>
        </p:nvPicPr>
        <p:blipFill>
          <a:blip r:embed="rId3"/>
          <a:stretch>
            <a:fillRect/>
          </a:stretch>
        </p:blipFill>
        <p:spPr>
          <a:xfrm>
            <a:off x="4645025" y="1905000"/>
            <a:ext cx="4498975" cy="3982108"/>
          </a:xfrm>
          <a:prstGeom prst="rect">
            <a:avLst/>
          </a:prstGeom>
        </p:spPr>
      </p:pic>
    </p:spTree>
    <p:extLst>
      <p:ext uri="{BB962C8B-B14F-4D97-AF65-F5344CB8AC3E}">
        <p14:creationId xmlns:p14="http://schemas.microsoft.com/office/powerpoint/2010/main" val="40749863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502400"/>
          </a:xfrm>
        </p:spPr>
      </p:pic>
      <p:sp>
        <p:nvSpPr>
          <p:cNvPr id="92163" name="Text Box 5"/>
          <p:cNvSpPr txBox="1">
            <a:spLocks noChangeArrowheads="1"/>
          </p:cNvSpPr>
          <p:nvPr/>
        </p:nvSpPr>
        <p:spPr bwMode="auto">
          <a:xfrm>
            <a:off x="0" y="655320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zh-CN">
                <a:ea typeface="宋体" charset="-122"/>
              </a:rPr>
              <a:t>19</a:t>
            </a:r>
            <a:r>
              <a:rPr lang="en-US" altLang="zh-CN" baseline="30000">
                <a:ea typeface="宋体" charset="-122"/>
              </a:rPr>
              <a:t>th</a:t>
            </a:r>
            <a:r>
              <a:rPr lang="en-US" altLang="zh-CN">
                <a:ea typeface="宋体" charset="-122"/>
              </a:rPr>
              <a:t> c. “Busy” counties (</a:t>
            </a:r>
            <a:r>
              <a:rPr lang="zh-CN" altLang="en-US">
                <a:ea typeface="宋体" charset="-122"/>
              </a:rPr>
              <a:t>沖縣</a:t>
            </a:r>
            <a:r>
              <a:rPr lang="en-US" altLang="zh-CN">
                <a:ea typeface="宋体" charset="-122"/>
              </a:rPr>
              <a:t>), Ming-Qing Postal Routes, 1990 Railroads</a:t>
            </a:r>
          </a:p>
        </p:txBody>
      </p:sp>
    </p:spTree>
    <p:extLst>
      <p:ext uri="{BB962C8B-B14F-4D97-AF65-F5344CB8AC3E}">
        <p14:creationId xmlns:p14="http://schemas.microsoft.com/office/powerpoint/2010/main" val="22506888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228600"/>
            <a:ext cx="9144000" cy="6500813"/>
          </a:xfrm>
        </p:spPr>
      </p:pic>
      <p:sp>
        <p:nvSpPr>
          <p:cNvPr id="79875" name="Rectangle 5"/>
          <p:cNvSpPr>
            <a:spLocks noChangeArrowheads="1"/>
          </p:cNvSpPr>
          <p:nvPr/>
        </p:nvSpPr>
        <p:spPr bwMode="auto">
          <a:xfrm>
            <a:off x="3581400" y="3810000"/>
            <a:ext cx="5041900" cy="457200"/>
          </a:xfrm>
          <a:prstGeom prst="rect">
            <a:avLst/>
          </a:prstGeom>
          <a:solidFill>
            <a:srgbClr val="F0F6A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zh-CN" sz="2400">
                <a:solidFill>
                  <a:srgbClr val="FF5050"/>
                </a:solidFill>
                <a:ea typeface="宋体" charset="-122"/>
              </a:rPr>
              <a:t>http://www.fas.harvard.edu/~chgis</a:t>
            </a:r>
          </a:p>
        </p:txBody>
      </p:sp>
    </p:spTree>
    <p:extLst>
      <p:ext uri="{BB962C8B-B14F-4D97-AF65-F5344CB8AC3E}">
        <p14:creationId xmlns:p14="http://schemas.microsoft.com/office/powerpoint/2010/main" val="31149987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lum bright="32000" contrast="-70000"/>
            <a:extLst>
              <a:ext uri="{28A0092B-C50C-407E-A947-70E740481C1C}">
                <a14:useLocalDpi xmlns:a14="http://schemas.microsoft.com/office/drawing/2010/main" val="0"/>
              </a:ext>
            </a:extLst>
          </a:blip>
          <a:srcRect/>
          <a:stretch>
            <a:fillRect/>
          </a:stretch>
        </p:blipFill>
        <p:spPr bwMode="auto">
          <a:xfrm>
            <a:off x="-114300" y="15443"/>
            <a:ext cx="998220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Rectangle 3"/>
          <p:cNvSpPr>
            <a:spLocks noChangeArrowheads="1"/>
          </p:cNvSpPr>
          <p:nvPr/>
        </p:nvSpPr>
        <p:spPr bwMode="auto">
          <a:xfrm>
            <a:off x="0" y="2819400"/>
            <a:ext cx="975360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n-US" altLang="zh-CN" sz="2800" dirty="0">
                <a:ea typeface="宋体" charset="-122"/>
              </a:rPr>
              <a:t>Conceptual Leaps:</a:t>
            </a:r>
          </a:p>
          <a:p>
            <a:pPr lvl="2" eaLnBrk="1" hangingPunct="1"/>
            <a:r>
              <a:rPr lang="en-US" altLang="zh-CN" sz="2800" b="1" dirty="0">
                <a:ea typeface="宋体" charset="-122"/>
              </a:rPr>
              <a:t>	</a:t>
            </a:r>
            <a:r>
              <a:rPr lang="en-US" altLang="zh-CN" sz="2800" dirty="0">
                <a:solidFill>
                  <a:schemeClr val="bg1">
                    <a:lumMod val="75000"/>
                  </a:schemeClr>
                </a:solidFill>
                <a:ea typeface="宋体" charset="-122"/>
              </a:rPr>
              <a:t>Text-mining/text-modeling</a:t>
            </a:r>
          </a:p>
          <a:p>
            <a:pPr lvl="2" eaLnBrk="1" hangingPunct="1"/>
            <a:r>
              <a:rPr lang="en-US" altLang="zh-CN" sz="2800" dirty="0">
                <a:solidFill>
                  <a:schemeClr val="bg1">
                    <a:lumMod val="75000"/>
                  </a:schemeClr>
                </a:solidFill>
                <a:ea typeface="宋体" charset="-122"/>
              </a:rPr>
              <a:t>	Modeling lives with relational databases</a:t>
            </a:r>
          </a:p>
          <a:p>
            <a:pPr lvl="2" eaLnBrk="1" hangingPunct="1"/>
            <a:r>
              <a:rPr lang="en-US" altLang="zh-CN" sz="2800" dirty="0">
                <a:solidFill>
                  <a:schemeClr val="bg1">
                    <a:lumMod val="75000"/>
                  </a:schemeClr>
                </a:solidFill>
                <a:ea typeface="宋体" charset="-122"/>
              </a:rPr>
              <a:t>	Prosopography</a:t>
            </a:r>
          </a:p>
          <a:p>
            <a:pPr lvl="2" eaLnBrk="1" hangingPunct="1"/>
            <a:r>
              <a:rPr lang="en-US" altLang="zh-CN" sz="2800" dirty="0">
                <a:solidFill>
                  <a:schemeClr val="bg1">
                    <a:lumMod val="75000"/>
                  </a:schemeClr>
                </a:solidFill>
                <a:ea typeface="宋体" charset="-122"/>
              </a:rPr>
              <a:t>	</a:t>
            </a:r>
            <a:r>
              <a:rPr lang="en-US" altLang="zh-CN" sz="2800" dirty="0" smtClean="0">
                <a:solidFill>
                  <a:schemeClr val="bg1">
                    <a:lumMod val="75000"/>
                  </a:schemeClr>
                </a:solidFill>
                <a:ea typeface="宋体" charset="-122"/>
              </a:rPr>
              <a:t>Spatial analysis</a:t>
            </a:r>
          </a:p>
          <a:p>
            <a:pPr lvl="2" eaLnBrk="1" hangingPunct="1"/>
            <a:r>
              <a:rPr lang="en-US" altLang="zh-CN" sz="2800" dirty="0">
                <a:solidFill>
                  <a:schemeClr val="bg1">
                    <a:lumMod val="75000"/>
                  </a:schemeClr>
                </a:solidFill>
                <a:ea typeface="宋体" charset="-122"/>
              </a:rPr>
              <a:t>	</a:t>
            </a:r>
            <a:r>
              <a:rPr lang="en-US" altLang="zh-CN" sz="2800" b="1" dirty="0">
                <a:ea typeface="宋体" charset="-122"/>
              </a:rPr>
              <a:t>Social network Analysis</a:t>
            </a:r>
          </a:p>
          <a:p>
            <a:pPr lvl="2" eaLnBrk="1" hangingPunct="1"/>
            <a:r>
              <a:rPr lang="en-US" altLang="zh-CN" sz="2800" dirty="0">
                <a:ea typeface="宋体" charset="-122"/>
              </a:rPr>
              <a:t>		</a:t>
            </a:r>
          </a:p>
        </p:txBody>
      </p:sp>
    </p:spTree>
    <p:extLst>
      <p:ext uri="{BB962C8B-B14F-4D97-AF65-F5344CB8AC3E}">
        <p14:creationId xmlns:p14="http://schemas.microsoft.com/office/powerpoint/2010/main" val="22819092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Networks</a:t>
            </a:r>
            <a:endParaRPr lang="en-US" dirty="0"/>
          </a:p>
        </p:txBody>
      </p:sp>
      <p:sp>
        <p:nvSpPr>
          <p:cNvPr id="3" name="Content Placeholder 2"/>
          <p:cNvSpPr>
            <a:spLocks noGrp="1"/>
          </p:cNvSpPr>
          <p:nvPr>
            <p:ph idx="1"/>
          </p:nvPr>
        </p:nvSpPr>
        <p:spPr>
          <a:xfrm>
            <a:off x="228600" y="1600200"/>
            <a:ext cx="8763000" cy="4525963"/>
          </a:xfrm>
        </p:spPr>
        <p:txBody>
          <a:bodyPr/>
          <a:lstStyle/>
          <a:p>
            <a:pPr marL="0" indent="0">
              <a:buNone/>
            </a:pPr>
            <a:r>
              <a:rPr lang="en-US" sz="3600" dirty="0" smtClean="0"/>
              <a:t>“In the </a:t>
            </a:r>
            <a:r>
              <a:rPr lang="en-US" sz="3600" smtClean="0"/>
              <a:t>short term </a:t>
            </a:r>
            <a:r>
              <a:rPr lang="en-US" sz="3600" dirty="0" smtClean="0"/>
              <a:t>individuals create networks; in the long term networks create individuals.”</a:t>
            </a:r>
          </a:p>
          <a:p>
            <a:pPr marL="400050" lvl="1" indent="0">
              <a:buNone/>
            </a:pPr>
            <a:r>
              <a:rPr lang="en-US" dirty="0"/>
              <a:t> </a:t>
            </a:r>
            <a:r>
              <a:rPr lang="en-US" dirty="0" smtClean="0"/>
              <a:t>(borrowing from John Padgett, University of Chicago)</a:t>
            </a:r>
            <a:endParaRPr lang="en-US" dirty="0"/>
          </a:p>
        </p:txBody>
      </p:sp>
    </p:spTree>
    <p:extLst>
      <p:ext uri="{BB962C8B-B14F-4D97-AF65-F5344CB8AC3E}">
        <p14:creationId xmlns:p14="http://schemas.microsoft.com/office/powerpoint/2010/main" val="13965446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idx="1"/>
          </p:nvPr>
        </p:nvSpPr>
        <p:spPr>
          <a:xfrm>
            <a:off x="0" y="762000"/>
            <a:ext cx="9144000" cy="5867400"/>
          </a:xfrm>
        </p:spPr>
        <p:txBody>
          <a:bodyPr/>
          <a:lstStyle/>
          <a:p>
            <a:pPr eaLnBrk="1" hangingPunct="1">
              <a:lnSpc>
                <a:spcPct val="80000"/>
              </a:lnSpc>
              <a:buFontTx/>
              <a:buNone/>
            </a:pPr>
            <a:endParaRPr lang="en-US" altLang="zh-CN" sz="2400" dirty="0" smtClean="0">
              <a:ea typeface="宋体" pitchFamily="2" charset="-122"/>
            </a:endParaRPr>
          </a:p>
          <a:p>
            <a:pPr eaLnBrk="1" hangingPunct="1">
              <a:lnSpc>
                <a:spcPct val="80000"/>
              </a:lnSpc>
              <a:buFontTx/>
              <a:buNone/>
            </a:pPr>
            <a:r>
              <a:rPr lang="en-US" altLang="zh-CN" sz="2400" dirty="0" smtClean="0">
                <a:ea typeface="宋体" pitchFamily="2" charset="-122"/>
              </a:rPr>
              <a:t>Conceptualizing community as collections of personal relationships … provides historians with a blueprint for evaluating when, how and why people in the past used kin and non-kin in the course of their lives.  The findings of social network analysts that people need and seek emotional and economic support of different kinds, from different kinds of people, suggest new analytical imperatives. It is not enough now to look solely at how people used kin in times of crisis. Rather, historians need to pursue how people in the past used the kin and friends they had, for different things, throughout the life course, and in the context of the opportunities they enjoyed and the constraints they faced courtesy of demography and culture. Other approaches might be applied to the problem, but HSNA contains the essential perspectives that cannot only advance the debate, but also help historians to meet Tilly's challenge to connect the lives of ordinary people to large-scale change in meaningful ways. (Charles </a:t>
            </a:r>
            <a:r>
              <a:rPr lang="en-US" altLang="zh-CN" sz="2400" dirty="0" err="1" smtClean="0">
                <a:ea typeface="宋体" pitchFamily="2" charset="-122"/>
              </a:rPr>
              <a:t>Wetherell</a:t>
            </a:r>
            <a:r>
              <a:rPr lang="en-US" altLang="zh-CN" sz="2400" dirty="0" smtClean="0">
                <a:ea typeface="宋体" pitchFamily="2" charset="-122"/>
              </a:rPr>
              <a:t>, “Historical Social Network Analysis,” </a:t>
            </a:r>
            <a:r>
              <a:rPr lang="en-US" altLang="zh-CN" sz="2400" i="1" dirty="0" smtClean="0">
                <a:ea typeface="宋体" pitchFamily="2" charset="-122"/>
              </a:rPr>
              <a:t>International Review of Social History </a:t>
            </a:r>
            <a:r>
              <a:rPr lang="en-US" altLang="zh-CN" sz="2400" dirty="0" smtClean="0">
                <a:ea typeface="宋体" pitchFamily="2" charset="-122"/>
              </a:rPr>
              <a:t>43 (1998), Supplement)</a:t>
            </a:r>
          </a:p>
        </p:txBody>
      </p:sp>
      <p:sp>
        <p:nvSpPr>
          <p:cNvPr id="20483" name="Text Box 3"/>
          <p:cNvSpPr txBox="1">
            <a:spLocks noChangeArrowheads="1"/>
          </p:cNvSpPr>
          <p:nvPr/>
        </p:nvSpPr>
        <p:spPr bwMode="auto">
          <a:xfrm>
            <a:off x="838200" y="228600"/>
            <a:ext cx="7620000" cy="701675"/>
          </a:xfrm>
          <a:prstGeom prst="rect">
            <a:avLst/>
          </a:prstGeom>
          <a:solidFill>
            <a:schemeClr val="accent3">
              <a:lumMod val="40000"/>
              <a:lumOff val="60000"/>
            </a:schemeClr>
          </a:solid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zh-CN" sz="4000">
                <a:ea typeface="宋体" pitchFamily="2" charset="-122"/>
              </a:rPr>
              <a:t>Social Network Analysis</a:t>
            </a:r>
          </a:p>
        </p:txBody>
      </p:sp>
    </p:spTree>
    <p:extLst>
      <p:ext uri="{BB962C8B-B14F-4D97-AF65-F5344CB8AC3E}">
        <p14:creationId xmlns:p14="http://schemas.microsoft.com/office/powerpoint/2010/main" val="1219163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solidFill>
            <a:srgbClr val="FDDEA1"/>
          </a:solidFill>
        </p:spPr>
        <p:txBody>
          <a:bodyPr>
            <a:normAutofit fontScale="90000"/>
          </a:bodyPr>
          <a:lstStyle/>
          <a:p>
            <a:r>
              <a:rPr lang="en-US" altLang="zh-CN" sz="4000">
                <a:ea typeface="宋体" pitchFamily="2" charset="-122"/>
              </a:rPr>
              <a:t>Using “Regular Expressions”</a:t>
            </a:r>
            <a:r>
              <a:rPr lang="zh-TW" altLang="en-US" sz="4000">
                <a:ea typeface="PMingLiU" pitchFamily="18" charset="-120"/>
              </a:rPr>
              <a:t>正則表達式 </a:t>
            </a:r>
            <a:r>
              <a:rPr lang="en-US" altLang="zh-CN" sz="4000">
                <a:ea typeface="宋体" pitchFamily="2" charset="-122"/>
              </a:rPr>
              <a:t>to find data in digital texts</a:t>
            </a:r>
            <a:endParaRPr lang="en-US" altLang="en-US" sz="4000"/>
          </a:p>
        </p:txBody>
      </p:sp>
      <p:sp>
        <p:nvSpPr>
          <p:cNvPr id="194563" name="Rectangle 3"/>
          <p:cNvSpPr>
            <a:spLocks noGrp="1" noChangeArrowheads="1"/>
          </p:cNvSpPr>
          <p:nvPr>
            <p:ph type="body" idx="1"/>
          </p:nvPr>
        </p:nvSpPr>
        <p:spPr>
          <a:xfrm>
            <a:off x="0" y="1600200"/>
            <a:ext cx="9144000" cy="4924425"/>
          </a:xfrm>
        </p:spPr>
        <p:txBody>
          <a:bodyPr/>
          <a:lstStyle/>
          <a:p>
            <a:pPr>
              <a:lnSpc>
                <a:spcPct val="80000"/>
              </a:lnSpc>
            </a:pPr>
            <a:r>
              <a:rPr lang="en-US" altLang="en-US" sz="2400" dirty="0"/>
              <a:t>In computing, a </a:t>
            </a:r>
            <a:r>
              <a:rPr lang="en-US" altLang="en-US" sz="2400" b="1" dirty="0"/>
              <a:t>regular expression</a:t>
            </a:r>
            <a:r>
              <a:rPr lang="en-US" altLang="en-US" sz="2400" dirty="0"/>
              <a:t> provides a concise and flexible means for "matching" (specifying and recognizing) </a:t>
            </a:r>
            <a:r>
              <a:rPr lang="en-US" altLang="en-US" sz="2400" dirty="0">
                <a:hlinkClick r:id="rId2" tooltip="String (computer science)"/>
              </a:rPr>
              <a:t>strings</a:t>
            </a:r>
            <a:r>
              <a:rPr lang="en-US" altLang="en-US" sz="2400" dirty="0"/>
              <a:t> of text, such as particular characters, words, or patterns of characters. Abbreviations for "regular expression" include "regex" and "</a:t>
            </a:r>
            <a:r>
              <a:rPr lang="en-US" altLang="en-US" sz="2400" dirty="0" err="1"/>
              <a:t>regexp</a:t>
            </a:r>
            <a:r>
              <a:rPr lang="en-US" altLang="en-US" sz="2400" dirty="0"/>
              <a:t>". The concept of regular expressions was first popularized by utilities provided by </a:t>
            </a:r>
            <a:r>
              <a:rPr lang="en-US" altLang="en-US" sz="2400" dirty="0">
                <a:hlinkClick r:id="rId3" tooltip="Unix"/>
              </a:rPr>
              <a:t>Unix</a:t>
            </a:r>
            <a:r>
              <a:rPr lang="en-US" altLang="en-US" sz="2400" dirty="0"/>
              <a:t> distributions, in particular the editor </a:t>
            </a:r>
            <a:r>
              <a:rPr lang="en-US" altLang="en-US" sz="2400" dirty="0" err="1">
                <a:hlinkClick r:id="rId4" tooltip="Ed (text editor)"/>
              </a:rPr>
              <a:t>ed</a:t>
            </a:r>
            <a:r>
              <a:rPr lang="en-US" altLang="en-US" sz="2400" dirty="0"/>
              <a:t> and the filter </a:t>
            </a:r>
            <a:r>
              <a:rPr lang="en-US" altLang="en-US" sz="2400" dirty="0" err="1">
                <a:hlinkClick r:id="rId5" tooltip="Grep"/>
              </a:rPr>
              <a:t>grep</a:t>
            </a:r>
            <a:r>
              <a:rPr lang="en-US" altLang="en-US" sz="2400" dirty="0"/>
              <a:t>. A regular expression is written in a </a:t>
            </a:r>
            <a:r>
              <a:rPr lang="en-US" altLang="en-US" sz="2400" dirty="0">
                <a:hlinkClick r:id="rId6" tooltip="Formal language"/>
              </a:rPr>
              <a:t>formal language</a:t>
            </a:r>
            <a:r>
              <a:rPr lang="en-US" altLang="en-US" sz="2400" dirty="0"/>
              <a:t> that can be interpreted by a regular expression processor, which is a program that either serves as a </a:t>
            </a:r>
            <a:r>
              <a:rPr lang="en-US" altLang="en-US" sz="2400" dirty="0">
                <a:hlinkClick r:id="rId7" tooltip="Compiler-compiler"/>
              </a:rPr>
              <a:t>parser generator</a:t>
            </a:r>
            <a:r>
              <a:rPr lang="en-US" altLang="en-US" sz="2400" dirty="0"/>
              <a:t> or examines text and identifies parts that match the provided </a:t>
            </a:r>
            <a:r>
              <a:rPr lang="en-US" altLang="en-US" sz="2400" dirty="0">
                <a:hlinkClick r:id="rId8" tooltip="Specification (technical standard)"/>
              </a:rPr>
              <a:t>specification</a:t>
            </a:r>
            <a:r>
              <a:rPr lang="en-US" altLang="en-US" sz="2400" dirty="0"/>
              <a:t>. Historically, the concept of regular expressions is associated with </a:t>
            </a:r>
            <a:r>
              <a:rPr lang="en-US" altLang="en-US" sz="2400" dirty="0" err="1"/>
              <a:t>Kleene's</a:t>
            </a:r>
            <a:r>
              <a:rPr lang="en-US" altLang="en-US" sz="2400" dirty="0"/>
              <a:t> formalism of regular sets, introduced in the 1950s. </a:t>
            </a:r>
            <a:r>
              <a:rPr lang="en-US" altLang="zh-CN" sz="2800" dirty="0">
                <a:ea typeface="宋体" pitchFamily="2" charset="-122"/>
              </a:rPr>
              <a:t>	</a:t>
            </a:r>
          </a:p>
          <a:p>
            <a:pPr>
              <a:lnSpc>
                <a:spcPct val="80000"/>
              </a:lnSpc>
            </a:pPr>
            <a:r>
              <a:rPr lang="en-US" altLang="zh-CN" sz="2800" dirty="0">
                <a:ea typeface="宋体" pitchFamily="2" charset="-122"/>
              </a:rPr>
              <a:t>		</a:t>
            </a:r>
            <a:r>
              <a:rPr lang="en-US" altLang="en-US" sz="2800" dirty="0"/>
              <a:t>http://en.wikipedia.org/wiki/Regular_expression</a:t>
            </a:r>
          </a:p>
        </p:txBody>
      </p:sp>
    </p:spTree>
    <p:extLst>
      <p:ext uri="{BB962C8B-B14F-4D97-AF65-F5344CB8AC3E}">
        <p14:creationId xmlns:p14="http://schemas.microsoft.com/office/powerpoint/2010/main" val="17990124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7"/>
          <p:cNvPicPr>
            <a:picLocks noGrp="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553200"/>
          </a:xfrm>
          <a:prstGeom prst="rect">
            <a:avLst/>
          </a:prstGeom>
          <a:noFill/>
          <a:ln>
            <a:noFill/>
          </a:ln>
          <a:effectLst/>
          <a:extLst/>
        </p:spPr>
      </p:pic>
    </p:spTree>
    <p:extLst>
      <p:ext uri="{BB962C8B-B14F-4D97-AF65-F5344CB8AC3E}">
        <p14:creationId xmlns:p14="http://schemas.microsoft.com/office/powerpoint/2010/main" val="34295431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p:cNvPicPr>
          <p:nvPr>
            <p:ph/>
          </p:nvPr>
        </p:nvPicPr>
        <p:blipFill>
          <a:blip r:embed="rId2" cstate="print">
            <a:extLst>
              <a:ext uri="{28A0092B-C50C-407E-A947-70E740481C1C}">
                <a14:useLocalDpi xmlns:a14="http://schemas.microsoft.com/office/drawing/2010/main" val="0"/>
              </a:ext>
            </a:extLst>
          </a:blip>
          <a:stretch>
            <a:fillRect/>
          </a:stretch>
        </p:blipFill>
        <p:spPr>
          <a:xfrm>
            <a:off x="2157274" y="0"/>
            <a:ext cx="7010400" cy="6858000"/>
          </a:xfrm>
          <a:prstGeom prst="rect">
            <a:avLst/>
          </a:prstGeom>
        </p:spPr>
      </p:pic>
      <p:sp>
        <p:nvSpPr>
          <p:cNvPr id="4" name="Rectangle 3"/>
          <p:cNvSpPr/>
          <p:nvPr/>
        </p:nvSpPr>
        <p:spPr>
          <a:xfrm>
            <a:off x="-76200" y="1752600"/>
            <a:ext cx="2286000" cy="4524315"/>
          </a:xfrm>
          <a:prstGeom prst="rect">
            <a:avLst/>
          </a:prstGeom>
        </p:spPr>
        <p:txBody>
          <a:bodyPr wrap="square">
            <a:spAutoFit/>
          </a:bodyPr>
          <a:lstStyle/>
          <a:p>
            <a:r>
              <a:rPr lang="en-US" sz="2400" dirty="0" smtClean="0"/>
              <a:t>letters </a:t>
            </a:r>
            <a:r>
              <a:rPr lang="en-US" sz="2400" dirty="0"/>
              <a:t>to and from addressees of Lü </a:t>
            </a:r>
            <a:r>
              <a:rPr lang="en-US" sz="2400" dirty="0" err="1"/>
              <a:t>Zuqian’s</a:t>
            </a:r>
            <a:r>
              <a:rPr lang="en-US" sz="2400" dirty="0"/>
              <a:t> letters; 597 persons. Node size (and corresponding label size) shows centrality of the person. Color shows communities. </a:t>
            </a:r>
          </a:p>
        </p:txBody>
      </p:sp>
    </p:spTree>
    <p:extLst>
      <p:ext uri="{BB962C8B-B14F-4D97-AF65-F5344CB8AC3E}">
        <p14:creationId xmlns:p14="http://schemas.microsoft.com/office/powerpoint/2010/main" val="3934903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p:cNvPicPr>
          <p:nvPr>
            <p:ph/>
          </p:nvPr>
        </p:nvPicPr>
        <p:blipFill>
          <a:blip r:embed="rId2">
            <a:extLst>
              <a:ext uri="{28A0092B-C50C-407E-A947-70E740481C1C}">
                <a14:useLocalDpi xmlns:a14="http://schemas.microsoft.com/office/drawing/2010/main" val="0"/>
              </a:ext>
            </a:extLst>
          </a:blip>
          <a:stretch>
            <a:fillRect/>
          </a:stretch>
        </p:blipFill>
        <p:spPr>
          <a:xfrm>
            <a:off x="2004134" y="304800"/>
            <a:ext cx="7139866" cy="6019800"/>
          </a:xfrm>
          <a:prstGeom prst="rect">
            <a:avLst/>
          </a:prstGeom>
        </p:spPr>
      </p:pic>
      <p:sp>
        <p:nvSpPr>
          <p:cNvPr id="4" name="Rectangle 3"/>
          <p:cNvSpPr/>
          <p:nvPr/>
        </p:nvSpPr>
        <p:spPr>
          <a:xfrm>
            <a:off x="31072" y="228600"/>
            <a:ext cx="1888724" cy="6370975"/>
          </a:xfrm>
          <a:prstGeom prst="rect">
            <a:avLst/>
          </a:prstGeom>
        </p:spPr>
        <p:txBody>
          <a:bodyPr wrap="square">
            <a:spAutoFit/>
          </a:bodyPr>
          <a:lstStyle/>
          <a:p>
            <a:r>
              <a:rPr lang="en-US" sz="2400" dirty="0"/>
              <a:t>Zhu Xi’s letter network. Showing recipients of at least two letters and exchanges between them. Label size reflects the number of exchanges; color identifies </a:t>
            </a:r>
            <a:r>
              <a:rPr lang="en-US" sz="2400" dirty="0" err="1"/>
              <a:t>subnetworks</a:t>
            </a:r>
            <a:r>
              <a:rPr lang="en-US" sz="2400" dirty="0"/>
              <a:t> among those exchanges</a:t>
            </a:r>
          </a:p>
        </p:txBody>
      </p:sp>
    </p:spTree>
    <p:extLst>
      <p:ext uri="{BB962C8B-B14F-4D97-AF65-F5344CB8AC3E}">
        <p14:creationId xmlns:p14="http://schemas.microsoft.com/office/powerpoint/2010/main" val="2683699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0" name="Picture 4"/>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188913"/>
            <a:ext cx="9144000" cy="6502400"/>
          </a:xfrm>
        </p:spPr>
      </p:pic>
    </p:spTree>
    <p:extLst>
      <p:ext uri="{BB962C8B-B14F-4D97-AF65-F5344CB8AC3E}">
        <p14:creationId xmlns:p14="http://schemas.microsoft.com/office/powerpoint/2010/main" val="26530952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Box 4"/>
          <p:cNvSpPr txBox="1">
            <a:spLocks noChangeArrowheads="1"/>
          </p:cNvSpPr>
          <p:nvPr/>
        </p:nvSpPr>
        <p:spPr bwMode="auto">
          <a:xfrm>
            <a:off x="228600" y="5334000"/>
            <a:ext cx="8915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b="0">
                <a:latin typeface="Calibri" pitchFamily="34" charset="0"/>
              </a:rPr>
              <a:t>The Components of the Network of First-order kinship relations in Putian, Fujian for men who obtained the </a:t>
            </a:r>
            <a:r>
              <a:rPr lang="en-US" altLang="en-US" sz="2800" b="0" i="1">
                <a:latin typeface="Calibri" pitchFamily="34" charset="0"/>
              </a:rPr>
              <a:t>jinshi</a:t>
            </a:r>
            <a:r>
              <a:rPr lang="en-US" altLang="en-US" sz="2800" b="0">
                <a:latin typeface="Calibri" pitchFamily="34" charset="0"/>
              </a:rPr>
              <a:t> degree between 1050 and 1100</a:t>
            </a:r>
          </a:p>
        </p:txBody>
      </p:sp>
      <p:sp>
        <p:nvSpPr>
          <p:cNvPr id="94212" name="TextBox 5"/>
          <p:cNvSpPr txBox="1">
            <a:spLocks noChangeArrowheads="1"/>
          </p:cNvSpPr>
          <p:nvPr/>
        </p:nvSpPr>
        <p:spPr bwMode="auto">
          <a:xfrm>
            <a:off x="7696200" y="6505575"/>
            <a:ext cx="1295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0">
                <a:latin typeface="Calibri" pitchFamily="34" charset="0"/>
              </a:rPr>
              <a:t>Michael A. Fuller</a:t>
            </a:r>
          </a:p>
        </p:txBody>
      </p:sp>
    </p:spTree>
    <p:extLst>
      <p:ext uri="{BB962C8B-B14F-4D97-AF65-F5344CB8AC3E}">
        <p14:creationId xmlns:p14="http://schemas.microsoft.com/office/powerpoint/2010/main" val="21126511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Box 4"/>
          <p:cNvSpPr txBox="1">
            <a:spLocks noChangeArrowheads="1"/>
          </p:cNvSpPr>
          <p:nvPr/>
        </p:nvSpPr>
        <p:spPr bwMode="auto">
          <a:xfrm>
            <a:off x="228600" y="5334000"/>
            <a:ext cx="8915400" cy="1373188"/>
          </a:xfrm>
          <a:prstGeom prst="rect">
            <a:avLst/>
          </a:prstGeom>
          <a:solidFill>
            <a:srgbClr val="DFDFB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zh-CN" sz="2800">
                <a:latin typeface="Calibri" pitchFamily="34" charset="0"/>
                <a:ea typeface="宋体" charset="-122"/>
              </a:rPr>
              <a:t>The Components of the Network of First-order kinship relations in Putian, Fujian for men who obtained the </a:t>
            </a:r>
            <a:r>
              <a:rPr lang="en-US" altLang="zh-CN" sz="2800" i="1">
                <a:latin typeface="Calibri" pitchFamily="34" charset="0"/>
                <a:ea typeface="宋体" charset="-122"/>
              </a:rPr>
              <a:t>jinshi</a:t>
            </a:r>
            <a:r>
              <a:rPr lang="en-US" altLang="zh-CN" sz="2800">
                <a:latin typeface="Calibri" pitchFamily="34" charset="0"/>
                <a:ea typeface="宋体" charset="-122"/>
              </a:rPr>
              <a:t> degree between 1200 and 1250</a:t>
            </a:r>
          </a:p>
        </p:txBody>
      </p:sp>
      <p:sp>
        <p:nvSpPr>
          <p:cNvPr id="149507" name="TextBox 5"/>
          <p:cNvSpPr txBox="1">
            <a:spLocks noChangeArrowheads="1"/>
          </p:cNvSpPr>
          <p:nvPr/>
        </p:nvSpPr>
        <p:spPr bwMode="auto">
          <a:xfrm>
            <a:off x="7696200" y="6505575"/>
            <a:ext cx="1295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zh-CN" sz="1200">
                <a:latin typeface="Calibri" pitchFamily="34" charset="0"/>
                <a:ea typeface="宋体" charset="-122"/>
              </a:rPr>
              <a:t>Michael A. Fuller</a:t>
            </a:r>
          </a:p>
        </p:txBody>
      </p:sp>
      <p:pic>
        <p:nvPicPr>
          <p:cNvPr id="14950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73175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5" descr="1060-80 soc assoc in cbdb"/>
          <p:cNvPicPr>
            <a:picLocks noGrp="1" noChangeAspect="1" noChangeArrowheads="1"/>
          </p:cNvPicPr>
          <p:nvPr>
            <p:ph/>
          </p:nvPr>
        </p:nvPicPr>
        <p:blipFill>
          <a:blip r:embed="rId2">
            <a:extLst>
              <a:ext uri="{28A0092B-C50C-407E-A947-70E740481C1C}">
                <a14:useLocalDpi xmlns:a14="http://schemas.microsoft.com/office/drawing/2010/main" val="0"/>
              </a:ext>
            </a:extLst>
          </a:blip>
          <a:srcRect l="17500" t="15094" r="13333" b="2965"/>
          <a:stretch>
            <a:fillRect/>
          </a:stretch>
        </p:blipFill>
        <p:spPr>
          <a:xfrm>
            <a:off x="-76200" y="990600"/>
            <a:ext cx="7010400" cy="6419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6"/>
          <p:cNvSpPr txBox="1">
            <a:spLocks noChangeArrowheads="1"/>
          </p:cNvSpPr>
          <p:nvPr/>
        </p:nvSpPr>
        <p:spPr bwMode="auto">
          <a:xfrm>
            <a:off x="0" y="152400"/>
            <a:ext cx="8991600" cy="94615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zh-CN" sz="2800">
                <a:ea typeface="宋体" charset="-122"/>
              </a:rPr>
              <a:t>Spatial density of the China Biographical Database and exchanges of writings, both for the period 1060-1080</a:t>
            </a:r>
          </a:p>
        </p:txBody>
      </p:sp>
      <p:sp>
        <p:nvSpPr>
          <p:cNvPr id="67588" name="Text Box 7"/>
          <p:cNvSpPr txBox="1">
            <a:spLocks noChangeArrowheads="1"/>
          </p:cNvSpPr>
          <p:nvPr/>
        </p:nvSpPr>
        <p:spPr bwMode="auto">
          <a:xfrm>
            <a:off x="7010400" y="2286000"/>
            <a:ext cx="2057400" cy="28686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zh-CN" sz="2800">
                <a:ea typeface="宋体" charset="-122"/>
              </a:rPr>
              <a:t>2359 persons out of 120,000 currently in CBDB</a:t>
            </a:r>
          </a:p>
          <a:p>
            <a:pPr eaLnBrk="1" hangingPunct="1">
              <a:spcBef>
                <a:spcPct val="50000"/>
              </a:spcBef>
            </a:pPr>
            <a:endParaRPr lang="en-US" altLang="zh-CN" sz="2800">
              <a:ea typeface="宋体" charset="-122"/>
            </a:endParaRPr>
          </a:p>
        </p:txBody>
      </p:sp>
    </p:spTree>
    <p:extLst>
      <p:ext uri="{BB962C8B-B14F-4D97-AF65-F5344CB8AC3E}">
        <p14:creationId xmlns:p14="http://schemas.microsoft.com/office/powerpoint/2010/main" val="36424473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Three modes of dissemination</a:t>
            </a:r>
            <a:endParaRPr lang="en-US" dirty="0"/>
          </a:p>
        </p:txBody>
      </p:sp>
      <p:sp>
        <p:nvSpPr>
          <p:cNvPr id="4" name="Text Placeholder 3"/>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50565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100" name="Picture 4"/>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8675688" cy="6169025"/>
          </a:xfrm>
        </p:spPr>
      </p:pic>
      <p:sp>
        <p:nvSpPr>
          <p:cNvPr id="132101" name="Text Box 5"/>
          <p:cNvSpPr txBox="1">
            <a:spLocks noChangeArrowheads="1"/>
          </p:cNvSpPr>
          <p:nvPr/>
        </p:nvSpPr>
        <p:spPr bwMode="auto">
          <a:xfrm>
            <a:off x="0" y="6237288"/>
            <a:ext cx="9144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3200" b="0">
                <a:ea typeface="宋体" pitchFamily="2" charset="-122"/>
              </a:rPr>
              <a:t>Stand-alone CBDB Database in MS Access</a:t>
            </a:r>
          </a:p>
        </p:txBody>
      </p:sp>
    </p:spTree>
    <p:extLst>
      <p:ext uri="{BB962C8B-B14F-4D97-AF65-F5344CB8AC3E}">
        <p14:creationId xmlns:p14="http://schemas.microsoft.com/office/powerpoint/2010/main" val="27204730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4520" y="835863"/>
            <a:ext cx="9139480" cy="472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48007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idx="4294967295"/>
          </p:nvPr>
        </p:nvSpPr>
        <p:spPr/>
        <p:txBody>
          <a:bodyPr/>
          <a:lstStyle/>
          <a:p>
            <a:r>
              <a:rPr lang="en-US" altLang="en-US"/>
              <a:t>Regular expressions</a:t>
            </a:r>
          </a:p>
        </p:txBody>
      </p:sp>
      <p:pic>
        <p:nvPicPr>
          <p:cNvPr id="808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899160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581400"/>
            <a:ext cx="784701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590800"/>
            <a:ext cx="5562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Slide Number Placeholder 11"/>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a:fld id="{21AFD028-6B32-4472-B076-2653BB32CB03}" type="slidenum">
              <a:rPr lang="en-US" altLang="en-US" sz="1400" b="0"/>
              <a:pPr algn="r"/>
              <a:t>6</a:t>
            </a:fld>
            <a:endParaRPr lang="en-US" altLang="en-US" sz="1400" b="0"/>
          </a:p>
        </p:txBody>
      </p:sp>
    </p:spTree>
    <p:extLst>
      <p:ext uri="{BB962C8B-B14F-4D97-AF65-F5344CB8AC3E}">
        <p14:creationId xmlns:p14="http://schemas.microsoft.com/office/powerpoint/2010/main" val="10460301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180829" y="820263"/>
            <a:ext cx="8963171" cy="4666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08163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533400" y="381000"/>
            <a:ext cx="8229600" cy="5851525"/>
          </a:xfrm>
        </p:spPr>
      </p:pic>
      <p:sp>
        <p:nvSpPr>
          <p:cNvPr id="88067" name="Rectangle 5"/>
          <p:cNvSpPr>
            <a:spLocks noChangeArrowheads="1"/>
          </p:cNvSpPr>
          <p:nvPr/>
        </p:nvSpPr>
        <p:spPr bwMode="auto">
          <a:xfrm>
            <a:off x="990600" y="6172200"/>
            <a:ext cx="73025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4400">
                <a:ea typeface="宋体" charset="-122"/>
              </a:rPr>
              <a:t>http://worldmap.harvard.edu/</a:t>
            </a:r>
          </a:p>
        </p:txBody>
      </p:sp>
    </p:spTree>
    <p:extLst>
      <p:ext uri="{BB962C8B-B14F-4D97-AF65-F5344CB8AC3E}">
        <p14:creationId xmlns:p14="http://schemas.microsoft.com/office/powerpoint/2010/main" val="11840392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HarvardX/</a:t>
            </a:r>
            <a:r>
              <a:rPr lang="en-US" dirty="0" err="1" smtClean="0"/>
              <a:t>EdX</a:t>
            </a:r>
            <a:endParaRPr lang="en-US" dirty="0"/>
          </a:p>
        </p:txBody>
      </p:sp>
      <p:sp>
        <p:nvSpPr>
          <p:cNvPr id="3" name="Content Placeholder 2"/>
          <p:cNvSpPr>
            <a:spLocks noGrp="1"/>
          </p:cNvSpPr>
          <p:nvPr>
            <p:ph idx="1"/>
          </p:nvPr>
        </p:nvSpPr>
        <p:spPr/>
        <p:txBody>
          <a:bodyPr/>
          <a:lstStyle/>
          <a:p>
            <a:pPr marL="0" indent="0">
              <a:buNone/>
            </a:pPr>
            <a:r>
              <a:rPr lang="en-US" u="sng" dirty="0">
                <a:hlinkClick r:id="rId2"/>
              </a:rPr>
              <a:t>http://www.youtube.com/watch?v=3go1Q7YCUPw</a:t>
            </a:r>
            <a:endParaRPr lang="en-US" dirty="0"/>
          </a:p>
          <a:p>
            <a:pPr marL="0" indent="0">
              <a:buNone/>
            </a:pPr>
            <a:endParaRPr lang="en-US" dirty="0"/>
          </a:p>
        </p:txBody>
      </p:sp>
    </p:spTree>
    <p:extLst>
      <p:ext uri="{BB962C8B-B14F-4D97-AF65-F5344CB8AC3E}">
        <p14:creationId xmlns:p14="http://schemas.microsoft.com/office/powerpoint/2010/main" val="4469731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0" y="152400"/>
            <a:ext cx="9176895"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5408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2411413" y="1412875"/>
            <a:ext cx="4392612" cy="579438"/>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3200"/>
              <a:t>至元十八年</a:t>
            </a:r>
            <a:r>
              <a:rPr lang="en-US" altLang="en-US" sz="3200">
                <a:solidFill>
                  <a:srgbClr val="FF00FF"/>
                </a:solidFill>
              </a:rPr>
              <a:t>為</a:t>
            </a:r>
            <a:r>
              <a:rPr lang="en-US" altLang="en-US" sz="3200"/>
              <a:t>東陽縣丞</a:t>
            </a:r>
            <a:r>
              <a:rPr lang="en-US" altLang="en-US" sz="3200" b="0"/>
              <a:t> </a:t>
            </a:r>
          </a:p>
        </p:txBody>
      </p:sp>
      <p:graphicFrame>
        <p:nvGraphicFramePr>
          <p:cNvPr id="108547" name="Group 3"/>
          <p:cNvGraphicFramePr>
            <a:graphicFrameLocks noGrp="1"/>
          </p:cNvGraphicFramePr>
          <p:nvPr/>
        </p:nvGraphicFramePr>
        <p:xfrm>
          <a:off x="0" y="2205038"/>
          <a:ext cx="9036050" cy="2843213"/>
        </p:xfrm>
        <a:graphic>
          <a:graphicData uri="http://schemas.openxmlformats.org/drawingml/2006/table">
            <a:tbl>
              <a:tblPr/>
              <a:tblGrid>
                <a:gridCol w="827088"/>
                <a:gridCol w="1008062"/>
                <a:gridCol w="865188"/>
                <a:gridCol w="1008062"/>
                <a:gridCol w="935038"/>
                <a:gridCol w="1223962"/>
                <a:gridCol w="1873250"/>
                <a:gridCol w="1295400"/>
              </a:tblGrid>
              <a:tr h="1152525">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smtClean="0">
                          <a:ln>
                            <a:noFill/>
                          </a:ln>
                          <a:solidFill>
                            <a:schemeClr val="tx1"/>
                          </a:solidFill>
                          <a:effectLst/>
                          <a:latin typeface="Arial" pitchFamily="34" charset="0"/>
                          <a:ea typeface="ヒラギノ角ゴ Pro W3" charset="0"/>
                          <a:cs typeface="Times New Roman" pitchFamily="18" charset="0"/>
                        </a:rPr>
                        <a:t>年號</a:t>
                      </a:r>
                    </a:p>
                  </a:txBody>
                  <a:tcPr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smtClean="0">
                          <a:ln>
                            <a:noFill/>
                          </a:ln>
                          <a:solidFill>
                            <a:schemeClr val="tx1"/>
                          </a:solidFill>
                          <a:effectLst/>
                          <a:latin typeface="Arial" pitchFamily="34" charset="0"/>
                          <a:ea typeface="ヒラギノ角ゴ Pro W3" charset="0"/>
                          <a:cs typeface="Times New Roman" pitchFamily="18" charset="0"/>
                        </a:rPr>
                        <a:t>年號代碼</a:t>
                      </a:r>
                    </a:p>
                  </a:txBody>
                  <a:tcPr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smtClean="0">
                          <a:ln>
                            <a:noFill/>
                          </a:ln>
                          <a:solidFill>
                            <a:srgbClr val="000000"/>
                          </a:solidFill>
                          <a:effectLst/>
                          <a:latin typeface="Arial" pitchFamily="34" charset="0"/>
                          <a:ea typeface="ヒラギノ角ゴ Pro W3" charset="0"/>
                          <a:cs typeface="Times New Roman" pitchFamily="18" charset="0"/>
                        </a:rPr>
                        <a:t>年</a:t>
                      </a:r>
                      <a:endParaRPr kumimoji="0" lang="zh-CN" altLang="en-US" sz="4400" b="0" i="0" u="none" strike="noStrike" cap="none" normalizeH="0" baseline="0" smtClean="0">
                        <a:ln>
                          <a:noFill/>
                        </a:ln>
                        <a:solidFill>
                          <a:schemeClr val="tx1"/>
                        </a:solidFill>
                        <a:effectLst/>
                        <a:latin typeface="Arial" pitchFamily="34" charset="0"/>
                        <a:ea typeface="ヒラギノ角ゴ Pro W3" charset="0"/>
                        <a:cs typeface="Times New Roman" pitchFamily="18" charset="0"/>
                      </a:endParaRPr>
                    </a:p>
                  </a:txBody>
                  <a:tcPr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000000"/>
                          </a:solidFill>
                          <a:effectLst/>
                          <a:latin typeface="Arial" pitchFamily="34" charset="0"/>
                          <a:ea typeface="ヒラギノ角ゴ Pro W3" charset="0"/>
                          <a:cs typeface="Times New Roman" pitchFamily="18" charset="0"/>
                        </a:rPr>
                        <a:t>year</a:t>
                      </a:r>
                      <a:endParaRPr kumimoji="0" lang="en-US" altLang="en-US" sz="4400" b="0" i="0" u="none" strike="noStrike" cap="none" normalizeH="0" baseline="0" smtClean="0">
                        <a:ln>
                          <a:noFill/>
                        </a:ln>
                        <a:solidFill>
                          <a:schemeClr val="tx1"/>
                        </a:solidFill>
                        <a:effectLst/>
                        <a:latin typeface="Arial" pitchFamily="34" charset="0"/>
                        <a:ea typeface="ヒラギノ角ゴ Pro W3" charset="0"/>
                        <a:cs typeface="Times New Roman" pitchFamily="18" charset="0"/>
                      </a:endParaRPr>
                    </a:p>
                  </a:txBody>
                  <a:tcPr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smtClean="0">
                          <a:ln>
                            <a:noFill/>
                          </a:ln>
                          <a:solidFill>
                            <a:srgbClr val="000000"/>
                          </a:solidFill>
                          <a:effectLst/>
                          <a:latin typeface="Arial" pitchFamily="34" charset="0"/>
                          <a:ea typeface="ヒラギノ角ゴ Pro W3" charset="0"/>
                          <a:cs typeface="Times New Roman" pitchFamily="18" charset="0"/>
                        </a:rPr>
                        <a:t>地名</a:t>
                      </a:r>
                      <a:endParaRPr kumimoji="0" lang="zh-CN" altLang="en-US" sz="4400" b="0" i="0" u="none" strike="noStrike" cap="none" normalizeH="0" baseline="0" smtClean="0">
                        <a:ln>
                          <a:noFill/>
                        </a:ln>
                        <a:solidFill>
                          <a:schemeClr val="tx1"/>
                        </a:solidFill>
                        <a:effectLst/>
                        <a:latin typeface="Arial" pitchFamily="34" charset="0"/>
                        <a:ea typeface="ヒラギノ角ゴ Pro W3" charset="0"/>
                        <a:cs typeface="Times New Roman" pitchFamily="18" charset="0"/>
                      </a:endParaRPr>
                    </a:p>
                  </a:txBody>
                  <a:tcPr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smtClean="0">
                          <a:ln>
                            <a:noFill/>
                          </a:ln>
                          <a:solidFill>
                            <a:srgbClr val="000000"/>
                          </a:solidFill>
                          <a:effectLst/>
                          <a:latin typeface="Arial" pitchFamily="34" charset="0"/>
                          <a:ea typeface="ヒラギノ角ゴ Pro W3" charset="0"/>
                          <a:cs typeface="Times New Roman" pitchFamily="18" charset="0"/>
                        </a:rPr>
                        <a:t>地名</a:t>
                      </a:r>
                      <a:r>
                        <a:rPr kumimoji="0" lang="zh-CN" altLang="en-US" sz="2800" b="0" i="0" u="none" strike="noStrike" cap="none" normalizeH="0" baseline="0" smtClean="0">
                          <a:ln>
                            <a:noFill/>
                          </a:ln>
                          <a:solidFill>
                            <a:schemeClr val="tx1"/>
                          </a:solidFill>
                          <a:effectLst/>
                          <a:latin typeface="Arial" pitchFamily="34" charset="0"/>
                          <a:ea typeface="ヒラギノ角ゴ Pro W3" charset="0"/>
                          <a:cs typeface="Times New Roman" pitchFamily="18" charset="0"/>
                        </a:rPr>
                        <a:t>代碼</a:t>
                      </a:r>
                      <a:endParaRPr kumimoji="0" lang="en-US" altLang="en-US" sz="2800" b="0" i="0" u="none" strike="noStrike" cap="none" normalizeH="0" baseline="0" smtClean="0">
                        <a:ln>
                          <a:noFill/>
                        </a:ln>
                        <a:solidFill>
                          <a:srgbClr val="000000"/>
                        </a:solidFill>
                        <a:effectLst/>
                        <a:latin typeface="Arial" pitchFamily="34" charset="0"/>
                        <a:ea typeface="ヒラギノ角ゴ Pro W3" charset="0"/>
                        <a:cs typeface="Times New Roman" pitchFamily="18" charset="0"/>
                      </a:endParaRPr>
                    </a:p>
                  </a:txBody>
                  <a:tcPr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smtClean="0">
                          <a:ln>
                            <a:noFill/>
                          </a:ln>
                          <a:solidFill>
                            <a:srgbClr val="000000"/>
                          </a:solidFill>
                          <a:effectLst/>
                          <a:latin typeface="Arial" pitchFamily="34" charset="0"/>
                          <a:ea typeface="ヒラギノ角ゴ Pro W3" charset="0"/>
                          <a:cs typeface="Times New Roman" pitchFamily="18" charset="0"/>
                        </a:rPr>
                        <a:t>官名</a:t>
                      </a:r>
                      <a:endParaRPr kumimoji="0" lang="zh-CN" altLang="en-US" sz="4400" b="0" i="0" u="none" strike="noStrike" cap="none" normalizeH="0" baseline="0" smtClean="0">
                        <a:ln>
                          <a:noFill/>
                        </a:ln>
                        <a:solidFill>
                          <a:schemeClr val="tx1"/>
                        </a:solidFill>
                        <a:effectLst/>
                        <a:latin typeface="Arial" pitchFamily="34" charset="0"/>
                        <a:ea typeface="ヒラギノ角ゴ Pro W3" charset="0"/>
                        <a:cs typeface="Times New Roman" pitchFamily="18" charset="0"/>
                      </a:endParaRPr>
                    </a:p>
                  </a:txBody>
                  <a:tcPr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66"/>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smtClean="0">
                          <a:ln>
                            <a:noFill/>
                          </a:ln>
                          <a:solidFill>
                            <a:srgbClr val="000000"/>
                          </a:solidFill>
                          <a:effectLst/>
                          <a:latin typeface="Arial" pitchFamily="34" charset="0"/>
                          <a:ea typeface="ヒラギノ角ゴ Pro W3" charset="0"/>
                          <a:cs typeface="Times New Roman" pitchFamily="18" charset="0"/>
                        </a:rPr>
                        <a:t>官名</a:t>
                      </a:r>
                      <a:r>
                        <a:rPr kumimoji="0" lang="zh-CN" altLang="en-US" sz="2800" b="0" i="0" u="none" strike="noStrike" cap="none" normalizeH="0" baseline="0" smtClean="0">
                          <a:ln>
                            <a:noFill/>
                          </a:ln>
                          <a:solidFill>
                            <a:schemeClr val="tx1"/>
                          </a:solidFill>
                          <a:effectLst/>
                          <a:latin typeface="Arial" pitchFamily="34" charset="0"/>
                          <a:ea typeface="ヒラギノ角ゴ Pro W3" charset="0"/>
                          <a:cs typeface="Times New Roman" pitchFamily="18" charset="0"/>
                        </a:rPr>
                        <a:t>代碼</a:t>
                      </a:r>
                      <a:endParaRPr kumimoji="0" lang="en-US" altLang="en-US" sz="2800" b="0" i="0" u="none" strike="noStrike" cap="none" normalizeH="0" baseline="0" smtClean="0">
                        <a:ln>
                          <a:noFill/>
                        </a:ln>
                        <a:solidFill>
                          <a:schemeClr val="tx1"/>
                        </a:solidFill>
                        <a:effectLst/>
                        <a:latin typeface="Arial" pitchFamily="34" charset="0"/>
                        <a:ea typeface="ヒラギノ角ゴ Pro W3" charset="0"/>
                        <a:cs typeface="Times New Roman" pitchFamily="18" charset="0"/>
                      </a:endParaRPr>
                    </a:p>
                  </a:txBody>
                  <a:tcPr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66"/>
                    </a:solidFill>
                  </a:tcPr>
                </a:tc>
              </a:tr>
              <a:tr h="169068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000000"/>
                          </a:solidFill>
                          <a:effectLst/>
                          <a:latin typeface="Arial" pitchFamily="34" charset="0"/>
                          <a:ea typeface="ヒラギノ明朝 ProN W3" charset="0"/>
                          <a:cs typeface="Times New Roman" pitchFamily="18" charset="0"/>
                        </a:rPr>
                        <a:t>至元</a:t>
                      </a:r>
                      <a:endParaRPr kumimoji="0" lang="en-US" altLang="en-US" sz="4400" b="0" i="0" u="none" strike="noStrike" cap="none" normalizeH="0" baseline="0" smtClean="0">
                        <a:ln>
                          <a:noFill/>
                        </a:ln>
                        <a:solidFill>
                          <a:schemeClr val="tx1"/>
                        </a:solidFill>
                        <a:effectLst/>
                        <a:latin typeface="Arial" pitchFamily="34" charset="0"/>
                        <a:ea typeface="ヒラギノ明朝 ProN W3" charset="0"/>
                        <a:cs typeface="Times New Roman" pitchFamily="18" charset="0"/>
                      </a:endParaRPr>
                    </a:p>
                  </a:txBody>
                  <a:tcPr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623</a:t>
                      </a:r>
                    </a:p>
                  </a:txBody>
                  <a:tcPr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000000"/>
                          </a:solidFill>
                          <a:effectLst/>
                          <a:latin typeface="Arial" pitchFamily="34" charset="0"/>
                          <a:ea typeface="ヒラギノ角ゴ Pro W3" charset="0"/>
                          <a:cs typeface="Times New Roman" pitchFamily="18" charset="0"/>
                        </a:rPr>
                        <a:t>18</a:t>
                      </a:r>
                      <a:endParaRPr kumimoji="0" lang="en-US" altLang="en-US" sz="4400" b="0" i="0" u="none" strike="noStrike" cap="none" normalizeH="0" baseline="0" smtClean="0">
                        <a:ln>
                          <a:noFill/>
                        </a:ln>
                        <a:solidFill>
                          <a:schemeClr val="tx1"/>
                        </a:solidFill>
                        <a:effectLst/>
                        <a:latin typeface="Arial" pitchFamily="34" charset="0"/>
                        <a:ea typeface="ヒラギノ角ゴ Pro W3" charset="0"/>
                        <a:cs typeface="Times New Roman" pitchFamily="18" charset="0"/>
                      </a:endParaRPr>
                    </a:p>
                  </a:txBody>
                  <a:tcPr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000000"/>
                          </a:solidFill>
                          <a:effectLst/>
                          <a:latin typeface="Arial" pitchFamily="34" charset="0"/>
                          <a:ea typeface="ヒラギノ角ゴ Pro W3" charset="0"/>
                          <a:cs typeface="Times New Roman" pitchFamily="18" charset="0"/>
                        </a:rPr>
                        <a:t>1281</a:t>
                      </a:r>
                      <a:endParaRPr kumimoji="0" lang="en-US" altLang="en-US" sz="4400" b="0" i="0" u="none" strike="noStrike" cap="none" normalizeH="0" baseline="0" smtClean="0">
                        <a:ln>
                          <a:noFill/>
                        </a:ln>
                        <a:solidFill>
                          <a:schemeClr val="tx1"/>
                        </a:solidFill>
                        <a:effectLst/>
                        <a:latin typeface="Arial" pitchFamily="34" charset="0"/>
                        <a:ea typeface="ヒラギノ角ゴ Pro W3" charset="0"/>
                        <a:cs typeface="Times New Roman" pitchFamily="18" charset="0"/>
                      </a:endParaRPr>
                    </a:p>
                  </a:txBody>
                  <a:tcPr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000000"/>
                          </a:solidFill>
                          <a:effectLst/>
                          <a:latin typeface="Arial" pitchFamily="34" charset="0"/>
                          <a:ea typeface="ヒラギノ明朝 ProN W3" charset="0"/>
                          <a:cs typeface="Times New Roman" pitchFamily="18" charset="0"/>
                        </a:rPr>
                        <a:t>東陽</a:t>
                      </a:r>
                      <a:endParaRPr kumimoji="0" lang="en-US" altLang="en-US" sz="4400" b="0" i="0" u="none" strike="noStrike" cap="none" normalizeH="0" baseline="0" smtClean="0">
                        <a:ln>
                          <a:noFill/>
                        </a:ln>
                        <a:solidFill>
                          <a:schemeClr val="tx1"/>
                        </a:solidFill>
                        <a:effectLst/>
                        <a:latin typeface="Arial" pitchFamily="34" charset="0"/>
                        <a:ea typeface="ヒラギノ明朝 ProN W3" charset="0"/>
                        <a:cs typeface="Times New Roman" pitchFamily="18" charset="0"/>
                      </a:endParaRPr>
                    </a:p>
                  </a:txBody>
                  <a:tcPr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000000"/>
                          </a:solidFill>
                          <a:effectLst/>
                          <a:latin typeface="Arial" pitchFamily="34" charset="0"/>
                          <a:ea typeface="ヒラギノ角ゴ Pro W3" charset="0"/>
                          <a:cs typeface="Times New Roman" pitchFamily="18" charset="0"/>
                        </a:rPr>
                        <a:t>18340</a:t>
                      </a:r>
                      <a:endParaRPr kumimoji="0" lang="en-US" altLang="en-US" sz="4400" b="0" i="0" u="none" strike="noStrike" cap="none" normalizeH="0" baseline="0" smtClean="0">
                        <a:ln>
                          <a:noFill/>
                        </a:ln>
                        <a:solidFill>
                          <a:schemeClr val="tx1"/>
                        </a:solidFill>
                        <a:effectLst/>
                        <a:latin typeface="Arial" pitchFamily="34" charset="0"/>
                        <a:ea typeface="ヒラギノ角ゴ Pro W3" charset="0"/>
                        <a:cs typeface="Times New Roman" pitchFamily="18" charset="0"/>
                      </a:endParaRPr>
                    </a:p>
                  </a:txBody>
                  <a:tcPr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000000"/>
                          </a:solidFill>
                          <a:effectLst/>
                          <a:latin typeface="Arial" pitchFamily="34" charset="0"/>
                          <a:ea typeface="ヒラギノ明朝 ProN W3" charset="0"/>
                          <a:cs typeface="Times New Roman" pitchFamily="18" charset="0"/>
                        </a:rPr>
                        <a:t>縣丞</a:t>
                      </a:r>
                    </a:p>
                  </a:txBody>
                  <a:tcPr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841</a:t>
                      </a:r>
                    </a:p>
                  </a:txBody>
                  <a:tcPr anchor="b"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rgbClr val="FFFF00"/>
                    </a:solidFill>
                  </a:tcPr>
                </a:tc>
              </a:tr>
            </a:tbl>
          </a:graphicData>
        </a:graphic>
      </p:graphicFrame>
      <p:sp>
        <p:nvSpPr>
          <p:cNvPr id="108576" name="Rectangle 32"/>
          <p:cNvSpPr>
            <a:spLocks noChangeArrowheads="1"/>
          </p:cNvSpPr>
          <p:nvPr/>
        </p:nvSpPr>
        <p:spPr bwMode="auto">
          <a:xfrm>
            <a:off x="0" y="3960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ltLang="en-US" b="0"/>
          </a:p>
        </p:txBody>
      </p:sp>
      <p:sp>
        <p:nvSpPr>
          <p:cNvPr id="108577" name="Text Box 33"/>
          <p:cNvSpPr txBox="1">
            <a:spLocks noChangeArrowheads="1"/>
          </p:cNvSpPr>
          <p:nvPr/>
        </p:nvSpPr>
        <p:spPr bwMode="auto">
          <a:xfrm>
            <a:off x="1835150" y="188913"/>
            <a:ext cx="56165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2800">
                <a:ea typeface="宋体" pitchFamily="2" charset="-122"/>
              </a:rPr>
              <a:t>Regular Expressions and Named Entity Recognition (NER)</a:t>
            </a:r>
          </a:p>
        </p:txBody>
      </p:sp>
    </p:spTree>
    <p:extLst>
      <p:ext uri="{BB962C8B-B14F-4D97-AF65-F5344CB8AC3E}">
        <p14:creationId xmlns:p14="http://schemas.microsoft.com/office/powerpoint/2010/main" val="14318431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body" idx="1"/>
          </p:nvPr>
        </p:nvSpPr>
        <p:spPr>
          <a:xfrm>
            <a:off x="0" y="0"/>
            <a:ext cx="9144000" cy="6858000"/>
          </a:xfrm>
          <a:solidFill>
            <a:srgbClr val="E2E9B5"/>
          </a:solidFill>
        </p:spPr>
        <p:txBody>
          <a:bodyPr/>
          <a:lstStyle/>
          <a:p>
            <a:pPr>
              <a:lnSpc>
                <a:spcPct val="80000"/>
              </a:lnSpc>
              <a:buFontTx/>
              <a:buNone/>
            </a:pPr>
            <a:r>
              <a:rPr lang="en-US" altLang="zh-CN" sz="1800">
                <a:ea typeface="宋体" pitchFamily="2" charset="-122"/>
              </a:rPr>
              <a:t>#!/usr/bin/python2.5</a:t>
            </a:r>
            <a:br>
              <a:rPr lang="en-US" altLang="zh-CN" sz="1800">
                <a:ea typeface="宋体" pitchFamily="2" charset="-122"/>
              </a:rPr>
            </a:br>
            <a:r>
              <a:rPr lang="en-US" altLang="zh-CN" sz="1800">
                <a:ea typeface="宋体" pitchFamily="2" charset="-122"/>
              </a:rPr>
              <a:t>import sys</a:t>
            </a:r>
            <a:br>
              <a:rPr lang="en-US" altLang="zh-CN" sz="1800">
                <a:ea typeface="宋体" pitchFamily="2" charset="-122"/>
              </a:rPr>
            </a:br>
            <a:r>
              <a:rPr lang="en-US" altLang="zh-CN" sz="1800">
                <a:ea typeface="宋体" pitchFamily="2" charset="-122"/>
              </a:rPr>
              <a:t>import codecs</a:t>
            </a:r>
            <a:br>
              <a:rPr lang="en-US" altLang="zh-CN" sz="1800">
                <a:ea typeface="宋体" pitchFamily="2" charset="-122"/>
              </a:rPr>
            </a:br>
            <a:r>
              <a:rPr lang="en-US" altLang="zh-CN" sz="1800">
                <a:ea typeface="宋体" pitchFamily="2" charset="-122"/>
              </a:rPr>
              <a:t>import getopt</a:t>
            </a:r>
            <a:br>
              <a:rPr lang="en-US" altLang="zh-CN" sz="1800">
                <a:ea typeface="宋体" pitchFamily="2" charset="-122"/>
              </a:rPr>
            </a:br>
            <a:r>
              <a:rPr lang="en-US" altLang="zh-CN" sz="1800">
                <a:ea typeface="宋体" pitchFamily="2" charset="-122"/>
              </a:rPr>
              <a:t>import re</a:t>
            </a:r>
            <a:br>
              <a:rPr lang="en-US" altLang="zh-CN" sz="1800">
                <a:ea typeface="宋体" pitchFamily="2" charset="-122"/>
              </a:rPr>
            </a:br>
            <a:r>
              <a:rPr lang="en-US" altLang="zh-CN" sz="1800">
                <a:ea typeface="宋体" pitchFamily="2" charset="-122"/>
              </a:rPr>
              <a:t>from removeDups import removeDups</a:t>
            </a:r>
            <a:br>
              <a:rPr lang="en-US" altLang="zh-CN" sz="1800">
                <a:ea typeface="宋体" pitchFamily="2" charset="-122"/>
              </a:rPr>
            </a:br>
            <a:r>
              <a:rPr lang="en-US" altLang="zh-CN" sz="1800">
                <a:ea typeface="宋体" pitchFamily="2" charset="-122"/>
              </a:rPr>
              <a:t>from copy import copy</a:t>
            </a:r>
            <a:br>
              <a:rPr lang="en-US" altLang="zh-CN" sz="1800">
                <a:ea typeface="宋体" pitchFamily="2" charset="-122"/>
              </a:rPr>
            </a:br>
            <a:r>
              <a:rPr lang="en-US" altLang="zh-CN" sz="1800">
                <a:ea typeface="宋体" pitchFamily="2" charset="-122"/>
              </a:rPr>
              <a:t/>
            </a:r>
            <a:br>
              <a:rPr lang="en-US" altLang="zh-CN" sz="1800">
                <a:ea typeface="宋体" pitchFamily="2" charset="-122"/>
              </a:rPr>
            </a:br>
            <a:r>
              <a:rPr lang="en-US" altLang="zh-CN" sz="1800">
                <a:ea typeface="宋体" pitchFamily="2" charset="-122"/>
              </a:rPr>
              <a:t># chinese string printing</a:t>
            </a:r>
            <a:br>
              <a:rPr lang="en-US" altLang="zh-CN" sz="1800">
                <a:ea typeface="宋体" pitchFamily="2" charset="-122"/>
              </a:rPr>
            </a:br>
            <a:r>
              <a:rPr lang="en-US" altLang="zh-CN" sz="1800">
                <a:ea typeface="宋体" pitchFamily="2" charset="-122"/>
              </a:rPr>
              <a:t>def cprint(s):</a:t>
            </a:r>
            <a:br>
              <a:rPr lang="en-US" altLang="zh-CN" sz="1800">
                <a:ea typeface="宋体" pitchFamily="2" charset="-122"/>
              </a:rPr>
            </a:br>
            <a:r>
              <a:rPr lang="en-US" altLang="zh-CN" sz="1800">
                <a:ea typeface="宋体" pitchFamily="2" charset="-122"/>
              </a:rPr>
              <a:t>	print s.encode('utf-8')</a:t>
            </a:r>
            <a:br>
              <a:rPr lang="en-US" altLang="zh-CN" sz="1800">
                <a:ea typeface="宋体" pitchFamily="2" charset="-122"/>
              </a:rPr>
            </a:br>
            <a:r>
              <a:rPr lang="en-US" altLang="zh-CN" sz="1800">
                <a:ea typeface="宋体" pitchFamily="2" charset="-122"/>
              </a:rPr>
              <a:t/>
            </a:r>
            <a:br>
              <a:rPr lang="en-US" altLang="zh-CN" sz="1800">
                <a:ea typeface="宋体" pitchFamily="2" charset="-122"/>
              </a:rPr>
            </a:br>
            <a:r>
              <a:rPr lang="en-US" altLang="zh-CN" sz="1800">
                <a:ea typeface="宋体" pitchFamily="2" charset="-122"/>
              </a:rPr>
              <a:t># name to string when ID unknown</a:t>
            </a:r>
            <a:br>
              <a:rPr lang="en-US" altLang="zh-CN" sz="1800">
                <a:ea typeface="宋体" pitchFamily="2" charset="-122"/>
              </a:rPr>
            </a:br>
            <a:r>
              <a:rPr lang="en-US" altLang="zh-CN" sz="1800">
                <a:ea typeface="宋体" pitchFamily="2" charset="-122"/>
              </a:rPr>
              <a:t>def name2str(ids, name):</a:t>
            </a:r>
            <a:br>
              <a:rPr lang="en-US" altLang="zh-CN" sz="1800">
                <a:ea typeface="宋体" pitchFamily="2" charset="-122"/>
              </a:rPr>
            </a:br>
            <a:r>
              <a:rPr lang="en-US" altLang="zh-CN" sz="1800">
                <a:ea typeface="宋体" pitchFamily="2" charset="-122"/>
              </a:rPr>
              <a:t>	s = '&lt;%s,' %name</a:t>
            </a:r>
            <a:br>
              <a:rPr lang="en-US" altLang="zh-CN" sz="1800">
                <a:ea typeface="宋体" pitchFamily="2" charset="-122"/>
              </a:rPr>
            </a:br>
            <a:r>
              <a:rPr lang="en-US" altLang="zh-CN" sz="1800">
                <a:ea typeface="宋体" pitchFamily="2" charset="-122"/>
              </a:rPr>
              <a:t>	for id in ids[name]: s += '%s/' %id</a:t>
            </a:r>
            <a:br>
              <a:rPr lang="en-US" altLang="zh-CN" sz="1800">
                <a:ea typeface="宋体" pitchFamily="2" charset="-122"/>
              </a:rPr>
            </a:br>
            <a:r>
              <a:rPr lang="en-US" altLang="zh-CN" sz="1800">
                <a:ea typeface="宋体" pitchFamily="2" charset="-122"/>
              </a:rPr>
              <a:t>	s = s[:-1]</a:t>
            </a:r>
            <a:br>
              <a:rPr lang="en-US" altLang="zh-CN" sz="1800">
                <a:ea typeface="宋体" pitchFamily="2" charset="-122"/>
              </a:rPr>
            </a:br>
            <a:r>
              <a:rPr lang="en-US" altLang="zh-CN" sz="1800">
                <a:ea typeface="宋体" pitchFamily="2" charset="-122"/>
              </a:rPr>
              <a:t>	s += '&gt;'</a:t>
            </a:r>
            <a:br>
              <a:rPr lang="en-US" altLang="zh-CN" sz="1800">
                <a:ea typeface="宋体" pitchFamily="2" charset="-122"/>
              </a:rPr>
            </a:br>
            <a:r>
              <a:rPr lang="en-US" altLang="zh-CN" sz="1800">
                <a:ea typeface="宋体" pitchFamily="2" charset="-122"/>
              </a:rPr>
              <a:t>	return s</a:t>
            </a:r>
            <a:br>
              <a:rPr lang="en-US" altLang="zh-CN" sz="1800">
                <a:ea typeface="宋体" pitchFamily="2" charset="-122"/>
              </a:rPr>
            </a:br>
            <a:r>
              <a:rPr lang="en-US" altLang="zh-CN" sz="1800">
                <a:ea typeface="宋体" pitchFamily="2" charset="-122"/>
              </a:rPr>
              <a:t>	</a:t>
            </a:r>
            <a:br>
              <a:rPr lang="en-US" altLang="zh-CN" sz="1800">
                <a:ea typeface="宋体" pitchFamily="2" charset="-122"/>
              </a:rPr>
            </a:br>
            <a:r>
              <a:rPr lang="en-US" altLang="zh-CN" sz="1800">
                <a:ea typeface="宋体" pitchFamily="2" charset="-122"/>
              </a:rPr>
              <a:t># name to string when ID known</a:t>
            </a:r>
            <a:br>
              <a:rPr lang="en-US" altLang="zh-CN" sz="1800">
                <a:ea typeface="宋体" pitchFamily="2" charset="-122"/>
              </a:rPr>
            </a:br>
            <a:r>
              <a:rPr lang="en-US" altLang="zh-CN" sz="1800">
                <a:ea typeface="宋体" pitchFamily="2" charset="-122"/>
              </a:rPr>
              <a:t>def name2strID(id, names, intervals):</a:t>
            </a:r>
            <a:br>
              <a:rPr lang="en-US" altLang="zh-CN" sz="1800">
                <a:ea typeface="宋体" pitchFamily="2" charset="-122"/>
              </a:rPr>
            </a:br>
            <a:r>
              <a:rPr lang="en-US" altLang="zh-CN" sz="1800">
                <a:ea typeface="宋体" pitchFamily="2" charset="-122"/>
              </a:rPr>
              <a:t>	name = names[id]</a:t>
            </a:r>
            <a:br>
              <a:rPr lang="en-US" altLang="zh-CN" sz="1800">
                <a:ea typeface="宋体" pitchFamily="2" charset="-122"/>
              </a:rPr>
            </a:br>
            <a:r>
              <a:rPr lang="en-US" altLang="zh-CN" sz="1800">
                <a:ea typeface="宋体" pitchFamily="2" charset="-122"/>
              </a:rPr>
              <a:t>	s = '&lt;%s,%s,' %(name,id)</a:t>
            </a:r>
            <a:br>
              <a:rPr lang="en-US" altLang="zh-CN" sz="1800">
                <a:ea typeface="宋体" pitchFamily="2" charset="-122"/>
              </a:rPr>
            </a:br>
            <a:r>
              <a:rPr lang="en-US" altLang="zh-CN" sz="1800">
                <a:ea typeface="宋体" pitchFamily="2" charset="-122"/>
              </a:rPr>
              <a:t>	if intervals[id][0] and intervals[id][1]: s += '%d~%d&gt;' %(intervals[id][0], intervals[id][1])</a:t>
            </a:r>
            <a:br>
              <a:rPr lang="en-US" altLang="zh-CN" sz="1800">
                <a:ea typeface="宋体" pitchFamily="2" charset="-122"/>
              </a:rPr>
            </a:br>
            <a:r>
              <a:rPr lang="en-US" altLang="zh-CN" sz="1800">
                <a:ea typeface="宋体" pitchFamily="2" charset="-122"/>
              </a:rPr>
              <a:t>	else: s += 'None~None&gt;'</a:t>
            </a:r>
            <a:br>
              <a:rPr lang="en-US" altLang="zh-CN" sz="1800">
                <a:ea typeface="宋体" pitchFamily="2" charset="-122"/>
              </a:rPr>
            </a:br>
            <a:r>
              <a:rPr lang="en-US" altLang="zh-CN" sz="1800">
                <a:ea typeface="宋体" pitchFamily="2" charset="-122"/>
              </a:rPr>
              <a:t>	return s</a:t>
            </a:r>
            <a:br>
              <a:rPr lang="en-US" altLang="zh-CN" sz="1800">
                <a:ea typeface="宋体" pitchFamily="2" charset="-122"/>
              </a:rPr>
            </a:br>
            <a:endParaRPr lang="en-US" altLang="zh-CN" sz="1800">
              <a:ea typeface="宋体" pitchFamily="2" charset="-122"/>
            </a:endParaRPr>
          </a:p>
        </p:txBody>
      </p:sp>
    </p:spTree>
    <p:extLst>
      <p:ext uri="{BB962C8B-B14F-4D97-AF65-F5344CB8AC3E}">
        <p14:creationId xmlns:p14="http://schemas.microsoft.com/office/powerpoint/2010/main" val="324418518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lum bright="32000" contrast="-70000"/>
            <a:extLst>
              <a:ext uri="{28A0092B-C50C-407E-A947-70E740481C1C}">
                <a14:useLocalDpi xmlns:a14="http://schemas.microsoft.com/office/drawing/2010/main" val="0"/>
              </a:ext>
            </a:extLst>
          </a:blip>
          <a:srcRect/>
          <a:stretch>
            <a:fillRect/>
          </a:stretch>
        </p:blipFill>
        <p:spPr bwMode="auto">
          <a:xfrm>
            <a:off x="-114300" y="15443"/>
            <a:ext cx="998220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Rectangle 3"/>
          <p:cNvSpPr>
            <a:spLocks noChangeArrowheads="1"/>
          </p:cNvSpPr>
          <p:nvPr/>
        </p:nvSpPr>
        <p:spPr bwMode="auto">
          <a:xfrm>
            <a:off x="0" y="2819400"/>
            <a:ext cx="975360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n-US" altLang="zh-CN" sz="2800" dirty="0">
                <a:ea typeface="宋体" charset="-122"/>
              </a:rPr>
              <a:t>Conceptual Leaps:</a:t>
            </a:r>
          </a:p>
          <a:p>
            <a:pPr lvl="2" eaLnBrk="1" hangingPunct="1"/>
            <a:r>
              <a:rPr lang="en-US" altLang="zh-CN" sz="2800" b="1" dirty="0">
                <a:ea typeface="宋体" charset="-122"/>
              </a:rPr>
              <a:t>	</a:t>
            </a:r>
            <a:r>
              <a:rPr lang="en-US" altLang="zh-CN" sz="2800" dirty="0">
                <a:solidFill>
                  <a:schemeClr val="bg1">
                    <a:lumMod val="75000"/>
                  </a:schemeClr>
                </a:solidFill>
                <a:ea typeface="宋体" charset="-122"/>
              </a:rPr>
              <a:t>Text-mining/text-modeling</a:t>
            </a:r>
          </a:p>
          <a:p>
            <a:pPr lvl="2" eaLnBrk="1" hangingPunct="1"/>
            <a:r>
              <a:rPr lang="en-US" altLang="zh-CN" sz="2800" dirty="0">
                <a:solidFill>
                  <a:schemeClr val="bg1">
                    <a:lumMod val="75000"/>
                  </a:schemeClr>
                </a:solidFill>
                <a:ea typeface="宋体" charset="-122"/>
              </a:rPr>
              <a:t>	</a:t>
            </a:r>
            <a:r>
              <a:rPr lang="en-US" altLang="zh-CN" sz="2800" b="1" dirty="0">
                <a:ea typeface="宋体" charset="-122"/>
              </a:rPr>
              <a:t>Modeling lives with relational </a:t>
            </a:r>
            <a:r>
              <a:rPr lang="en-US" altLang="zh-CN" sz="2800" b="1" dirty="0" smtClean="0">
                <a:ea typeface="宋体" charset="-122"/>
              </a:rPr>
              <a:t>databases</a:t>
            </a:r>
            <a:endParaRPr lang="en-US" altLang="zh-CN" sz="2800" dirty="0" smtClean="0">
              <a:solidFill>
                <a:schemeClr val="bg1">
                  <a:lumMod val="75000"/>
                </a:schemeClr>
              </a:solidFill>
              <a:ea typeface="宋体" charset="-122"/>
            </a:endParaRPr>
          </a:p>
          <a:p>
            <a:pPr lvl="2" eaLnBrk="1" hangingPunct="1"/>
            <a:r>
              <a:rPr lang="en-US" altLang="zh-CN" sz="2800" dirty="0">
                <a:solidFill>
                  <a:schemeClr val="bg1">
                    <a:lumMod val="75000"/>
                  </a:schemeClr>
                </a:solidFill>
                <a:ea typeface="宋体" charset="-122"/>
              </a:rPr>
              <a:t>	</a:t>
            </a:r>
            <a:r>
              <a:rPr lang="en-US" altLang="zh-CN" sz="2800" dirty="0" smtClean="0">
                <a:solidFill>
                  <a:schemeClr val="bg1">
                    <a:lumMod val="75000"/>
                  </a:schemeClr>
                </a:solidFill>
                <a:ea typeface="宋体" charset="-122"/>
              </a:rPr>
              <a:t>Prosopography</a:t>
            </a:r>
          </a:p>
          <a:p>
            <a:pPr lvl="2" eaLnBrk="1" hangingPunct="1"/>
            <a:r>
              <a:rPr lang="en-US" altLang="zh-CN" sz="2800" dirty="0">
                <a:solidFill>
                  <a:schemeClr val="bg1">
                    <a:lumMod val="75000"/>
                  </a:schemeClr>
                </a:solidFill>
                <a:ea typeface="宋体" charset="-122"/>
              </a:rPr>
              <a:t>	</a:t>
            </a:r>
            <a:r>
              <a:rPr lang="en-US" altLang="zh-CN" sz="2800" dirty="0" smtClean="0">
                <a:solidFill>
                  <a:schemeClr val="bg1">
                    <a:lumMod val="75000"/>
                  </a:schemeClr>
                </a:solidFill>
                <a:ea typeface="宋体" charset="-122"/>
              </a:rPr>
              <a:t>Spatial analysis</a:t>
            </a:r>
          </a:p>
          <a:p>
            <a:pPr lvl="2" eaLnBrk="1" hangingPunct="1"/>
            <a:r>
              <a:rPr lang="en-US" altLang="zh-CN" sz="2800" dirty="0">
                <a:solidFill>
                  <a:schemeClr val="bg1">
                    <a:lumMod val="75000"/>
                  </a:schemeClr>
                </a:solidFill>
                <a:ea typeface="宋体" charset="-122"/>
              </a:rPr>
              <a:t>	</a:t>
            </a:r>
            <a:r>
              <a:rPr lang="en-US" altLang="zh-CN" sz="2800" dirty="0" smtClean="0">
                <a:solidFill>
                  <a:schemeClr val="bg1">
                    <a:lumMod val="75000"/>
                  </a:schemeClr>
                </a:solidFill>
                <a:ea typeface="宋体" charset="-122"/>
              </a:rPr>
              <a:t>Social network Analysis</a:t>
            </a:r>
          </a:p>
          <a:p>
            <a:pPr lvl="2" eaLnBrk="1" hangingPunct="1"/>
            <a:r>
              <a:rPr lang="en-US" altLang="zh-CN" sz="2800" dirty="0">
                <a:ea typeface="宋体" charset="-122"/>
              </a:rPr>
              <a:t>		</a:t>
            </a:r>
          </a:p>
        </p:txBody>
      </p:sp>
    </p:spTree>
    <p:extLst>
      <p:ext uri="{BB962C8B-B14F-4D97-AF65-F5344CB8AC3E}">
        <p14:creationId xmlns:p14="http://schemas.microsoft.com/office/powerpoint/2010/main" val="32046967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1003</TotalTime>
  <Words>2091</Words>
  <Application>Microsoft Office PowerPoint</Application>
  <PresentationFormat>On-screen Show (4:3)</PresentationFormat>
  <Paragraphs>420</Paragraphs>
  <Slides>63</Slides>
  <Notes>12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65" baseType="lpstr">
      <vt:lpstr>Office Theme</vt:lpstr>
      <vt:lpstr>Bitmap Image</vt:lpstr>
      <vt:lpstr>The China Biographical Database – from anecdote to data </vt:lpstr>
      <vt:lpstr>PowerPoint Presentation</vt:lpstr>
      <vt:lpstr>PowerPoint Presentation</vt:lpstr>
      <vt:lpstr>PowerPoint Presentation</vt:lpstr>
      <vt:lpstr>Using “Regular Expressions”正則表達式 to find data in digital texts</vt:lpstr>
      <vt:lpstr>Regular expressions</vt:lpstr>
      <vt:lpstr>PowerPoint Presentation</vt:lpstr>
      <vt:lpstr>PowerPoint Presentation</vt:lpstr>
      <vt:lpstr>PowerPoint Presentation</vt:lpstr>
      <vt:lpstr>PowerPoint Presentation</vt:lpstr>
      <vt:lpstr>PowerPoint Presentation</vt:lpstr>
      <vt:lpstr>PowerPoint Presentation</vt:lpstr>
      <vt:lpstr>(1) Biographical data are coded and stored in tables. 傳記資料以代碼的形式存儲於資料表中。</vt:lpstr>
      <vt:lpstr>PowerPoint Presentation</vt:lpstr>
      <vt:lpstr>PowerPoint Presentation</vt:lpstr>
      <vt:lpstr>PowerPoint Presentation</vt:lpstr>
      <vt:lpstr>Prosopography</vt:lpstr>
      <vt:lpstr>PowerPoint Presentation</vt:lpstr>
      <vt:lpstr>PowerPoint Presentation</vt:lpstr>
      <vt:lpstr>PowerPoint Presentation</vt:lpstr>
      <vt:lpstr>PowerPoint Presentation</vt:lpstr>
      <vt:lpstr>PowerPoint Presentation</vt:lpstr>
      <vt:lpstr>PowerPoint Presentation</vt:lpstr>
      <vt:lpstr>A Map is a Proposition</vt:lpstr>
      <vt:lpstr>PowerPoint Presentation</vt:lpstr>
      <vt:lpstr>PowerPoint Presentation</vt:lpstr>
      <vt:lpstr>PowerPoint Presentation</vt:lpstr>
      <vt:lpstr>Three views of GIS</vt:lpstr>
      <vt:lpstr>PowerPoint Presentation</vt:lpstr>
      <vt:lpstr>Raster data: Digital Elevation Model (DEM) or “Grid Data”</vt:lpstr>
      <vt:lpstr>Raster data: Each pixel has a value</vt:lpstr>
      <vt:lpstr>Polygon </vt:lpstr>
      <vt:lpstr>Raster and Vector Overlay,  Prefectural and County Seats (1820)</vt:lpstr>
      <vt:lpstr>Raster and Vector Overlay  Waterways (1820) and DEM</vt:lpstr>
      <vt:lpstr>Prefectural and County Seats, Waterways, and DEM (1820)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Social Networks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modes of dissemination</vt:lpstr>
      <vt:lpstr>PowerPoint Presentation</vt:lpstr>
      <vt:lpstr>PowerPoint Presentation</vt:lpstr>
      <vt:lpstr>PowerPoint Presentation</vt:lpstr>
      <vt:lpstr>PowerPoint Presentation</vt:lpstr>
      <vt:lpstr>HarvardX/EdX</vt:lpstr>
      <vt:lpstr>PowerPoint Presentation</vt:lpstr>
    </vt:vector>
  </TitlesOfParts>
  <Company>Harvard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East Asian Studies in a Digital World</dc:title>
  <dc:creator>Bol, Peter K.</dc:creator>
  <cp:lastModifiedBy>Wang, Hongsu</cp:lastModifiedBy>
  <cp:revision>40</cp:revision>
  <dcterms:created xsi:type="dcterms:W3CDTF">2013-09-22T12:51:09Z</dcterms:created>
  <dcterms:modified xsi:type="dcterms:W3CDTF">2014-12-16T17:46:53Z</dcterms:modified>
</cp:coreProperties>
</file>