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handoutMasterIdLst>
    <p:handoutMasterId r:id="rId34"/>
  </p:handoutMasterIdLst>
  <p:sldIdLst>
    <p:sldId id="256" r:id="rId3"/>
    <p:sldId id="294" r:id="rId4"/>
    <p:sldId id="298" r:id="rId5"/>
    <p:sldId id="259" r:id="rId6"/>
    <p:sldId id="257" r:id="rId7"/>
    <p:sldId id="269" r:id="rId8"/>
    <p:sldId id="278" r:id="rId9"/>
    <p:sldId id="328" r:id="rId10"/>
    <p:sldId id="327" r:id="rId11"/>
    <p:sldId id="329" r:id="rId12"/>
    <p:sldId id="265" r:id="rId13"/>
    <p:sldId id="263" r:id="rId14"/>
    <p:sldId id="282" r:id="rId15"/>
    <p:sldId id="299" r:id="rId16"/>
    <p:sldId id="304" r:id="rId17"/>
    <p:sldId id="300" r:id="rId18"/>
    <p:sldId id="301" r:id="rId19"/>
    <p:sldId id="302" r:id="rId20"/>
    <p:sldId id="303" r:id="rId21"/>
    <p:sldId id="311" r:id="rId23"/>
    <p:sldId id="306" r:id="rId24"/>
    <p:sldId id="307" r:id="rId25"/>
    <p:sldId id="308" r:id="rId26"/>
    <p:sldId id="332" r:id="rId27"/>
    <p:sldId id="331" r:id="rId28"/>
    <p:sldId id="350" r:id="rId29"/>
    <p:sldId id="309" r:id="rId30"/>
    <p:sldId id="312" r:id="rId31"/>
    <p:sldId id="310" r:id="rId32"/>
    <p:sldId id="330" r:id="rId33"/>
  </p:sldIdLst>
  <p:sldSz cx="12192000" cy="6858000"/>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8" Type="http://schemas.openxmlformats.org/officeDocument/2006/relationships/tags" Target="tags/tag13.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handoutMaster" Target="handoutMasters/handoutMaster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notesMaster" Target="notesMasters/notesMaster1.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cs typeface="Times New Roman" panose="02020503050405090304" charset="0"/>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cs typeface="Times New Roman" panose="02020503050405090304" charset="0"/>
              </a:rPr>
            </a:fld>
            <a:endParaRPr lang="zh-CN" altLang="en-US">
              <a:cs typeface="Times New Roman" panose="02020503050405090304" charset="0"/>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cs typeface="Times New Roman" panose="02020503050405090304" charset="0"/>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cs typeface="Times New Roman" panose="02020503050405090304" charset="0"/>
              </a:rPr>
            </a:fld>
            <a:endParaRPr lang="zh-CN" altLang="en-US">
              <a:cs typeface="Times New Roman" panose="0202050305040509030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cs typeface="Times New Roman" panose="02020503050405090304" charset="0"/>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cs typeface="Times New Roman" panose="02020503050405090304" charset="0"/>
              </a:defRPr>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cs typeface="Times New Roman" panose="02020503050405090304" charset="0"/>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cs typeface="Times New Roman" panose="02020503050405090304" charset="0"/>
              </a:defRPr>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Times New Roman" panose="02020503050405090304" charset="0"/>
      </a:defRPr>
    </a:lvl1pPr>
    <a:lvl2pPr marL="457200" algn="l" defTabSz="914400" rtl="0" eaLnBrk="1" latinLnBrk="0" hangingPunct="1">
      <a:defRPr sz="1200" kern="1200">
        <a:solidFill>
          <a:schemeClr val="tx1"/>
        </a:solidFill>
        <a:latin typeface="+mn-lt"/>
        <a:ea typeface="+mn-ea"/>
        <a:cs typeface="Times New Roman" panose="02020503050405090304" charset="0"/>
      </a:defRPr>
    </a:lvl2pPr>
    <a:lvl3pPr marL="914400" algn="l" defTabSz="914400" rtl="0" eaLnBrk="1" latinLnBrk="0" hangingPunct="1">
      <a:defRPr sz="1200" kern="1200">
        <a:solidFill>
          <a:schemeClr val="tx1"/>
        </a:solidFill>
        <a:latin typeface="+mn-lt"/>
        <a:ea typeface="+mn-ea"/>
        <a:cs typeface="Times New Roman" panose="02020503050405090304" charset="0"/>
      </a:defRPr>
    </a:lvl3pPr>
    <a:lvl4pPr marL="1371600" algn="l" defTabSz="914400" rtl="0" eaLnBrk="1" latinLnBrk="0" hangingPunct="1">
      <a:defRPr sz="1200" kern="1200">
        <a:solidFill>
          <a:schemeClr val="tx1"/>
        </a:solidFill>
        <a:latin typeface="+mn-lt"/>
        <a:ea typeface="+mn-ea"/>
        <a:cs typeface="Times New Roman" panose="02020503050405090304" charset="0"/>
      </a:defRPr>
    </a:lvl4pPr>
    <a:lvl5pPr marL="1828800" algn="l" defTabSz="914400" rtl="0" eaLnBrk="1" latinLnBrk="0" hangingPunct="1">
      <a:defRPr sz="1200" kern="1200">
        <a:solidFill>
          <a:schemeClr val="tx1"/>
        </a:solidFill>
        <a:latin typeface="+mn-lt"/>
        <a:ea typeface="+mn-ea"/>
        <a:cs typeface="Times New Roman" panose="0202050305040509030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The degree distribution graph shows that most nodes in the network have low degrees, while a few nodes have high degrees. This scale-free property is common in many social networks and usually indicates that some nodes play an important role in connecting the network.</a:t>
            </a:r>
            <a:endParaRPr lang="zh-CN" altLang="en-US"/>
          </a:p>
          <a:p>
            <a:r>
              <a:rPr lang="zh-CN" altLang="en-US"/>
              <a:t>The impact of this distribution is that most of the low-degree nodes in the network are ordinary monks or believers, and their connections with a few highly connected nodes reflect the hierarchical structure and information dissemination patterns of Buddhism. The characteristics of the degree distribution indicate that the Buddhist network has a high degree of centralization in information dissemination and social organization.</a:t>
            </a:r>
            <a:endParaRPr lang="zh-CN" altLang="en-US"/>
          </a:p>
          <a:p>
            <a:r>
              <a:rPr lang="zh-CN" altLang="en-US"/>
              <a:t>1. Low degree: Most nodes have low degrees, which means that many Buddhists have direct connections with only a few others. This may reflect the presence of a large number of marginal members in the Buddhist network or people who have few connections with core members.</a:t>
            </a:r>
            <a:endParaRPr lang="zh-CN" altLang="en-US"/>
          </a:p>
          <a:p>
            <a:r>
              <a:rPr lang="zh-CN" altLang="en-US"/>
              <a:t>2. Long-tail distribution: The figure shows that the degree distribution has a clear long-tail characteristic, that is, as the degree increases, the number of nodes with that degree decreases rapidly. Only a few nodes have high degrees, which indicates that only a few Buddhists play a central or hub role in the network.</a:t>
            </a:r>
            <a:endParaRPr lang="zh-CN" altLang="en-US"/>
          </a:p>
          <a:p>
            <a:r>
              <a:rPr lang="zh-CN" altLang="en-US"/>
              <a:t>3. Low centralization: The low concentration of connections in the network indicates that the network may be composed of many small, tightly connected groups, each of which has close connections within it, but few connections between groups.</a:t>
            </a:r>
            <a:endParaRPr lang="zh-CN" altLang="en-US"/>
          </a:p>
          <a:p>
            <a:r>
              <a:rPr lang="zh-CN" altLang="en-US"/>
              <a:t>4. The importance of key nodes: Although most Buddhists have few connections, key nodes in the network (such as the nodes with high degrees and high centrality analyzed earlier) are extremely important for the connectivity and information flow of the entire network.</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Betweenness centrality: To find important people who play a bridging role, we can analyze the indicator of "betweenness centrality", which measures the ability of a node to serve as a bridge between the components of the network. In other words, to what extent does it depend on point C to get from point A to point B? The highest "betweenness centrality" indicator means that they play a key role in connecting different groups in the network.</a:t>
            </a:r>
            <a:endParaRPr lang="zh-CN" altLang="en-US"/>
          </a:p>
          <a:p>
            <a:endParaRPr lang="zh-CN" altLang="en-US"/>
          </a:p>
          <a:p>
            <a:r>
              <a:rPr lang="zh-CN" altLang="en-US"/>
              <a:t>Zhuhong (A001394): He has the highest betweenness centrality, which means that he plays an extremely important bridge role in the Buddhist network, connecting many different groups or individuals.</a:t>
            </a:r>
            <a:endParaRPr lang="zh-CN" altLang="en-US"/>
          </a:p>
          <a:p>
            <a:r>
              <a:rPr lang="zh-CN" altLang="en-US"/>
              <a:t>These nodes may act as bridges between different communities or groups, allowing information to spread more efficiently throughout the network. Their presence helps reduce information silos in the network and promotes communication and cooperation between various groups.</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Community detection is a technique for identifying closely connected groups of nodes in a network, which are often referred to as "communities" or "modules". In social network analysis, modularity is an important metric used to assess the quality of community divisions in a network. A high modularity value indicates that there is a clear community structure in the network, that is, the nodes in the network can be clearly divided into multiple groups, and the connection density within the group is higher than the connection density between groups.</a:t>
            </a:r>
            <a:endParaRPr lang="zh-CN" altLang="en-US"/>
          </a:p>
          <a:p>
            <a:r>
              <a:rPr lang="zh-CN" altLang="en-US"/>
              <a:t>The data shows that there are multiple communities in the Buddhist network, with a total of 157 different modularity categories, indicating that multiple obvious groups or communities have indeed formed in the network. The number of members in each community varies, and some of the larger communities have the following number of members:</a:t>
            </a:r>
            <a:endParaRPr lang="zh-CN" altLang="en-US"/>
          </a:p>
          <a:p>
            <a:r>
              <a:rPr lang="zh-CN" altLang="en-US"/>
              <a:t>Community 4: 137 members</a:t>
            </a:r>
            <a:endParaRPr lang="zh-CN" altLang="en-US"/>
          </a:p>
          <a:p>
            <a:r>
              <a:rPr lang="zh-CN" altLang="en-US"/>
              <a:t>Community 10: 125 members</a:t>
            </a:r>
            <a:endParaRPr lang="zh-CN" altLang="en-US"/>
          </a:p>
          <a:p>
            <a:r>
              <a:rPr lang="zh-CN" altLang="en-US"/>
              <a:t>Community 21: 111 members</a:t>
            </a:r>
            <a:endParaRPr lang="zh-CN" altLang="en-US"/>
          </a:p>
          <a:p>
            <a:r>
              <a:rPr lang="zh-CN" altLang="en-US"/>
              <a:t>Community 15: 100 members</a:t>
            </a:r>
            <a:endParaRPr lang="zh-CN" altLang="en-US"/>
          </a:p>
          <a:p>
            <a:r>
              <a:rPr lang="zh-CN" altLang="en-US"/>
              <a:t>Community 110: 89 members</a:t>
            </a:r>
            <a:endParaRPr lang="zh-CN" altLang="en-US"/>
          </a:p>
          <a:p>
            <a:r>
              <a:rPr lang="zh-CN" altLang="en-US"/>
              <a:t>The existence of this community structure suggests that in the interaction network of Buddhists, there are some groups of nodes that are closely connected around common interests, teachings, or other social factors, forming obvious groups. Each community may represent different denominations, geographical locations, or shared religious practices and beliefs.</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Community detection is a technique for identifying closely connected groups of nodes in a network, which are often referred to as "communities" or "modules". In social network analysis, modularity is an important metric used to assess the quality of community divisions in a network. A high modularity value indicates that there is a clear community structure in the network, that is, the nodes in the network can be clearly divided into multiple groups, and the connection density within the group is higher than the connection density between groups.</a:t>
            </a:r>
            <a:endParaRPr lang="zh-CN" altLang="en-US"/>
          </a:p>
          <a:p>
            <a:r>
              <a:rPr lang="zh-CN" altLang="en-US"/>
              <a:t>The data shows that there are multiple communities in the Buddhist network, with a total of 157 different modularity categories, indicating that multiple obvious groups or communities have indeed formed in the network. The number of members in each community varies, and some of the larger communities have the following number of members:</a:t>
            </a:r>
            <a:endParaRPr lang="zh-CN" altLang="en-US"/>
          </a:p>
          <a:p>
            <a:r>
              <a:rPr lang="zh-CN" altLang="en-US"/>
              <a:t>Community 4: 137 members</a:t>
            </a:r>
            <a:endParaRPr lang="zh-CN" altLang="en-US"/>
          </a:p>
          <a:p>
            <a:r>
              <a:rPr lang="zh-CN" altLang="en-US"/>
              <a:t>Community 10: 125 members</a:t>
            </a:r>
            <a:endParaRPr lang="zh-CN" altLang="en-US"/>
          </a:p>
          <a:p>
            <a:r>
              <a:rPr lang="zh-CN" altLang="en-US"/>
              <a:t>Community 21: 111 members</a:t>
            </a:r>
            <a:endParaRPr lang="zh-CN" altLang="en-US"/>
          </a:p>
          <a:p>
            <a:r>
              <a:rPr lang="zh-CN" altLang="en-US"/>
              <a:t>Community 15: 100 members</a:t>
            </a:r>
            <a:endParaRPr lang="zh-CN" altLang="en-US"/>
          </a:p>
          <a:p>
            <a:r>
              <a:rPr lang="zh-CN" altLang="en-US"/>
              <a:t>Community 110: 89 members</a:t>
            </a:r>
            <a:endParaRPr lang="zh-CN" altLang="en-US"/>
          </a:p>
          <a:p>
            <a:r>
              <a:rPr lang="zh-CN" altLang="en-US"/>
              <a:t>The existence of this community structure suggests that in the interaction network of Buddhists, there are some groups of nodes that are closely connected around common interests, teachings, or other social factors, forming obvious groups. Each community may represent different denominations, geographical locations, or shared religious practices and beliefs.</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cs typeface="Times New Roman" panose="02020503050405090304" charset="0"/>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cs typeface="Times New Roman" panose="02020503050405090304" charset="0"/>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cs typeface="Times New Roman" panose="02020503050405090304" charset="0"/>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Times New Roman" panose="02020503050405090304" charset="0"/>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Times New Roman" panose="02020503050405090304" charset="0"/>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Times New Roman" panose="02020503050405090304" charset="0"/>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Times New Roman" panose="02020503050405090304" charset="0"/>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Times New Roman" panose="02020503050405090304" charset="0"/>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Times New Roman" panose="02020503050405090304" charset="0"/>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4.png"/><Relationship Id="rId1" Type="http://schemas.openxmlformats.org/officeDocument/2006/relationships/tags" Target="../tags/tag9.xm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15.png"/><Relationship Id="rId1" Type="http://schemas.openxmlformats.org/officeDocument/2006/relationships/tags" Target="../tags/tag10.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16.png"/><Relationship Id="rId1" Type="http://schemas.openxmlformats.org/officeDocument/2006/relationships/tags" Target="../tags/tag1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18.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19.png"/><Relationship Id="rId1" Type="http://schemas.openxmlformats.org/officeDocument/2006/relationships/tags" Target="../tags/tag12.xml"/></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image" Target="../media/image21.png"/><Relationship Id="rId1"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1600835" y="1601470"/>
            <a:ext cx="9849485" cy="1894205"/>
          </a:xfrm>
        </p:spPr>
        <p:txBody>
          <a:bodyPr>
            <a:normAutofit fontScale="90000"/>
          </a:bodyPr>
          <a:p>
            <a:r>
              <a:rPr>
                <a:latin typeface="Times New Roman" panose="02020503050405090304" charset="0"/>
              </a:rPr>
              <a:t>Data Processing and Analysis of</a:t>
            </a:r>
            <a:r>
              <a:rPr lang="en-US">
                <a:latin typeface="Times New Roman" panose="02020503050405090304" charset="0"/>
              </a:rPr>
              <a:t> </a:t>
            </a:r>
            <a:r>
              <a:rPr>
                <a:latin typeface="Times New Roman" panose="02020503050405090304" charset="0"/>
              </a:rPr>
              <a:t>Biograph</a:t>
            </a:r>
            <a:r>
              <a:rPr lang="en-US">
                <a:latin typeface="Times New Roman" panose="02020503050405090304" charset="0"/>
              </a:rPr>
              <a:t>ies</a:t>
            </a:r>
            <a:r>
              <a:rPr>
                <a:latin typeface="Times New Roman" panose="02020503050405090304" charset="0"/>
              </a:rPr>
              <a:t> of Chinese Buddhists</a:t>
            </a:r>
            <a:endParaRPr>
              <a:latin typeface="Times New Roman" panose="02020503050405090304" charset="0"/>
            </a:endParaRPr>
          </a:p>
        </p:txBody>
      </p:sp>
      <p:sp>
        <p:nvSpPr>
          <p:cNvPr id="3" name="文本框 2"/>
          <p:cNvSpPr txBox="1"/>
          <p:nvPr/>
        </p:nvSpPr>
        <p:spPr>
          <a:xfrm>
            <a:off x="2239010" y="4193540"/>
            <a:ext cx="7571105" cy="1814830"/>
          </a:xfrm>
          <a:prstGeom prst="rect">
            <a:avLst/>
          </a:prstGeom>
          <a:noFill/>
        </p:spPr>
        <p:txBody>
          <a:bodyPr wrap="square" rtlCol="0">
            <a:spAutoFit/>
          </a:bodyPr>
          <a:p>
            <a:pPr algn="ctr"/>
            <a:r>
              <a:rPr lang="en-US" altLang="zh-CN" sz="2800">
                <a:latin typeface="Times New Roman" panose="02020503050405090304" charset="0"/>
                <a:cs typeface="Times New Roman" panose="02020503050405090304" charset="0"/>
              </a:rPr>
              <a:t>Shaojian Li</a:t>
            </a:r>
            <a:endParaRPr lang="en-US" altLang="zh-CN" sz="2800">
              <a:latin typeface="Times New Roman" panose="02020503050405090304" charset="0"/>
              <a:cs typeface="Times New Roman" panose="02020503050405090304" charset="0"/>
            </a:endParaRPr>
          </a:p>
          <a:p>
            <a:pPr algn="ctr"/>
            <a:r>
              <a:rPr lang="en-US" altLang="zh-CN" sz="2800">
                <a:latin typeface="Times New Roman" panose="02020503050405090304" charset="0"/>
                <a:cs typeface="Times New Roman" panose="02020503050405090304" charset="0"/>
              </a:rPr>
              <a:t>Renmin University of China, Harvard University</a:t>
            </a:r>
            <a:endParaRPr lang="en-US" altLang="zh-CN" sz="2800">
              <a:latin typeface="Times New Roman" panose="02020503050405090304" charset="0"/>
              <a:cs typeface="Times New Roman" panose="02020503050405090304" charset="0"/>
            </a:endParaRPr>
          </a:p>
          <a:p>
            <a:pPr algn="ctr"/>
            <a:r>
              <a:rPr lang="en-US" altLang="zh-CN" sz="2800">
                <a:latin typeface="Times New Roman" panose="02020503050405090304" charset="0"/>
                <a:cs typeface="Times New Roman" panose="02020503050405090304" charset="0"/>
              </a:rPr>
              <a:t>lishj27@ruc.edu.cn</a:t>
            </a:r>
            <a:endParaRPr lang="en-US" altLang="zh-CN" sz="2800">
              <a:latin typeface="Times New Roman" panose="02020503050405090304" charset="0"/>
              <a:cs typeface="Times New Roman" panose="02020503050405090304" charset="0"/>
            </a:endParaRPr>
          </a:p>
          <a:p>
            <a:pPr algn="ctr"/>
            <a:r>
              <a:rPr lang="en-US" altLang="zh-CN" sz="2800">
                <a:latin typeface="Times New Roman" panose="02020503050405090304" charset="0"/>
                <a:cs typeface="Times New Roman" panose="02020503050405090304" charset="0"/>
              </a:rPr>
              <a:t>09.08.2024</a:t>
            </a:r>
            <a:endParaRPr lang="en-US" altLang="zh-CN" sz="2800">
              <a:latin typeface="Times New Roman" panose="02020503050405090304" charset="0"/>
              <a:cs typeface="Times New Roman" panose="020205030504050903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48995" y="741045"/>
            <a:ext cx="10654030" cy="706755"/>
          </a:xfrm>
          <a:prstGeom prst="rect">
            <a:avLst/>
          </a:prstGeom>
        </p:spPr>
        <p:txBody>
          <a:bodyPr wrap="square">
            <a:spAutoFit/>
          </a:bodyPr>
          <a:p>
            <a:pPr algn="just"/>
            <a:r>
              <a:rPr lang="en-US" sz="2000">
                <a:latin typeface="Times New Roman" panose="02020503050405090304" charset="0"/>
                <a:ea typeface="Times New Roman" panose="02020503050405090304" charset="0"/>
                <a:cs typeface="Times New Roman" panose="02020503050405090304" charset="0"/>
                <a:sym typeface="+mn-ea"/>
              </a:rPr>
              <a:t>U</a:t>
            </a:r>
            <a:r>
              <a:rPr sz="2000">
                <a:latin typeface="Times New Roman" panose="02020503050405090304" charset="0"/>
                <a:ea typeface="Times New Roman" panose="02020503050405090304" charset="0"/>
                <a:cs typeface="Times New Roman" panose="02020503050405090304" charset="0"/>
                <a:sym typeface="+mn-ea"/>
              </a:rPr>
              <a:t>se</a:t>
            </a:r>
            <a:r>
              <a:rPr lang="en-US" sz="2000">
                <a:latin typeface="Times New Roman" panose="02020503050405090304" charset="0"/>
                <a:ea typeface="Times New Roman" panose="02020503050405090304" charset="0"/>
                <a:cs typeface="Times New Roman" panose="02020503050405090304" charset="0"/>
                <a:sym typeface="+mn-ea"/>
              </a:rPr>
              <a:t> </a:t>
            </a:r>
            <a:r>
              <a:rPr sz="2000">
                <a:latin typeface="Times New Roman" panose="02020503050405090304" charset="0"/>
                <a:ea typeface="Times New Roman" panose="02020503050405090304" charset="0"/>
                <a:cs typeface="Times New Roman" panose="02020503050405090304" charset="0"/>
                <a:sym typeface="+mn-ea"/>
              </a:rPr>
              <a:t>the</a:t>
            </a:r>
            <a:r>
              <a:rPr lang="en-US" sz="2000">
                <a:latin typeface="Times New Roman" panose="02020503050405090304" charset="0"/>
                <a:ea typeface="Times New Roman" panose="02020503050405090304" charset="0"/>
                <a:cs typeface="Times New Roman" panose="02020503050405090304" charset="0"/>
                <a:sym typeface="+mn-ea"/>
              </a:rPr>
              <a:t> </a:t>
            </a:r>
            <a:r>
              <a:rPr sz="2000">
                <a:latin typeface="Times New Roman" panose="02020503050405090304" charset="0"/>
                <a:ea typeface="Times New Roman" panose="02020503050405090304" charset="0"/>
                <a:cs typeface="Times New Roman" panose="02020503050405090304" charset="0"/>
                <a:sym typeface="+mn-ea"/>
              </a:rPr>
              <a:t>DebertaForSequenceClassification function in transformers to train the above data</a:t>
            </a:r>
            <a:r>
              <a:rPr lang="en-US" sz="2000">
                <a:latin typeface="Times New Roman" panose="02020503050405090304" charset="0"/>
                <a:ea typeface="Times New Roman" panose="02020503050405090304" charset="0"/>
                <a:cs typeface="Times New Roman" panose="02020503050405090304" charset="0"/>
                <a:sym typeface="+mn-ea"/>
              </a:rPr>
              <a:t>, use model </a:t>
            </a:r>
            <a:r>
              <a:rPr sz="2000">
                <a:latin typeface="Times New Roman" panose="02020503050405090304" charset="0"/>
                <a:ea typeface="Times New Roman" panose="02020503050405090304" charset="0"/>
                <a:cs typeface="Times New Roman" panose="02020503050405090304" charset="0"/>
                <a:sym typeface="+mn-ea"/>
              </a:rPr>
              <a:t> prediction results as </a:t>
            </a:r>
            <a:r>
              <a:rPr lang="en-US" sz="2000">
                <a:latin typeface="Times New Roman" panose="02020503050405090304" charset="0"/>
                <a:ea typeface="Times New Roman" panose="02020503050405090304" charset="0"/>
                <a:cs typeface="Times New Roman" panose="02020503050405090304" charset="0"/>
                <a:sym typeface="+mn-ea"/>
              </a:rPr>
              <a:t>the</a:t>
            </a:r>
            <a:r>
              <a:rPr sz="2000">
                <a:latin typeface="Times New Roman" panose="02020503050405090304" charset="0"/>
                <a:ea typeface="Times New Roman" panose="02020503050405090304" charset="0"/>
                <a:cs typeface="Times New Roman" panose="02020503050405090304" charset="0"/>
                <a:sym typeface="+mn-ea"/>
              </a:rPr>
              <a:t> official names.</a:t>
            </a:r>
            <a:endParaRPr sz="2000">
              <a:latin typeface="Times New Roman" panose="02020503050405090304"/>
              <a:ea typeface="Times New Roman" panose="02020503050405090304" charset="0"/>
              <a:cs typeface="Times New Roman" panose="02020503050405090304" charset="0"/>
            </a:endParaRPr>
          </a:p>
        </p:txBody>
      </p:sp>
      <p:pic>
        <p:nvPicPr>
          <p:cNvPr id="3" name="图片 -2147482615"/>
          <p:cNvPicPr>
            <a:picLocks noChangeAspect="1"/>
          </p:cNvPicPr>
          <p:nvPr>
            <p:custDataLst>
              <p:tags r:id="rId1"/>
            </p:custDataLst>
          </p:nvPr>
        </p:nvPicPr>
        <p:blipFill>
          <a:blip r:embed="rId2"/>
          <a:stretch>
            <a:fillRect/>
          </a:stretch>
        </p:blipFill>
        <p:spPr>
          <a:xfrm>
            <a:off x="792480" y="1556385"/>
            <a:ext cx="11003915" cy="4079240"/>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2147482609"/>
          <p:cNvPicPr>
            <a:picLocks noChangeAspect="1"/>
          </p:cNvPicPr>
          <p:nvPr/>
        </p:nvPicPr>
        <p:blipFill>
          <a:blip r:embed="rId1"/>
          <a:stretch>
            <a:fillRect/>
          </a:stretch>
        </p:blipFill>
        <p:spPr>
          <a:xfrm>
            <a:off x="1802130" y="1185545"/>
            <a:ext cx="8124825" cy="5179060"/>
          </a:xfrm>
          <a:prstGeom prst="rect">
            <a:avLst/>
          </a:prstGeom>
          <a:noFill/>
          <a:ln w="9525">
            <a:noFill/>
          </a:ln>
        </p:spPr>
      </p:pic>
      <p:sp>
        <p:nvSpPr>
          <p:cNvPr id="3" name="文本框 2"/>
          <p:cNvSpPr txBox="1"/>
          <p:nvPr/>
        </p:nvSpPr>
        <p:spPr>
          <a:xfrm>
            <a:off x="1431290" y="725170"/>
            <a:ext cx="3788410" cy="460375"/>
          </a:xfrm>
          <a:prstGeom prst="rect">
            <a:avLst/>
          </a:prstGeom>
          <a:noFill/>
        </p:spPr>
        <p:txBody>
          <a:bodyPr wrap="square" rtlCol="0">
            <a:spAutoFit/>
          </a:bodyPr>
          <a:p>
            <a:r>
              <a:rPr lang="en-US" sz="2400">
                <a:latin typeface="Times New Roman" panose="02020503050405090304" charset="0"/>
                <a:ea typeface="Times New Roman" panose="02020503050405090304" charset="0"/>
                <a:cs typeface="Times New Roman" panose="02020503050405090304" charset="0"/>
              </a:rPr>
              <a:t>Evaluation</a:t>
            </a:r>
            <a:endParaRPr lang="en-US" sz="2400">
              <a:latin typeface="Times New Roman" panose="02020503050405090304" charset="0"/>
              <a:ea typeface="Times New Roman" panose="02020503050405090304" charset="0"/>
              <a:cs typeface="Times New Roman" panose="0202050305040509030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431290" y="725170"/>
            <a:ext cx="3788410" cy="460375"/>
          </a:xfrm>
          <a:prstGeom prst="rect">
            <a:avLst/>
          </a:prstGeom>
          <a:noFill/>
        </p:spPr>
        <p:txBody>
          <a:bodyPr wrap="square" rtlCol="0">
            <a:spAutoFit/>
          </a:bodyPr>
          <a:p>
            <a:r>
              <a:rPr lang="en-US" sz="2400">
                <a:latin typeface="Times New Roman" panose="02020503050405090304" charset="0"/>
                <a:ea typeface="Times New Roman" panose="02020503050405090304" charset="0"/>
                <a:cs typeface="Times New Roman" panose="02020503050405090304" charset="0"/>
              </a:rPr>
              <a:t>Evaluation</a:t>
            </a:r>
            <a:endParaRPr lang="en-US" sz="2400">
              <a:latin typeface="Times New Roman" panose="02020503050405090304" charset="0"/>
              <a:ea typeface="Times New Roman" panose="02020503050405090304" charset="0"/>
              <a:cs typeface="Times New Roman" panose="02020503050405090304" charset="0"/>
            </a:endParaRPr>
          </a:p>
        </p:txBody>
      </p:sp>
      <p:sp>
        <p:nvSpPr>
          <p:cNvPr id="2" name="文本框 1"/>
          <p:cNvSpPr txBox="1"/>
          <p:nvPr/>
        </p:nvSpPr>
        <p:spPr>
          <a:xfrm>
            <a:off x="1866265" y="1729105"/>
            <a:ext cx="8974455" cy="2753360"/>
          </a:xfrm>
          <a:prstGeom prst="rect">
            <a:avLst/>
          </a:prstGeom>
        </p:spPr>
        <p:txBody>
          <a:bodyPr>
            <a:noAutofit/>
          </a:bodyPr>
          <a:p>
            <a:pPr marL="0" indent="0" algn="just" defTabSz="266700">
              <a:spcAft>
                <a:spcPct val="0"/>
              </a:spcAft>
            </a:pPr>
            <a:r>
              <a:rPr sz="2400">
                <a:latin typeface="Times New Roman" panose="02020503050405090304" charset="0"/>
                <a:ea typeface="Times New Roman" panose="02020503050405090304" charset="0"/>
                <a:cs typeface="Times New Roman" panose="02020503050405090304" charset="0"/>
              </a:rPr>
              <a:t>Based on the prediction results, the first character of each name is matched with the 70 characters to see if a matching result can be returned. After analysis, it was found that when the prediction result probability was 0.7636, the most matching results were found above this threshold, and the matching rate reached 69%. Then the names with a prediction probability below 0.7636 were manually checked, and it was found that most of the names with a prediction probability above 0.70 could be found to have "Shi </a:t>
            </a:r>
            <a:r>
              <a:rPr lang="en-US" sz="2400">
                <a:latin typeface="Times New Roman" panose="02020503050405090304" charset="0"/>
                <a:ea typeface="Times New Roman" panose="02020503050405090304" charset="0"/>
                <a:cs typeface="Times New Roman" panose="02020503050405090304" charset="0"/>
              </a:rPr>
              <a:t>xx</a:t>
            </a:r>
            <a:r>
              <a:rPr sz="2400">
                <a:latin typeface="Times New Roman" panose="02020503050405090304" charset="0"/>
                <a:ea typeface="Times New Roman" panose="02020503050405090304" charset="0"/>
                <a:cs typeface="Times New Roman" panose="02020503050405090304" charset="0"/>
              </a:rPr>
              <a:t>", and most of the names with a prediction probability below 0.30 could not be found to have "Shi </a:t>
            </a:r>
            <a:r>
              <a:rPr lang="en-US" sz="2400">
                <a:latin typeface="Times New Roman" panose="02020503050405090304" charset="0"/>
                <a:ea typeface="Times New Roman" panose="02020503050405090304" charset="0"/>
                <a:cs typeface="Times New Roman" panose="02020503050405090304" charset="0"/>
              </a:rPr>
              <a:t>xx</a:t>
            </a:r>
            <a:r>
              <a:rPr sz="2400">
                <a:latin typeface="Times New Roman" panose="02020503050405090304" charset="0"/>
                <a:ea typeface="Times New Roman" panose="02020503050405090304" charset="0"/>
                <a:cs typeface="Times New Roman" panose="02020503050405090304" charset="0"/>
              </a:rPr>
              <a:t>". Therefore, this method can effectively standardize the names of Buddhists.</a:t>
            </a:r>
            <a:endParaRPr sz="2400">
              <a:latin typeface="Times New Roman" panose="02020503050405090304" charset="0"/>
              <a:ea typeface="Times New Roman" panose="02020503050405090304" charset="0"/>
              <a:cs typeface="Times New Roman" panose="0202050305040509030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截屏2024-08-08 下午4.03.50"/>
          <p:cNvPicPr>
            <a:picLocks noChangeAspect="1"/>
          </p:cNvPicPr>
          <p:nvPr/>
        </p:nvPicPr>
        <p:blipFill>
          <a:blip r:embed="rId1"/>
          <a:stretch>
            <a:fillRect/>
          </a:stretch>
        </p:blipFill>
        <p:spPr>
          <a:xfrm>
            <a:off x="0" y="-13970"/>
            <a:ext cx="2146300" cy="6858000"/>
          </a:xfrm>
          <a:prstGeom prst="rect">
            <a:avLst/>
          </a:prstGeom>
        </p:spPr>
      </p:pic>
      <p:pic>
        <p:nvPicPr>
          <p:cNvPr id="4" name="图片 3" descr="截屏2024-08-08 下午4.04.15"/>
          <p:cNvPicPr>
            <a:picLocks noChangeAspect="1"/>
          </p:cNvPicPr>
          <p:nvPr/>
        </p:nvPicPr>
        <p:blipFill>
          <a:blip r:embed="rId2"/>
          <a:stretch>
            <a:fillRect/>
          </a:stretch>
        </p:blipFill>
        <p:spPr>
          <a:xfrm>
            <a:off x="2146300" y="-13970"/>
            <a:ext cx="7361555" cy="6858000"/>
          </a:xfrm>
          <a:prstGeom prst="rect">
            <a:avLst/>
          </a:prstGeom>
        </p:spPr>
      </p:pic>
      <p:pic>
        <p:nvPicPr>
          <p:cNvPr id="5" name="图片 4" descr="截屏2024-08-08 下午4.04.51"/>
          <p:cNvPicPr>
            <a:picLocks noChangeAspect="1"/>
          </p:cNvPicPr>
          <p:nvPr/>
        </p:nvPicPr>
        <p:blipFill>
          <a:blip r:embed="rId3"/>
          <a:stretch>
            <a:fillRect/>
          </a:stretch>
        </p:blipFill>
        <p:spPr>
          <a:xfrm>
            <a:off x="9422130" y="-12065"/>
            <a:ext cx="2769870"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custDataLst>
              <p:tags r:id="rId1"/>
            </p:custDataLst>
          </p:nvPr>
        </p:nvSpPr>
        <p:spPr>
          <a:xfrm>
            <a:off x="776605" y="650875"/>
            <a:ext cx="2780030" cy="539115"/>
          </a:xfrm>
        </p:spPr>
        <p:txBody>
          <a:bodyPr>
            <a:noAutofit/>
          </a:bodyPr>
          <a:p>
            <a:pPr algn="l"/>
            <a:r>
              <a:rPr sz="3600">
                <a:latin typeface="Times New Roman" panose="02020503050405090304" charset="0"/>
              </a:rPr>
              <a:t> </a:t>
            </a:r>
            <a:br>
              <a:rPr sz="3600">
                <a:latin typeface="Times New Roman" panose="02020503050405090304" charset="0"/>
              </a:rPr>
            </a:br>
            <a:r>
              <a:rPr sz="3600">
                <a:latin typeface="Times New Roman" panose="02020503050405090304" charset="0"/>
                <a:sym typeface="+mn-ea"/>
              </a:rPr>
              <a:t>Data</a:t>
            </a:r>
            <a:r>
              <a:rPr lang="en-US" sz="3600">
                <a:latin typeface="Times New Roman" panose="02020503050405090304" charset="0"/>
                <a:sym typeface="+mn-ea"/>
              </a:rPr>
              <a:t> </a:t>
            </a:r>
            <a:r>
              <a:rPr sz="3600">
                <a:latin typeface="Times New Roman" panose="02020503050405090304" charset="0"/>
              </a:rPr>
              <a:t>Analysis </a:t>
            </a:r>
            <a:endParaRPr sz="3600">
              <a:latin typeface="Times New Roman" panose="02020503050405090304" charset="0"/>
            </a:endParaRPr>
          </a:p>
        </p:txBody>
      </p:sp>
      <p:sp>
        <p:nvSpPr>
          <p:cNvPr id="4" name="文本框 3"/>
          <p:cNvSpPr txBox="1"/>
          <p:nvPr/>
        </p:nvSpPr>
        <p:spPr>
          <a:xfrm>
            <a:off x="1321435" y="1565275"/>
            <a:ext cx="3696970" cy="368300"/>
          </a:xfrm>
          <a:prstGeom prst="rect">
            <a:avLst/>
          </a:prstGeom>
          <a:noFill/>
        </p:spPr>
        <p:txBody>
          <a:bodyPr wrap="square" rtlCol="0">
            <a:spAutoFit/>
          </a:bodyPr>
          <a:p>
            <a:r>
              <a:rPr lang="en-US" altLang="zh-CN"/>
              <a:t>SNA Lliterature Review by GPT</a:t>
            </a:r>
            <a:r>
              <a:rPr lang="en-US" altLang="zh-CN"/>
              <a:t>s</a:t>
            </a:r>
            <a:endParaRPr lang="en-US" altLang="zh-CN"/>
          </a:p>
        </p:txBody>
      </p:sp>
      <p:pic>
        <p:nvPicPr>
          <p:cNvPr id="5" name="图片 4" descr="截屏2024-08-08 下午4.26.44"/>
          <p:cNvPicPr>
            <a:picLocks noChangeAspect="1"/>
          </p:cNvPicPr>
          <p:nvPr/>
        </p:nvPicPr>
        <p:blipFill>
          <a:blip r:embed="rId2"/>
          <a:stretch>
            <a:fillRect/>
          </a:stretch>
        </p:blipFill>
        <p:spPr>
          <a:xfrm>
            <a:off x="5410835" y="0"/>
            <a:ext cx="6438900" cy="6858000"/>
          </a:xfrm>
          <a:prstGeom prst="rect">
            <a:avLst/>
          </a:prstGeom>
        </p:spPr>
      </p:pic>
      <p:sp>
        <p:nvSpPr>
          <p:cNvPr id="6" name="文本框 5"/>
          <p:cNvSpPr txBox="1"/>
          <p:nvPr/>
        </p:nvSpPr>
        <p:spPr>
          <a:xfrm>
            <a:off x="1307465" y="3060700"/>
            <a:ext cx="3469005" cy="368300"/>
          </a:xfrm>
          <a:prstGeom prst="rect">
            <a:avLst/>
          </a:prstGeom>
          <a:noFill/>
        </p:spPr>
        <p:txBody>
          <a:bodyPr wrap="square" rtlCol="0">
            <a:spAutoFit/>
          </a:bodyPr>
          <a:p>
            <a:r>
              <a:rPr lang="en-US" altLang="zh-CN"/>
              <a:t>Collecting papers from N</a:t>
            </a:r>
            <a:r>
              <a:rPr lang="en-US" altLang="zh-CN"/>
              <a:t>ature</a:t>
            </a:r>
            <a:endParaRPr lang="en-US" altLang="zh-CN"/>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截屏2024-08-08 下午4.26.59"/>
          <p:cNvPicPr>
            <a:picLocks noChangeAspect="1"/>
          </p:cNvPicPr>
          <p:nvPr/>
        </p:nvPicPr>
        <p:blipFill>
          <a:blip r:embed="rId1"/>
          <a:stretch>
            <a:fillRect/>
          </a:stretch>
        </p:blipFill>
        <p:spPr>
          <a:xfrm>
            <a:off x="1231900" y="0"/>
            <a:ext cx="8070850"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截屏2024-08-08 下午4.27.08"/>
          <p:cNvPicPr>
            <a:picLocks noChangeAspect="1"/>
          </p:cNvPicPr>
          <p:nvPr/>
        </p:nvPicPr>
        <p:blipFill>
          <a:blip r:embed="rId1"/>
          <a:stretch>
            <a:fillRect/>
          </a:stretch>
        </p:blipFill>
        <p:spPr>
          <a:xfrm>
            <a:off x="757555" y="128270"/>
            <a:ext cx="8515350" cy="660082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819150" y="1160145"/>
            <a:ext cx="10262870" cy="1076325"/>
          </a:xfrm>
          <a:prstGeom prst="rect">
            <a:avLst/>
          </a:prstGeom>
          <a:noFill/>
        </p:spPr>
        <p:txBody>
          <a:bodyPr wrap="square" rtlCol="0">
            <a:spAutoFit/>
          </a:bodyPr>
          <a:p>
            <a:pPr marL="0" indent="0" algn="ctr" defTabSz="266700">
              <a:spcAft>
                <a:spcPct val="0"/>
              </a:spcAft>
            </a:pPr>
            <a:r>
              <a:rPr lang="zh-CN" altLang="en-US" sz="3200">
                <a:sym typeface="+mn-ea"/>
              </a:rPr>
              <a:t>An Analysis of Social Network Relationships among Buddhists in the Ming Dynasty</a:t>
            </a:r>
            <a:endParaRPr lang="zh-CN" altLang="en-US" sz="3200">
              <a:latin typeface="Times New Roman" panose="02020503050405090304" charset="0"/>
              <a:cs typeface="Times New Roman" panose="02020503050405090304" charset="0"/>
              <a:sym typeface="+mn-ea"/>
            </a:endParaRPr>
          </a:p>
        </p:txBody>
      </p:sp>
      <p:sp>
        <p:nvSpPr>
          <p:cNvPr id="2" name="文本框 1"/>
          <p:cNvSpPr txBox="1"/>
          <p:nvPr/>
        </p:nvSpPr>
        <p:spPr>
          <a:xfrm>
            <a:off x="4879340" y="3787775"/>
            <a:ext cx="6715125" cy="1628775"/>
          </a:xfrm>
          <a:prstGeom prst="rect">
            <a:avLst/>
          </a:prstGeom>
          <a:noFill/>
        </p:spPr>
        <p:txBody>
          <a:bodyPr wrap="square" rtlCol="0" anchor="t">
            <a:noAutofit/>
          </a:bodyPr>
          <a:p>
            <a:endParaRPr lang="zh-CN" altLang="en-US"/>
          </a:p>
        </p:txBody>
      </p:sp>
      <p:sp>
        <p:nvSpPr>
          <p:cNvPr id="4" name="文本框 3"/>
          <p:cNvSpPr txBox="1"/>
          <p:nvPr/>
        </p:nvSpPr>
        <p:spPr>
          <a:xfrm>
            <a:off x="2479675" y="3268980"/>
            <a:ext cx="7750175" cy="1476375"/>
          </a:xfrm>
          <a:prstGeom prst="rect">
            <a:avLst/>
          </a:prstGeom>
          <a:noFill/>
        </p:spPr>
        <p:txBody>
          <a:bodyPr wrap="square" rtlCol="0" anchor="t">
            <a:spAutoFit/>
          </a:bodyPr>
          <a:p>
            <a:r>
              <a:rPr lang="zh-CN" altLang="en-US"/>
              <a:t>By parsing the DDBC name standard data database and extracting the relationship elements, we obtained 3011 social relationship data, which were cleaned into a data format that can be imported into Gephi, </a:t>
            </a:r>
            <a:endParaRPr lang="zh-CN" altLang="en-US"/>
          </a:p>
          <a:p>
            <a:endParaRPr lang="zh-CN" altLang="en-US"/>
          </a:p>
          <a:p>
            <a:r>
              <a:rPr lang="zh-CN" altLang="en-US"/>
              <a:t>finally </a:t>
            </a:r>
            <a:r>
              <a:rPr lang="en-US" altLang="zh-CN"/>
              <a:t>get </a:t>
            </a:r>
            <a:r>
              <a:rPr lang="zh-CN" altLang="en-US"/>
              <a:t>893 node</a:t>
            </a:r>
            <a:r>
              <a:rPr lang="en-US" altLang="zh-CN"/>
              <a:t>s</a:t>
            </a:r>
            <a:r>
              <a:rPr lang="zh-CN" altLang="en-US"/>
              <a:t> and 3011 edge</a:t>
            </a:r>
            <a:r>
              <a:rPr lang="en-US" altLang="zh-CN"/>
              <a:t>s</a:t>
            </a:r>
            <a:r>
              <a:rPr lang="zh-CN" altLang="en-US"/>
              <a:t>  </a:t>
            </a:r>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Untitled"/>
          <p:cNvPicPr>
            <a:picLocks noChangeAspect="1"/>
          </p:cNvPicPr>
          <p:nvPr/>
        </p:nvPicPr>
        <p:blipFill>
          <a:blip r:embed="rId1"/>
          <a:stretch>
            <a:fillRect/>
          </a:stretch>
        </p:blipFill>
        <p:spPr>
          <a:xfrm>
            <a:off x="1407795" y="0"/>
            <a:ext cx="9375775" cy="685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61315" y="320675"/>
            <a:ext cx="6096000" cy="368300"/>
          </a:xfrm>
          <a:prstGeom prst="rect">
            <a:avLst/>
          </a:prstGeom>
          <a:noFill/>
        </p:spPr>
        <p:txBody>
          <a:bodyPr wrap="square" rtlCol="0" anchor="t">
            <a:spAutoFit/>
          </a:bodyPr>
          <a:p>
            <a:r>
              <a:rPr lang="zh-CN" altLang="en-US"/>
              <a:t> Degree distribution analysis</a:t>
            </a:r>
            <a:endParaRPr lang="zh-CN" altLang="en-US"/>
          </a:p>
        </p:txBody>
      </p:sp>
      <p:pic>
        <p:nvPicPr>
          <p:cNvPr id="4" name="图片 3" descr="output (1)"/>
          <p:cNvPicPr>
            <a:picLocks noChangeAspect="1"/>
          </p:cNvPicPr>
          <p:nvPr/>
        </p:nvPicPr>
        <p:blipFill>
          <a:blip r:embed="rId1"/>
          <a:stretch>
            <a:fillRect/>
          </a:stretch>
        </p:blipFill>
        <p:spPr>
          <a:xfrm>
            <a:off x="2207260" y="912495"/>
            <a:ext cx="7776845" cy="503364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1929130" y="2970530"/>
            <a:ext cx="9144000" cy="1894205"/>
          </a:xfrm>
        </p:spPr>
        <p:txBody>
          <a:bodyPr>
            <a:normAutofit fontScale="90000"/>
          </a:bodyPr>
          <a:p>
            <a:pPr algn="l"/>
            <a:r>
              <a:rPr>
                <a:latin typeface="Times New Roman" panose="02020503050405090304" charset="0"/>
              </a:rPr>
              <a:t>Data Processing </a:t>
            </a:r>
            <a:br>
              <a:rPr>
                <a:latin typeface="Times New Roman" panose="02020503050405090304" charset="0"/>
              </a:rPr>
            </a:br>
            <a:br>
              <a:rPr>
                <a:latin typeface="Times New Roman" panose="02020503050405090304" charset="0"/>
              </a:rPr>
            </a:br>
            <a:br>
              <a:rPr>
                <a:latin typeface="Times New Roman" panose="02020503050405090304" charset="0"/>
              </a:rPr>
            </a:br>
            <a:r>
              <a:rPr>
                <a:latin typeface="Times New Roman" panose="02020503050405090304" charset="0"/>
                <a:sym typeface="+mn-ea"/>
              </a:rPr>
              <a:t>Data</a:t>
            </a:r>
            <a:r>
              <a:rPr lang="en-US">
                <a:latin typeface="Times New Roman" panose="02020503050405090304" charset="0"/>
                <a:sym typeface="+mn-ea"/>
              </a:rPr>
              <a:t> </a:t>
            </a:r>
            <a:r>
              <a:rPr>
                <a:latin typeface="Times New Roman" panose="02020503050405090304" charset="0"/>
              </a:rPr>
              <a:t>Analysis </a:t>
            </a:r>
            <a:endParaRPr>
              <a:latin typeface="Times New Roman" panose="0202050305040509030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custDataLst>
              <p:tags r:id="rId1"/>
            </p:custDataLst>
          </p:nvPr>
        </p:nvPicPr>
        <p:blipFill>
          <a:blip r:embed="rId2"/>
          <a:stretch>
            <a:fillRect/>
          </a:stretch>
        </p:blipFill>
        <p:spPr>
          <a:xfrm>
            <a:off x="1736725" y="0"/>
            <a:ext cx="8718550" cy="6858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custDataLst>
              <p:tags r:id="rId1"/>
            </p:custDataLst>
          </p:nvPr>
        </p:nvPicPr>
        <p:blipFill>
          <a:blip r:embed="rId2"/>
          <a:stretch>
            <a:fillRect/>
          </a:stretch>
        </p:blipFill>
        <p:spPr>
          <a:xfrm>
            <a:off x="1680210" y="0"/>
            <a:ext cx="8831580" cy="6858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custDataLst>
              <p:tags r:id="rId1"/>
            </p:custDataLst>
          </p:nvPr>
        </p:nvPicPr>
        <p:blipFill>
          <a:blip r:embed="rId2"/>
          <a:stretch>
            <a:fillRect/>
          </a:stretch>
        </p:blipFill>
        <p:spPr>
          <a:xfrm>
            <a:off x="1640840" y="0"/>
            <a:ext cx="8909685" cy="6858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descr="Untitled2"/>
          <p:cNvPicPr>
            <a:picLocks noChangeAspect="1"/>
          </p:cNvPicPr>
          <p:nvPr/>
        </p:nvPicPr>
        <p:blipFill>
          <a:blip r:embed="rId1"/>
          <a:stretch>
            <a:fillRect/>
          </a:stretch>
        </p:blipFill>
        <p:spPr>
          <a:xfrm>
            <a:off x="1407795" y="0"/>
            <a:ext cx="9375775" cy="6858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截屏2024-08-09 下午12.23.07"/>
          <p:cNvPicPr>
            <a:picLocks noChangeAspect="1"/>
          </p:cNvPicPr>
          <p:nvPr/>
        </p:nvPicPr>
        <p:blipFill>
          <a:blip r:embed="rId1"/>
          <a:stretch>
            <a:fillRect/>
          </a:stretch>
        </p:blipFill>
        <p:spPr>
          <a:xfrm>
            <a:off x="1778000" y="0"/>
            <a:ext cx="8267065" cy="6858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custDataLst>
              <p:tags r:id="rId1"/>
            </p:custDataLst>
          </p:nvPr>
        </p:nvPicPr>
        <p:blipFill>
          <a:blip r:embed="rId2"/>
          <a:stretch>
            <a:fillRect/>
          </a:stretch>
        </p:blipFill>
        <p:spPr>
          <a:xfrm>
            <a:off x="2602230" y="0"/>
            <a:ext cx="6988175" cy="6858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截屏2024-08-09 下午2.30.59"/>
          <p:cNvPicPr>
            <a:picLocks noChangeAspect="1"/>
          </p:cNvPicPr>
          <p:nvPr/>
        </p:nvPicPr>
        <p:blipFill>
          <a:blip r:embed="rId1"/>
          <a:stretch>
            <a:fillRect/>
          </a:stretch>
        </p:blipFill>
        <p:spPr>
          <a:xfrm>
            <a:off x="1504315" y="0"/>
            <a:ext cx="2449195" cy="6858000"/>
          </a:xfrm>
          <a:prstGeom prst="rect">
            <a:avLst/>
          </a:prstGeom>
        </p:spPr>
      </p:pic>
      <p:pic>
        <p:nvPicPr>
          <p:cNvPr id="3" name="图片 2" descr="截屏2024-08-09 下午2.48.26"/>
          <p:cNvPicPr>
            <a:picLocks noChangeAspect="1"/>
          </p:cNvPicPr>
          <p:nvPr/>
        </p:nvPicPr>
        <p:blipFill>
          <a:blip r:embed="rId2"/>
          <a:stretch>
            <a:fillRect/>
          </a:stretch>
        </p:blipFill>
        <p:spPr>
          <a:xfrm>
            <a:off x="4618990" y="1583690"/>
            <a:ext cx="4920615" cy="351282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76910" y="379095"/>
            <a:ext cx="11144885" cy="5908040"/>
          </a:xfrm>
          <a:prstGeom prst="rect">
            <a:avLst/>
          </a:prstGeom>
          <a:noFill/>
        </p:spPr>
        <p:txBody>
          <a:bodyPr wrap="square" rtlCol="0" anchor="t">
            <a:spAutoFit/>
          </a:bodyPr>
          <a:p>
            <a:r>
              <a:rPr lang="en-US" altLang="zh-CN"/>
              <a:t>Case Study</a:t>
            </a:r>
            <a:endParaRPr lang="en-US" altLang="zh-CN"/>
          </a:p>
          <a:p>
            <a:endParaRPr lang="zh-CN" altLang="en-US"/>
          </a:p>
          <a:p>
            <a:r>
              <a:rPr lang="zh-CN" altLang="en-US"/>
              <a:t>袾宏（1535年—1615年），浙江仁和（今杭州市）人，俗姓沈，法名袾宏，字佛慧，法号莲池，故常称为莲池大师，又因常居云栖寺，常称为云栖莲池或云栖株宏，是中国佛教</a:t>
            </a:r>
            <a:r>
              <a:rPr lang="zh-CN" altLang="en-US">
                <a:highlight>
                  <a:srgbClr val="FFFF00"/>
                </a:highlight>
              </a:rPr>
              <a:t>净土宗的第八代祖师</a:t>
            </a:r>
            <a:r>
              <a:rPr lang="zh-CN" altLang="en-US"/>
              <a:t>，与紫柏真可、憨山德清、蕅益智旭等并称</a:t>
            </a:r>
            <a:r>
              <a:rPr lang="zh-CN" altLang="en-US">
                <a:highlight>
                  <a:srgbClr val="FFFF00"/>
                </a:highlight>
              </a:rPr>
              <a:t>明末四大高僧</a:t>
            </a:r>
            <a:r>
              <a:rPr lang="zh-CN" altLang="en-US"/>
              <a:t>。</a:t>
            </a:r>
            <a:endParaRPr lang="zh-CN" altLang="en-US"/>
          </a:p>
          <a:p>
            <a:endParaRPr lang="zh-CN" altLang="en-US"/>
          </a:p>
          <a:p>
            <a:r>
              <a:rPr lang="zh-CN" altLang="en-US"/>
              <a:t>其家是杭州世族，父名沈德鉴，庵号明斋，母亲姓周。十七岁时中秀才，成为庠生，学行俱优，但是他志不在此。见邻家日诵佛号数千之老妪，其夫念佛乃能无疾而终，令他深感佛法不可思议，尝书“生死事大”于书桌前以自警惕。妻子张氏，生子时过世，后又娶汤氏为妻。</a:t>
            </a:r>
            <a:endParaRPr lang="zh-CN" altLang="en-US"/>
          </a:p>
          <a:p>
            <a:endParaRPr lang="zh-CN" altLang="en-US"/>
          </a:p>
          <a:p>
            <a:r>
              <a:rPr lang="zh-CN" altLang="en-US"/>
              <a:t>隆庆五年（1571年）至云栖山，重建云栖寺，开始有许多弟子依止在他门下，成为一方丛林。</a:t>
            </a:r>
            <a:endParaRPr lang="zh-CN" altLang="en-US"/>
          </a:p>
          <a:p>
            <a:endParaRPr lang="zh-CN" altLang="en-US"/>
          </a:p>
          <a:p>
            <a:r>
              <a:rPr lang="zh-CN" altLang="en-US"/>
              <a:t>莲宗系谱可信的话，莲宗七祖省常以后的净土宗传承可谓中绝，一直到莲宗八祖袾宏，至少有五百年的空白。五百年间，虽然不废念佛的禅门宗匠屡有所闻，但几乎未闻直持净土念佛法门标宗立派。称名念佛、愿生极乐等法门其实贯串各家各派，因此佛教史专家汤用彤先生否认净土宗是一个独立的佛教宗派。</a:t>
            </a:r>
            <a:endParaRPr lang="zh-CN" altLang="en-US"/>
          </a:p>
          <a:p>
            <a:endParaRPr lang="zh-CN" altLang="en-US"/>
          </a:p>
          <a:p>
            <a:r>
              <a:rPr lang="zh-CN" altLang="en-US"/>
              <a:t>在明代，明太祖分佛教为禅、讲、教三科，所以在明代的现实环境之中，净土宗不可能独立存在。因此，云栖袾宏力主持戒念佛（虽然仍然带有高度的禅宗门风），以戒杀放生为法门，又是一时人望所归，多少亦有几分标宗立派之实，但在现实环境的制约之下，开宗立派已经注定是不可能的任务。云栖袾宏成为晚明佛教净土的代言人之后，又与诸方论战不休，于禅家教家的批评之语绝对不假辞色，言辞激切，颇有明人俨然一代教主之姿。因此，云栖袾宏可谓扶倾救倒。</a:t>
            </a:r>
            <a:endParaRPr lang="zh-CN"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76910" y="1497330"/>
            <a:ext cx="11144885" cy="2861310"/>
          </a:xfrm>
          <a:prstGeom prst="rect">
            <a:avLst/>
          </a:prstGeom>
          <a:noFill/>
        </p:spPr>
        <p:txBody>
          <a:bodyPr wrap="square" rtlCol="0" anchor="t">
            <a:spAutoFit/>
          </a:bodyPr>
          <a:p>
            <a:r>
              <a:rPr lang="en-US" altLang="zh-CN"/>
              <a:t>临济宗是汉传佛教禅宗南宗五个主要流派之一，自洪州宗门下分出，始于唐朝临济义玄（？－866年）大师。义玄从黄蘗希运禅师学法33年，之后往镇州（今河北石家庄正定）滹沱河畔建临济院， 弘扬希运禅师所倡启“般若为本、以空摄有、空有相融”的禅宗新法、大张天下，后世称之为“临济宗”，而临济寺也成为临济宗祖庭。因其禅风比较刚劲，故而后世与理论较为细密的曹洞宗相比，称“临济将军，曹洞士民”。</a:t>
            </a:r>
            <a:endParaRPr lang="en-US" altLang="zh-CN"/>
          </a:p>
          <a:p>
            <a:endParaRPr lang="en-US" altLang="zh-CN"/>
          </a:p>
          <a:p>
            <a:endParaRPr lang="en-US" altLang="zh-CN"/>
          </a:p>
          <a:p>
            <a:r>
              <a:rPr lang="en-US" altLang="zh-CN"/>
              <a:t>杨岐宗，也称杨岐派，是中国佛教禅宗五家七宗之一，是临济宗一派，其祖庭为江西萍乡市杨岐山普通寺，宋庆历年间（1041年），为杨岐方会禅师所创，后传至南宋大慧宗杲，大倡话头禅，成为禅宗主流。</a:t>
            </a:r>
            <a:endParaRPr lang="en-US" altLang="zh-CN"/>
          </a:p>
          <a:p>
            <a:r>
              <a:rPr lang="en-US" altLang="zh-CN"/>
              <a:t>杨岐宗在中华佛教史上有着重要的地位和深远的影响。公元1246年中国僧人兰溪道隆将杨岐派传入日本，至今为日本佛教大宗之一，信徒过百万以上。东亚、东南亚等许多国家和台湾地区也广有信徒。</a:t>
            </a:r>
            <a:endParaRPr lang="en-US" altLang="zh-CN"/>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72440" y="346710"/>
            <a:ext cx="11316335" cy="5052060"/>
          </a:xfrm>
          <a:prstGeom prst="rect">
            <a:avLst/>
          </a:prstGeom>
          <a:noFill/>
        </p:spPr>
        <p:txBody>
          <a:bodyPr wrap="square" rtlCol="0" anchor="t">
            <a:noAutofit/>
          </a:bodyPr>
          <a:p>
            <a:r>
              <a:rPr lang="zh-CN" altLang="en-US" sz="2000"/>
              <a:t> Conclusion</a:t>
            </a:r>
            <a:endParaRPr lang="zh-CN" altLang="en-US" sz="2000"/>
          </a:p>
          <a:p>
            <a:endParaRPr lang="zh-CN" altLang="en-US" sz="2000"/>
          </a:p>
          <a:p>
            <a:pPr algn="just"/>
            <a:r>
              <a:rPr lang="zh-CN" altLang="en-US" sz="2000"/>
              <a:t>1. Obvious community structure: The data shows that there are multiple modular categories in the Buddhist network, indicating the formation of obvious communities or groups. These communities may be formed based on geographical location, sectarian differences, or specific religious activities.</a:t>
            </a:r>
            <a:endParaRPr lang="zh-CN" altLang="en-US" sz="2000"/>
          </a:p>
          <a:p>
            <a:pPr algn="just"/>
            <a:endParaRPr lang="zh-CN" altLang="en-US" sz="2000"/>
          </a:p>
          <a:p>
            <a:pPr algn="just"/>
            <a:r>
              <a:rPr lang="zh-CN" altLang="en-US" sz="2000"/>
              <a:t>2. The existence of central figures: There are some key figures with high proximity centrality and characteristic centripetality in the network. These figures play important roles in the network, such as information transmission, community connection, and doctrine transmission.</a:t>
            </a:r>
            <a:endParaRPr lang="zh-CN" altLang="en-US" sz="2000"/>
          </a:p>
          <a:p>
            <a:pPr algn="just"/>
            <a:endParaRPr lang="zh-CN" altLang="en-US" sz="2000"/>
          </a:p>
          <a:p>
            <a:pPr algn="just"/>
            <a:r>
              <a:rPr lang="zh-CN" altLang="en-US" sz="2000"/>
              <a:t>3. Dense teacher-student relationship: Through edge data analysis, we see that there are a large number of "teacher-student" type relationships in the network, which shows that the traditional teacher-disciple system is </a:t>
            </a:r>
            <a:endParaRPr lang="zh-CN" altLang="en-US" sz="2000"/>
          </a:p>
          <a:p>
            <a:pPr algn="just"/>
            <a:r>
              <a:rPr lang="zh-CN" altLang="en-US" sz="2000"/>
              <a:t>very important in Buddhist social networks and plays a key role in the inheritance of knowledge and doctrines.</a:t>
            </a:r>
            <a:endParaRPr lang="zh-CN" altLang="en-US" sz="2000"/>
          </a:p>
          <a:p>
            <a:pPr algn="just"/>
            <a:endParaRPr lang="zh-CN" altLang="en-US" sz="2000"/>
          </a:p>
          <a:p>
            <a:pPr algn="just"/>
            <a:r>
              <a:rPr lang="zh-CN" altLang="en-US" sz="2000"/>
              <a:t>4. Efficient information flow: The proximity centrality analysis shows that many nodes in the network can communicate quickly with other members, indicating that the transmission of information and ideas is efficient.</a:t>
            </a:r>
            <a:endParaRPr lang="zh-CN" altLang="en-US" sz="2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1929130" y="2970530"/>
            <a:ext cx="9144000" cy="1894205"/>
          </a:xfrm>
        </p:spPr>
        <p:txBody>
          <a:bodyPr>
            <a:normAutofit fontScale="90000"/>
          </a:bodyPr>
          <a:p>
            <a:pPr algn="l"/>
            <a:r>
              <a:rPr>
                <a:latin typeface="Times New Roman" panose="02020503050405090304" charset="0"/>
              </a:rPr>
              <a:t>Data Processing </a:t>
            </a:r>
            <a:br>
              <a:rPr>
                <a:latin typeface="Times New Roman" panose="02020503050405090304" charset="0"/>
              </a:rPr>
            </a:br>
            <a:br>
              <a:rPr>
                <a:latin typeface="Times New Roman" panose="02020503050405090304" charset="0"/>
              </a:rPr>
            </a:br>
            <a:br>
              <a:rPr>
                <a:latin typeface="Times New Roman" panose="02020503050405090304" charset="0"/>
              </a:rPr>
            </a:br>
            <a:r>
              <a:rPr>
                <a:latin typeface="Times New Roman" panose="02020503050405090304" charset="0"/>
                <a:sym typeface="+mn-ea"/>
              </a:rPr>
              <a:t>Data</a:t>
            </a:r>
            <a:r>
              <a:rPr lang="en-US">
                <a:latin typeface="Times New Roman" panose="02020503050405090304" charset="0"/>
                <a:sym typeface="+mn-ea"/>
              </a:rPr>
              <a:t> </a:t>
            </a:r>
            <a:r>
              <a:rPr>
                <a:latin typeface="Times New Roman" panose="02020503050405090304" charset="0"/>
              </a:rPr>
              <a:t>Analysis </a:t>
            </a:r>
            <a:endParaRPr>
              <a:latin typeface="Times New Roman" panose="02020503050405090304" charset="0"/>
            </a:endParaRPr>
          </a:p>
        </p:txBody>
      </p:sp>
      <p:pic>
        <p:nvPicPr>
          <p:cNvPr id="3" name="图片 2"/>
          <p:cNvPicPr>
            <a:picLocks noChangeAspect="1"/>
          </p:cNvPicPr>
          <p:nvPr>
            <p:custDataLst>
              <p:tags r:id="rId1"/>
            </p:custDataLst>
          </p:nvPr>
        </p:nvPicPr>
        <p:blipFill>
          <a:blip r:embed="rId2"/>
          <a:stretch>
            <a:fillRect/>
          </a:stretch>
        </p:blipFill>
        <p:spPr>
          <a:xfrm>
            <a:off x="1778000" y="0"/>
            <a:ext cx="8636000" cy="6858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698365" y="2868295"/>
            <a:ext cx="3125470" cy="497205"/>
          </a:xfrm>
          <a:prstGeom prst="rect">
            <a:avLst/>
          </a:prstGeom>
          <a:noFill/>
        </p:spPr>
        <p:txBody>
          <a:bodyPr wrap="square" rtlCol="0" anchor="t">
            <a:noAutofit/>
          </a:bodyPr>
          <a:p>
            <a:r>
              <a:rPr lang="en-US" altLang="zh-CN" sz="4000"/>
              <a:t>Thanks</a:t>
            </a:r>
            <a:r>
              <a:rPr lang="zh-CN" altLang="en-US" sz="4000"/>
              <a:t>！</a:t>
            </a:r>
            <a:endParaRPr lang="zh-CN" altLang="en-US" sz="4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067435" y="1506855"/>
            <a:ext cx="10528300" cy="2345690"/>
          </a:xfrm>
          <a:prstGeom prst="rect">
            <a:avLst/>
          </a:prstGeom>
          <a:noFill/>
        </p:spPr>
        <p:txBody>
          <a:bodyPr wrap="square" rtlCol="0">
            <a:noAutofit/>
          </a:bodyPr>
          <a:p>
            <a:pPr algn="just"/>
            <a:r>
              <a:rPr sz="2400">
                <a:latin typeface="Times New Roman" panose="02020503050405090304" charset="0"/>
                <a:ea typeface="Times New Roman" panose="02020503050405090304" charset="0"/>
                <a:cs typeface="Times New Roman" panose="02020503050405090304" charset="0"/>
              </a:rPr>
              <a:t>The data used </a:t>
            </a:r>
            <a:r>
              <a:rPr lang="en-US" sz="2400">
                <a:latin typeface="Times New Roman" panose="02020503050405090304" charset="0"/>
                <a:ea typeface="Times New Roman" panose="02020503050405090304" charset="0"/>
                <a:cs typeface="Times New Roman" panose="02020503050405090304" charset="0"/>
              </a:rPr>
              <a:t>for this project </a:t>
            </a:r>
            <a:r>
              <a:rPr sz="2400">
                <a:latin typeface="Times New Roman" panose="02020503050405090304" charset="0"/>
                <a:ea typeface="Times New Roman" panose="02020503050405090304" charset="0"/>
                <a:cs typeface="Times New Roman" panose="02020503050405090304" charset="0"/>
              </a:rPr>
              <a:t>comes from the Dharma Drum Institute of Liberal Arts Buddhist Studies Person</a:t>
            </a:r>
            <a:r>
              <a:rPr lang="en-US" sz="2400">
                <a:latin typeface="Times New Roman" panose="02020503050405090304" charset="0"/>
                <a:ea typeface="Times New Roman" panose="02020503050405090304" charset="0"/>
                <a:cs typeface="Times New Roman" panose="02020503050405090304" charset="0"/>
              </a:rPr>
              <a:t> </a:t>
            </a:r>
            <a:r>
              <a:rPr sz="2400">
                <a:latin typeface="Times New Roman" panose="02020503050405090304" charset="0"/>
                <a:ea typeface="Times New Roman" panose="02020503050405090304" charset="0"/>
                <a:cs typeface="Times New Roman" panose="02020503050405090304" charset="0"/>
              </a:rPr>
              <a:t>Authority Databases. Data was extracted from the TEI code document published by the database. The XML file was parsed using beautiful soup to extract all person elements, and the information of each person element was parsed. All other child elements were traversed to extract the corresponding text content, and the data was saved in a CSV file.</a:t>
            </a:r>
            <a:endParaRPr sz="2400">
              <a:latin typeface="Times New Roman" panose="02020503050405090304" charset="0"/>
              <a:ea typeface="Times New Roman" panose="02020503050405090304" charset="0"/>
              <a:cs typeface="Times New Roman" panose="02020503050405090304" charset="0"/>
            </a:endParaRPr>
          </a:p>
          <a:p>
            <a:pPr algn="just"/>
            <a:r>
              <a:rPr sz="2400">
                <a:latin typeface="Times New Roman" panose="02020503050405090304" charset="0"/>
                <a:ea typeface="Times New Roman" panose="02020503050405090304" charset="0"/>
                <a:cs typeface="Times New Roman" panose="02020503050405090304" charset="0"/>
              </a:rPr>
              <a:t>Finally, the following useful information was extracted</a:t>
            </a:r>
            <a:endParaRPr sz="2400">
              <a:latin typeface="Times New Roman" panose="02020503050405090304" charset="0"/>
              <a:ea typeface="Times New Roman" panose="02020503050405090304" charset="0"/>
              <a:cs typeface="Times New Roman" panose="02020503050405090304" charset="0"/>
            </a:endParaRPr>
          </a:p>
        </p:txBody>
      </p:sp>
      <p:sp>
        <p:nvSpPr>
          <p:cNvPr id="5" name="文本框 4"/>
          <p:cNvSpPr txBox="1"/>
          <p:nvPr/>
        </p:nvSpPr>
        <p:spPr>
          <a:xfrm>
            <a:off x="805180" y="720090"/>
            <a:ext cx="4361815" cy="460375"/>
          </a:xfrm>
          <a:prstGeom prst="rect">
            <a:avLst/>
          </a:prstGeom>
          <a:noFill/>
        </p:spPr>
        <p:txBody>
          <a:bodyPr wrap="square" rtlCol="0">
            <a:spAutoFit/>
          </a:bodyPr>
          <a:p>
            <a:pPr algn="just"/>
            <a:r>
              <a:rPr sz="2400">
                <a:latin typeface="Times New Roman" panose="02020503050405090304" charset="0"/>
                <a:ea typeface="Times New Roman" panose="02020503050405090304" charset="0"/>
                <a:cs typeface="Times New Roman" panose="02020503050405090304" charset="0"/>
                <a:sym typeface="Times New Roman" panose="02020503050405090304" charset="0"/>
              </a:rPr>
              <a:t>Data Source and Processing</a:t>
            </a:r>
            <a:endParaRPr lang="en-US" altLang="zh-CN" sz="2400">
              <a:latin typeface="Times New Roman" panose="02020503050405090304" charset="0"/>
              <a:cs typeface="Times New Roman" panose="02020503050405090304" charset="0"/>
              <a:sym typeface="+mn-ea"/>
            </a:endParaRPr>
          </a:p>
        </p:txBody>
      </p:sp>
      <p:graphicFrame>
        <p:nvGraphicFramePr>
          <p:cNvPr id="2" name="表格 1"/>
          <p:cNvGraphicFramePr/>
          <p:nvPr>
            <p:custDataLst>
              <p:tags r:id="rId1"/>
            </p:custDataLst>
          </p:nvPr>
        </p:nvGraphicFramePr>
        <p:xfrm>
          <a:off x="1965960" y="4683125"/>
          <a:ext cx="8684895" cy="1510030"/>
        </p:xfrm>
        <a:graphic>
          <a:graphicData uri="http://schemas.openxmlformats.org/drawingml/2006/table">
            <a:tbl>
              <a:tblPr/>
              <a:tblGrid>
                <a:gridCol w="2170430"/>
                <a:gridCol w="2171065"/>
                <a:gridCol w="2350135"/>
                <a:gridCol w="1993265"/>
              </a:tblGrid>
              <a:tr h="294640">
                <a:tc>
                  <a:txBody>
                    <a:bodyPr/>
                    <a:p>
                      <a:pPr marL="0" indent="0" algn="just">
                        <a:spcBef>
                          <a:spcPct val="0"/>
                        </a:spcBef>
                        <a:spcAft>
                          <a:spcPct val="0"/>
                        </a:spcAft>
                      </a:pPr>
                      <a:r>
                        <a:rPr lang="en-US" altLang="zh-CN" sz="1800">
                          <a:latin typeface="Times New Roman" panose="02020503050405090304"/>
                          <a:ea typeface="Times New Roman" panose="02020503050405090304"/>
                          <a:cs typeface="Times New Roman" panose="02020503050405090304" charset="0"/>
                        </a:rPr>
                        <a:t>Person ID</a:t>
                      </a:r>
                      <a:endParaRPr lang="en-US" altLang="zh-CN" sz="1800">
                        <a:latin typeface="Times New Roman" panose="02020503050405090304"/>
                        <a:ea typeface="Times New Roman" panose="02020503050405090304"/>
                        <a:cs typeface="Times New Roman" panose="02020503050405090304" charset="0"/>
                      </a:endParaRPr>
                    </a:p>
                  </a:txBody>
                  <a:tcPr marL="68580" marR="68580" marT="0" marB="0" anchor="t" anchorCtr="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en-US" altLang="zh-CN" sz="1800">
                          <a:latin typeface="Times New Roman" panose="02020503050405090304"/>
                          <a:ea typeface="Times New Roman" panose="02020503050405090304"/>
                          <a:cs typeface="Times New Roman" panose="02020503050405090304" charset="0"/>
                        </a:rPr>
                        <a:t>46728</a:t>
                      </a:r>
                      <a:endParaRPr lang="en-US" altLang="zh-CN" sz="1800">
                        <a:latin typeface="Times New Roman" panose="02020503050405090304"/>
                        <a:ea typeface="Times New Roman" panose="02020503050405090304"/>
                        <a:cs typeface="Times New Roman" panose="02020503050405090304" charset="0"/>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en-US" altLang="zh-CN" sz="1800">
                          <a:latin typeface="Times New Roman" panose="02020503050405090304"/>
                          <a:ea typeface="宋体" pitchFamily="2" charset="-122"/>
                          <a:cs typeface="Times New Roman" panose="02020503050405090304" charset="0"/>
                        </a:rPr>
                        <a:t>Dynasty</a:t>
                      </a:r>
                      <a:endParaRPr lang="en-US" altLang="zh-CN" sz="1800">
                        <a:latin typeface="Times New Roman" panose="02020503050405090304"/>
                        <a:ea typeface="宋体" pitchFamily="2" charset="-122"/>
                        <a:cs typeface="Times New Roman" panose="02020503050405090304" charset="0"/>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en-US" altLang="zh-CN" sz="1800">
                          <a:latin typeface="Times New Roman" panose="02020503050405090304"/>
                          <a:ea typeface="Times New Roman" panose="02020503050405090304"/>
                          <a:cs typeface="Times New Roman" panose="02020503050405090304" charset="0"/>
                        </a:rPr>
                        <a:t>44636</a:t>
                      </a:r>
                      <a:endParaRPr lang="en-US" altLang="zh-CN" sz="1800">
                        <a:latin typeface="Times New Roman" panose="02020503050405090304"/>
                        <a:ea typeface="Times New Roman" panose="02020503050405090304"/>
                        <a:cs typeface="Times New Roman" panose="02020503050405090304" charset="0"/>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294640">
                <a:tc>
                  <a:txBody>
                    <a:bodyPr/>
                    <a:p>
                      <a:pPr marL="0" indent="0" algn="just">
                        <a:spcBef>
                          <a:spcPct val="0"/>
                        </a:spcBef>
                        <a:spcAft>
                          <a:spcPct val="0"/>
                        </a:spcAft>
                      </a:pPr>
                      <a:r>
                        <a:rPr lang="en-US" altLang="zh-CN" sz="1800">
                          <a:latin typeface="Times New Roman" panose="02020503050405090304"/>
                          <a:ea typeface="宋体" pitchFamily="2" charset="-122"/>
                          <a:cs typeface="Times New Roman" panose="02020503050405090304" charset="0"/>
                        </a:rPr>
                        <a:t>Name</a:t>
                      </a:r>
                      <a:endParaRPr lang="en-US" altLang="zh-CN" sz="1800">
                        <a:latin typeface="Times New Roman" panose="02020503050405090304"/>
                        <a:ea typeface="宋体" pitchFamily="2" charset="-122"/>
                        <a:cs typeface="Times New Roman" panose="02020503050405090304" charset="0"/>
                      </a:endParaRPr>
                    </a:p>
                  </a:txBody>
                  <a:tcPr marL="68580" marR="68580" marT="0" marB="0" anchor="t" anchorCtr="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en-US" altLang="zh-CN" sz="1800">
                          <a:latin typeface="Times New Roman" panose="02020503050405090304"/>
                          <a:ea typeface="Times New Roman" panose="02020503050405090304"/>
                          <a:cs typeface="Times New Roman" panose="02020503050405090304" charset="0"/>
                        </a:rPr>
                        <a:t>46728</a:t>
                      </a:r>
                      <a:endParaRPr lang="en-US" altLang="zh-CN" sz="1800">
                        <a:latin typeface="Times New Roman" panose="02020503050405090304"/>
                        <a:ea typeface="Times New Roman" panose="02020503050405090304"/>
                        <a:cs typeface="Times New Roman" panose="02020503050405090304" charset="0"/>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en-US" altLang="zh-CN" sz="1800">
                          <a:latin typeface="Times New Roman" panose="02020503050405090304"/>
                          <a:ea typeface="Times New Roman" panose="02020503050405090304"/>
                          <a:cs typeface="Times New Roman" panose="02020503050405090304" charset="0"/>
                        </a:rPr>
                        <a:t>Place</a:t>
                      </a:r>
                      <a:endParaRPr lang="en-US" altLang="zh-CN" sz="1800">
                        <a:latin typeface="Times New Roman" panose="02020503050405090304"/>
                        <a:ea typeface="Times New Roman" panose="02020503050405090304"/>
                        <a:cs typeface="Times New Roman" panose="02020503050405090304" charset="0"/>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en-US" altLang="zh-CN" sz="1800">
                          <a:latin typeface="Times New Roman" panose="02020503050405090304"/>
                          <a:ea typeface="Times New Roman" panose="02020503050405090304"/>
                          <a:cs typeface="Times New Roman" panose="02020503050405090304" charset="0"/>
                        </a:rPr>
                        <a:t>11779</a:t>
                      </a:r>
                      <a:endParaRPr lang="en-US" altLang="zh-CN" sz="1800">
                        <a:latin typeface="Times New Roman" panose="02020503050405090304"/>
                        <a:ea typeface="Times New Roman" panose="02020503050405090304"/>
                        <a:cs typeface="Times New Roman" panose="02020503050405090304" charset="0"/>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295275">
                <a:tc>
                  <a:txBody>
                    <a:bodyPr/>
                    <a:p>
                      <a:pPr marL="0" indent="0" algn="just">
                        <a:spcBef>
                          <a:spcPct val="0"/>
                        </a:spcBef>
                        <a:spcAft>
                          <a:spcPct val="0"/>
                        </a:spcAft>
                      </a:pPr>
                      <a:r>
                        <a:rPr lang="en-US" altLang="zh-CN" sz="1800">
                          <a:latin typeface="Times New Roman" panose="02020503050405090304"/>
                          <a:ea typeface="Times New Roman" panose="02020503050405090304"/>
                          <a:cs typeface="Times New Roman" panose="02020503050405090304" charset="0"/>
                        </a:rPr>
                        <a:t>Alternative Name</a:t>
                      </a:r>
                      <a:endParaRPr lang="en-US" altLang="zh-CN" sz="1800">
                        <a:latin typeface="Times New Roman" panose="02020503050405090304"/>
                        <a:ea typeface="Times New Roman" panose="02020503050405090304"/>
                        <a:cs typeface="Times New Roman" panose="02020503050405090304" charset="0"/>
                      </a:endParaRPr>
                    </a:p>
                  </a:txBody>
                  <a:tcPr marL="68580" marR="68580" marT="0" marB="0" anchor="t" anchorCtr="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en-US" altLang="zh-CN" sz="1800">
                          <a:latin typeface="Times New Roman" panose="02020503050405090304"/>
                          <a:ea typeface="Times New Roman" panose="02020503050405090304"/>
                          <a:cs typeface="Times New Roman" panose="02020503050405090304" charset="0"/>
                        </a:rPr>
                        <a:t>17699</a:t>
                      </a:r>
                      <a:endParaRPr lang="en-US" altLang="zh-CN" sz="1800">
                        <a:latin typeface="Times New Roman" panose="02020503050405090304"/>
                        <a:ea typeface="Times New Roman" panose="02020503050405090304"/>
                        <a:cs typeface="Times New Roman" panose="02020503050405090304" charset="0"/>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en-US" altLang="zh-CN" sz="1800">
                          <a:latin typeface="Times New Roman" panose="02020503050405090304"/>
                          <a:ea typeface="Times New Roman" panose="02020503050405090304"/>
                          <a:cs typeface="Times New Roman" panose="02020503050405090304" charset="0"/>
                        </a:rPr>
                        <a:t>Place </a:t>
                      </a:r>
                      <a:r>
                        <a:rPr lang="en-US" altLang="zh-CN" sz="1800">
                          <a:latin typeface="Times New Roman" panose="02020503050405090304"/>
                          <a:ea typeface="宋体" pitchFamily="2" charset="-122"/>
                          <a:cs typeface="Times New Roman" panose="02020503050405090304" charset="0"/>
                        </a:rPr>
                        <a:t>Code</a:t>
                      </a:r>
                      <a:endParaRPr lang="en-US" altLang="zh-CN" sz="1800">
                        <a:latin typeface="Times New Roman" panose="02020503050405090304"/>
                        <a:ea typeface="宋体" pitchFamily="2" charset="-122"/>
                        <a:cs typeface="Times New Roman" panose="02020503050405090304" charset="0"/>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en-US" altLang="zh-CN" sz="1800">
                          <a:latin typeface="Times New Roman" panose="02020503050405090304"/>
                          <a:ea typeface="Times New Roman" panose="02020503050405090304"/>
                          <a:cs typeface="Times New Roman" panose="02020503050405090304" charset="0"/>
                        </a:rPr>
                        <a:t>11779</a:t>
                      </a:r>
                      <a:endParaRPr lang="en-US" altLang="zh-CN" sz="1800">
                        <a:latin typeface="Times New Roman" panose="02020503050405090304"/>
                        <a:ea typeface="Times New Roman" panose="02020503050405090304"/>
                        <a:cs typeface="Times New Roman" panose="02020503050405090304" charset="0"/>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330835">
                <a:tc>
                  <a:txBody>
                    <a:bodyPr/>
                    <a:p>
                      <a:pPr marL="0" indent="0" algn="just">
                        <a:spcBef>
                          <a:spcPct val="0"/>
                        </a:spcBef>
                        <a:spcAft>
                          <a:spcPct val="0"/>
                        </a:spcAft>
                      </a:pPr>
                      <a:r>
                        <a:rPr lang="en-US" altLang="zh-CN" sz="1800">
                          <a:latin typeface="Times New Roman" panose="02020503050405090304"/>
                          <a:ea typeface="宋体" pitchFamily="2" charset="-122"/>
                          <a:cs typeface="Times New Roman" panose="02020503050405090304" charset="0"/>
                        </a:rPr>
                        <a:t>Birth Year</a:t>
                      </a:r>
                      <a:endParaRPr lang="en-US" altLang="zh-CN" sz="1800">
                        <a:latin typeface="Times New Roman" panose="02020503050405090304"/>
                        <a:ea typeface="宋体" pitchFamily="2" charset="-122"/>
                        <a:cs typeface="Times New Roman" panose="02020503050405090304" charset="0"/>
                      </a:endParaRPr>
                    </a:p>
                  </a:txBody>
                  <a:tcPr marL="68580" marR="68580" marT="0" marB="0" anchor="t" anchorCtr="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en-US" altLang="zh-CN" sz="1800">
                          <a:latin typeface="Times New Roman" panose="02020503050405090304"/>
                          <a:ea typeface="Times New Roman" panose="02020503050405090304"/>
                          <a:cs typeface="Times New Roman" panose="02020503050405090304" charset="0"/>
                        </a:rPr>
                        <a:t>4312</a:t>
                      </a:r>
                      <a:endParaRPr lang="en-US" altLang="zh-CN" sz="1800">
                        <a:latin typeface="Times New Roman" panose="02020503050405090304"/>
                        <a:ea typeface="Times New Roman" panose="02020503050405090304"/>
                        <a:cs typeface="Times New Roman" panose="02020503050405090304" charset="0"/>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en-US" altLang="zh-CN" sz="1800">
                          <a:latin typeface="Times New Roman" panose="02020503050405090304"/>
                          <a:ea typeface="宋体" pitchFamily="2" charset="-122"/>
                          <a:cs typeface="Times New Roman" panose="02020503050405090304" charset="0"/>
                        </a:rPr>
                        <a:t>Person </a:t>
                      </a:r>
                      <a:r>
                        <a:rPr lang="en-US" altLang="zh-CN" sz="1800">
                          <a:latin typeface="Times New Roman" panose="02020503050405090304"/>
                          <a:ea typeface="Times New Roman" panose="02020503050405090304"/>
                          <a:cs typeface="Times New Roman" panose="02020503050405090304" charset="0"/>
                        </a:rPr>
                        <a:t>Disambiguation</a:t>
                      </a:r>
                      <a:endParaRPr lang="en-US" altLang="zh-CN" sz="1800">
                        <a:latin typeface="Times New Roman" panose="02020503050405090304"/>
                        <a:ea typeface="Times New Roman" panose="02020503050405090304"/>
                        <a:cs typeface="Times New Roman" panose="02020503050405090304" charset="0"/>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en-US" altLang="zh-CN" sz="1800">
                          <a:latin typeface="Times New Roman" panose="02020503050405090304"/>
                          <a:ea typeface="Times New Roman" panose="02020503050405090304"/>
                          <a:cs typeface="Times New Roman" panose="02020503050405090304" charset="0"/>
                        </a:rPr>
                        <a:t>195</a:t>
                      </a:r>
                      <a:endParaRPr lang="en-US" altLang="zh-CN" sz="1800">
                        <a:latin typeface="Times New Roman" panose="02020503050405090304"/>
                        <a:ea typeface="Times New Roman" panose="02020503050405090304"/>
                        <a:cs typeface="Times New Roman" panose="02020503050405090304" charset="0"/>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294640">
                <a:tc>
                  <a:txBody>
                    <a:bodyPr/>
                    <a:p>
                      <a:pPr marL="0" indent="0" algn="just">
                        <a:spcBef>
                          <a:spcPct val="0"/>
                        </a:spcBef>
                        <a:spcAft>
                          <a:spcPct val="0"/>
                        </a:spcAft>
                      </a:pPr>
                      <a:r>
                        <a:rPr lang="en-US" altLang="zh-CN" sz="1800">
                          <a:latin typeface="Times New Roman" panose="02020503050405090304"/>
                          <a:ea typeface="宋体" pitchFamily="2" charset="-122"/>
                          <a:cs typeface="Times New Roman" panose="02020503050405090304" charset="0"/>
                        </a:rPr>
                        <a:t>Death Year</a:t>
                      </a:r>
                      <a:endParaRPr lang="en-US" altLang="zh-CN" sz="1800">
                        <a:latin typeface="Times New Roman" panose="02020503050405090304"/>
                        <a:ea typeface="宋体" pitchFamily="2" charset="-122"/>
                        <a:cs typeface="Times New Roman" panose="02020503050405090304" charset="0"/>
                      </a:endParaRPr>
                    </a:p>
                  </a:txBody>
                  <a:tcPr marL="68580" marR="68580" marT="0" marB="0" anchor="t" anchorCtr="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en-US" altLang="zh-CN" sz="1800">
                          <a:latin typeface="Times New Roman" panose="02020503050405090304"/>
                          <a:ea typeface="Times New Roman" panose="02020503050405090304"/>
                          <a:cs typeface="Times New Roman" panose="02020503050405090304" charset="0"/>
                        </a:rPr>
                        <a:t>3492</a:t>
                      </a:r>
                      <a:endParaRPr lang="en-US" altLang="zh-CN" sz="1800">
                        <a:latin typeface="Times New Roman" panose="02020503050405090304"/>
                        <a:ea typeface="Times New Roman" panose="02020503050405090304"/>
                        <a:cs typeface="Times New Roman" panose="02020503050405090304" charset="0"/>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en-US" altLang="zh-CN" sz="1800">
                          <a:latin typeface="Times New Roman" panose="02020503050405090304"/>
                          <a:ea typeface="Times New Roman" panose="02020503050405090304"/>
                          <a:cs typeface="Times New Roman" panose="02020503050405090304" charset="0"/>
                        </a:rPr>
                        <a:t>CBDB ID</a:t>
                      </a:r>
                      <a:endParaRPr lang="en-US" altLang="zh-CN" sz="1800">
                        <a:latin typeface="Times New Roman" panose="02020503050405090304"/>
                        <a:ea typeface="Times New Roman" panose="02020503050405090304"/>
                        <a:cs typeface="Times New Roman" panose="02020503050405090304" charset="0"/>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en-US" altLang="zh-CN" sz="1800">
                          <a:latin typeface="Times New Roman" panose="02020503050405090304"/>
                          <a:ea typeface="Times New Roman" panose="02020503050405090304"/>
                          <a:cs typeface="Times New Roman" panose="02020503050405090304" charset="0"/>
                        </a:rPr>
                        <a:t>1547</a:t>
                      </a:r>
                      <a:endParaRPr lang="en-US" altLang="zh-CN" sz="1800">
                        <a:latin typeface="Times New Roman" panose="02020503050405090304"/>
                        <a:ea typeface="Times New Roman" panose="02020503050405090304"/>
                        <a:cs typeface="Times New Roman" panose="02020503050405090304" charset="0"/>
                      </a:endParaRPr>
                    </a:p>
                  </a:txBody>
                  <a:tcPr marL="68580" marR="68580" marT="0" marB="0" anchor="t"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截屏2024-08-08 下午3.38.34"/>
          <p:cNvPicPr>
            <a:picLocks noChangeAspect="1"/>
          </p:cNvPicPr>
          <p:nvPr/>
        </p:nvPicPr>
        <p:blipFill>
          <a:blip r:embed="rId1"/>
          <a:stretch>
            <a:fillRect/>
          </a:stretch>
        </p:blipFill>
        <p:spPr>
          <a:xfrm>
            <a:off x="2146300" y="0"/>
            <a:ext cx="7899400"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custDataLst>
              <p:tags r:id="rId1"/>
            </p:custDataLst>
          </p:nvPr>
        </p:nvGraphicFramePr>
        <p:xfrm>
          <a:off x="617855" y="1091565"/>
          <a:ext cx="11419840" cy="4376420"/>
        </p:xfrm>
        <a:graphic>
          <a:graphicData uri="http://schemas.openxmlformats.org/drawingml/2006/table">
            <a:tbl>
              <a:tblPr/>
              <a:tblGrid>
                <a:gridCol w="1212215"/>
                <a:gridCol w="1233170"/>
                <a:gridCol w="1420495"/>
                <a:gridCol w="2034540"/>
                <a:gridCol w="1169670"/>
                <a:gridCol w="1421765"/>
                <a:gridCol w="1700530"/>
                <a:gridCol w="1227455"/>
              </a:tblGrid>
              <a:tr h="434975">
                <a:tc rowSpan="2">
                  <a:txBody>
                    <a:bodyPr/>
                    <a:p>
                      <a:pPr marL="68580" indent="0" algn="just" latinLnBrk="1">
                        <a:spcBef>
                          <a:spcPct val="0"/>
                        </a:spcBef>
                        <a:spcAft>
                          <a:spcPct val="0"/>
                        </a:spcAft>
                      </a:pPr>
                      <a:r>
                        <a:rPr lang="en-US" altLang="zh-CN" sz="1800">
                          <a:latin typeface="Times New Roman" panose="02020503050405090304" charset="0"/>
                          <a:ea typeface="Times New Roman" panose="02020503050405090304"/>
                          <a:cs typeface="Times New Roman" panose="02020503050405090304" charset="0"/>
                        </a:rPr>
                        <a:t>Categories</a:t>
                      </a:r>
                      <a:endParaRPr lang="en-US" altLang="zh-CN" sz="1800">
                        <a:latin typeface="Times New Roman" panose="02020503050405090304" charset="0"/>
                        <a:ea typeface="Times New Roman" panose="02020503050405090304"/>
                        <a:cs typeface="Times New Roman" panose="02020503050405090304" charset="0"/>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gridSpan="3">
                  <a:txBody>
                    <a:bodyPr/>
                    <a:p>
                      <a:pPr marL="68580" indent="0" algn="ctr" latinLnBrk="1">
                        <a:spcBef>
                          <a:spcPct val="0"/>
                        </a:spcBef>
                        <a:spcAft>
                          <a:spcPct val="0"/>
                        </a:spcAft>
                      </a:pPr>
                      <a:r>
                        <a:rPr lang="en-US" altLang="zh-CN" sz="1800">
                          <a:latin typeface="Times New Roman" panose="02020503050405090304" charset="0"/>
                          <a:ea typeface="Times New Roman" panose="02020503050405090304"/>
                          <a:cs typeface="Times New Roman" panose="02020503050405090304" charset="0"/>
                        </a:rPr>
                        <a:t>D</a:t>
                      </a:r>
                      <a:r>
                        <a:rPr lang="en-US" altLang="zh-CN" sz="1800">
                          <a:latin typeface="Times New Roman" panose="02020503050405090304" charset="0"/>
                          <a:ea typeface="Times New Roman" panose="02020503050405090304"/>
                          <a:cs typeface="Times New Roman" panose="02020503050405090304" charset="0"/>
                        </a:rPr>
                        <a:t>ata Description </a:t>
                      </a:r>
                      <a:endParaRPr lang="en-US" altLang="zh-CN" sz="1800">
                        <a:latin typeface="Times New Roman" panose="02020503050405090304" charset="0"/>
                        <a:ea typeface="Times New Roman" panose="02020503050405090304"/>
                        <a:cs typeface="Times New Roman" panose="02020503050405090304" charset="0"/>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hMerge="1">
                  <a:tcP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tcPr>
                </a:tc>
                <a:tc hMerge="1">
                  <a:tcPr>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tcPr>
                </a:tc>
                <a:tc rowSpan="2" gridSpan="4">
                  <a:txBody>
                    <a:bodyPr/>
                    <a:p>
                      <a:pPr marL="68580" indent="0" algn="ctr" latinLnBrk="1">
                        <a:spcBef>
                          <a:spcPct val="0"/>
                        </a:spcBef>
                        <a:spcAft>
                          <a:spcPct val="0"/>
                        </a:spcAft>
                      </a:pPr>
                      <a:r>
                        <a:rPr lang="en-US" altLang="zh-CN" sz="1800">
                          <a:latin typeface="Times New Roman" panose="02020503050405090304" charset="0"/>
                          <a:ea typeface="Times New Roman" panose="02020503050405090304"/>
                          <a:cs typeface="Times New Roman" panose="02020503050405090304" charset="0"/>
                        </a:rPr>
                        <a:t>Solution</a:t>
                      </a:r>
                      <a:endParaRPr lang="en-US" altLang="zh-CN" sz="1800">
                        <a:latin typeface="Times New Roman" panose="02020503050405090304" charset="0"/>
                        <a:ea typeface="Times New Roman" panose="02020503050405090304"/>
                        <a:cs typeface="Times New Roman" panose="02020503050405090304" charset="0"/>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rowSpan="2" hMerge="1">
                  <a:tcPr>
                    <a:lnT w="6350" cap="flat" cmpd="sng">
                      <a:solidFill>
                        <a:srgbClr val="000008"/>
                      </a:solidFill>
                      <a:prstDash val="solid"/>
                      <a:headEnd type="none" w="med" len="med"/>
                      <a:tailEnd type="none" w="med" len="med"/>
                    </a:lnT>
                  </a:tcPr>
                </a:tc>
                <a:tc rowSpan="2" hMerge="1">
                  <a:tcPr>
                    <a:lnT w="6350" cap="flat" cmpd="sng">
                      <a:solidFill>
                        <a:srgbClr val="000008"/>
                      </a:solidFill>
                      <a:prstDash val="solid"/>
                      <a:headEnd type="none" w="med" len="med"/>
                      <a:tailEnd type="none" w="med" len="med"/>
                    </a:lnT>
                  </a:tcPr>
                </a:tc>
                <a:tc rowSpan="2" hMerge="1">
                  <a:tcPr>
                    <a:lnR w="1270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tcPr>
                </a:tc>
              </a:tr>
              <a:tr h="1590040">
                <a:tc vMerge="1">
                  <a:tcP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B w="12700" cap="flat" cmpd="sng">
                      <a:solidFill>
                        <a:srgbClr val="000008"/>
                      </a:solidFill>
                      <a:prstDash val="solid"/>
                      <a:headEnd type="none" w="med" len="med"/>
                      <a:tailEnd type="none" w="med" len="med"/>
                    </a:lnB>
                  </a:tcPr>
                </a:tc>
                <a:tc>
                  <a:txBody>
                    <a:bodyPr/>
                    <a:p>
                      <a:pPr marL="68580" indent="0" algn="just" latinLnBrk="1">
                        <a:spcBef>
                          <a:spcPct val="0"/>
                        </a:spcBef>
                        <a:spcAft>
                          <a:spcPct val="0"/>
                        </a:spcAft>
                      </a:pPr>
                      <a:r>
                        <a:rPr lang="en-US" altLang="zh-CN" sz="1800">
                          <a:latin typeface="Times New Roman" panose="02020503050405090304" charset="0"/>
                          <a:ea typeface="Times New Roman" panose="02020503050405090304"/>
                          <a:cs typeface="Times New Roman" panose="02020503050405090304" charset="0"/>
                        </a:rPr>
                        <a:t>Ha</a:t>
                      </a:r>
                      <a:r>
                        <a:rPr lang="en-US" altLang="zh-CN" sz="1800">
                          <a:latin typeface="Times New Roman" panose="02020503050405090304" charset="0"/>
                          <a:ea typeface="Times New Roman" panose="02020503050405090304"/>
                          <a:cs typeface="Times New Roman" panose="02020503050405090304" charset="0"/>
                        </a:rPr>
                        <a:t>s names</a:t>
                      </a:r>
                      <a:endParaRPr lang="en-US" altLang="zh-CN" sz="1800">
                        <a:latin typeface="Times New Roman" panose="02020503050405090304" charset="0"/>
                        <a:ea typeface="Times New Roman" panose="02020503050405090304"/>
                        <a:cs typeface="Times New Roman" panose="02020503050405090304" charset="0"/>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latinLnBrk="1">
                        <a:spcBef>
                          <a:spcPct val="0"/>
                        </a:spcBef>
                        <a:spcAft>
                          <a:spcPct val="0"/>
                        </a:spcAft>
                      </a:pPr>
                      <a:r>
                        <a:rPr lang="en-US" altLang="zh-CN" sz="1800">
                          <a:latin typeface="Times New Roman" panose="02020503050405090304" charset="0"/>
                          <a:ea typeface="Times New Roman" panose="02020503050405090304"/>
                          <a:cs typeface="Times New Roman" panose="02020503050405090304" charset="0"/>
                          <a:sym typeface="+mn-ea"/>
                        </a:rPr>
                        <a:t>Ha</a:t>
                      </a:r>
                      <a:r>
                        <a:rPr lang="en-US" altLang="zh-CN" sz="1800">
                          <a:latin typeface="Times New Roman" panose="02020503050405090304" charset="0"/>
                          <a:ea typeface="Times New Roman" panose="02020503050405090304"/>
                          <a:cs typeface="Times New Roman" panose="02020503050405090304" charset="0"/>
                          <a:sym typeface="+mn-ea"/>
                        </a:rPr>
                        <a:t>s </a:t>
                      </a:r>
                      <a:r>
                        <a:rPr lang="en-US" altLang="zh-CN" sz="1800">
                          <a:latin typeface="Times New Roman" panose="02020503050405090304" charset="0"/>
                          <a:ea typeface="宋体" pitchFamily="2" charset="-122"/>
                          <a:cs typeface="Times New Roman" panose="02020503050405090304" charset="0"/>
                        </a:rPr>
                        <a:t>Alternative Name</a:t>
                      </a:r>
                      <a:endParaRPr lang="en-US" altLang="zh-CN" sz="1800">
                        <a:latin typeface="Times New Roman" panose="02020503050405090304" charset="0"/>
                        <a:ea typeface="宋体" pitchFamily="2" charset="-122"/>
                        <a:cs typeface="Times New Roman" panose="02020503050405090304" charset="0"/>
                      </a:endParaRPr>
                    </a:p>
                    <a:p>
                      <a:pPr marL="68580" indent="0" algn="just" latinLnBrk="1">
                        <a:spcBef>
                          <a:spcPct val="0"/>
                        </a:spcBef>
                        <a:spcAft>
                          <a:spcPct val="0"/>
                        </a:spcAft>
                      </a:pPr>
                      <a:endParaRPr lang="en-US" altLang="zh-CN" sz="1800">
                        <a:latin typeface="Times New Roman" panose="02020503050405090304" charset="0"/>
                        <a:ea typeface="Times New Roman" panose="02020503050405090304"/>
                        <a:cs typeface="Times New Roman" panose="02020503050405090304" charset="0"/>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266700" algn="just" latinLnBrk="1">
                        <a:spcBef>
                          <a:spcPct val="0"/>
                        </a:spcBef>
                        <a:spcAft>
                          <a:spcPct val="0"/>
                        </a:spcAft>
                      </a:pPr>
                      <a:r>
                        <a:rPr lang="en-US" altLang="zh-CN" sz="1800">
                          <a:latin typeface="Times New Roman" panose="02020503050405090304" charset="0"/>
                          <a:ea typeface="Times New Roman" panose="02020503050405090304"/>
                          <a:cs typeface="Times New Roman" panose="02020503050405090304" charset="0"/>
                        </a:rPr>
                        <a:t>Ha</a:t>
                      </a:r>
                      <a:r>
                        <a:rPr lang="en-US" altLang="zh-CN" sz="1800">
                          <a:latin typeface="Times New Roman" panose="02020503050405090304" charset="0"/>
                          <a:ea typeface="Times New Roman" panose="02020503050405090304"/>
                          <a:cs typeface="Times New Roman" panose="02020503050405090304" charset="0"/>
                        </a:rPr>
                        <a:t>s names starting with "Shi"</a:t>
                      </a:r>
                      <a:r>
                        <a:rPr lang="zh-CN" sz="1800">
                          <a:latin typeface="Times New Roman" panose="02020503050405090304" charset="0"/>
                          <a:ea typeface="宋体" pitchFamily="2" charset="-122"/>
                          <a:cs typeface="Times New Roman" panose="02020503050405090304" charset="0"/>
                        </a:rPr>
                        <a:t>（“释”）</a:t>
                      </a:r>
                      <a:endParaRPr lang="zh-CN" sz="1800">
                        <a:latin typeface="Times New Roman" panose="02020503050405090304" charset="0"/>
                        <a:ea typeface="宋体" pitchFamily="2" charset="-122"/>
                        <a:cs typeface="Times New Roman" panose="02020503050405090304" charset="0"/>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vMerge="1" gridSpan="4">
                  <a:tcPr>
                    <a:lnL w="12700" cap="flat" cmpd="sng">
                      <a:solidFill>
                        <a:srgbClr val="000008"/>
                      </a:solidFill>
                      <a:prstDash val="solid"/>
                      <a:headEnd type="none" w="med" len="med"/>
                      <a:tailEnd type="none" w="med" len="med"/>
                    </a:lnL>
                    <a:lnB w="12700" cap="flat" cmpd="sng">
                      <a:solidFill>
                        <a:srgbClr val="000008"/>
                      </a:solidFill>
                      <a:prstDash val="solid"/>
                      <a:headEnd type="none" w="med" len="med"/>
                      <a:tailEnd type="none" w="med" len="med"/>
                    </a:lnB>
                  </a:tcPr>
                </a:tc>
                <a:tc vMerge="1" hMerge="1">
                  <a:tcPr>
                    <a:lnB w="12700" cap="flat" cmpd="sng">
                      <a:solidFill>
                        <a:srgbClr val="000008"/>
                      </a:solidFill>
                      <a:prstDash val="solid"/>
                      <a:headEnd type="none" w="med" len="med"/>
                      <a:tailEnd type="none" w="med" len="med"/>
                    </a:lnB>
                  </a:tcPr>
                </a:tc>
                <a:tc vMerge="1" hMerge="1">
                  <a:tcPr>
                    <a:lnB w="12700" cap="flat" cmpd="sng">
                      <a:solidFill>
                        <a:srgbClr val="000008"/>
                      </a:solidFill>
                      <a:prstDash val="solid"/>
                      <a:headEnd type="none" w="med" len="med"/>
                      <a:tailEnd type="none" w="med" len="med"/>
                    </a:lnB>
                  </a:tcPr>
                </a:tc>
                <a:tc vMerge="1" hMerge="1">
                  <a:tcPr>
                    <a:lnR w="12700" cap="flat" cmpd="sng">
                      <a:solidFill>
                        <a:srgbClr val="000008"/>
                      </a:solidFill>
                      <a:prstDash val="solid"/>
                      <a:headEnd type="none" w="med" len="med"/>
                      <a:tailEnd type="none" w="med" len="med"/>
                    </a:lnR>
                    <a:lnB w="12700" cap="flat" cmpd="sng">
                      <a:solidFill>
                        <a:srgbClr val="000008"/>
                      </a:solidFill>
                      <a:prstDash val="solid"/>
                      <a:headEnd type="none" w="med" len="med"/>
                      <a:tailEnd type="none" w="med" len="med"/>
                    </a:lnB>
                  </a:tcPr>
                </a:tc>
              </a:tr>
              <a:tr h="679450">
                <a:tc>
                  <a:txBody>
                    <a:bodyPr/>
                    <a:p>
                      <a:pPr marL="68580" indent="0" algn="just" latinLnBrk="1">
                        <a:spcBef>
                          <a:spcPct val="0"/>
                        </a:spcBef>
                        <a:spcAft>
                          <a:spcPct val="0"/>
                        </a:spcAft>
                      </a:pPr>
                      <a:r>
                        <a:rPr lang="en-US" altLang="zh-CN" sz="1800">
                          <a:latin typeface="Times New Roman" panose="02020503050405090304" charset="0"/>
                          <a:ea typeface="Times New Roman" panose="02020503050405090304"/>
                          <a:cs typeface="Times New Roman" panose="02020503050405090304" charset="0"/>
                        </a:rPr>
                        <a:t>Category1</a:t>
                      </a:r>
                      <a:endParaRPr lang="en-US" altLang="zh-CN" sz="1800">
                        <a:latin typeface="Times New Roman" panose="02020503050405090304" charset="0"/>
                        <a:ea typeface="Times New Roman" panose="02020503050405090304"/>
                        <a:cs typeface="Times New Roman" panose="02020503050405090304" charset="0"/>
                      </a:endParaRPr>
                    </a:p>
                  </a:txBody>
                  <a:tcPr marL="68580" marR="68580" marT="0" marB="0" anchor="ctr" anchorCtr="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latinLnBrk="1">
                        <a:spcBef>
                          <a:spcPct val="0"/>
                        </a:spcBef>
                        <a:spcAft>
                          <a:spcPct val="0"/>
                        </a:spcAft>
                      </a:pPr>
                      <a:r>
                        <a:rPr lang="en-US" altLang="zh-CN" sz="1800">
                          <a:latin typeface="Times New Roman" panose="02020503050405090304" charset="0"/>
                          <a:ea typeface="宋体" pitchFamily="2" charset="-122"/>
                          <a:cs typeface="Times New Roman" panose="02020503050405090304" charset="0"/>
                        </a:rPr>
                        <a:t>√</a:t>
                      </a:r>
                      <a:endParaRPr lang="en-US" altLang="zh-CN" sz="1800">
                        <a:latin typeface="Times New Roman" panose="02020503050405090304" charset="0"/>
                        <a:ea typeface="宋体" pitchFamily="2" charset="-122"/>
                        <a:cs typeface="Times New Roman" panose="02020503050405090304" charset="0"/>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latinLnBrk="1">
                        <a:spcBef>
                          <a:spcPct val="0"/>
                        </a:spcBef>
                        <a:spcAft>
                          <a:spcPct val="0"/>
                        </a:spcAft>
                      </a:pPr>
                      <a:r>
                        <a:rPr lang="en-US" altLang="zh-CN" sz="1800">
                          <a:latin typeface="Times New Roman" panose="02020503050405090304" charset="0"/>
                          <a:ea typeface="宋体" pitchFamily="2" charset="-122"/>
                          <a:cs typeface="Times New Roman" panose="02020503050405090304" charset="0"/>
                        </a:rPr>
                        <a:t>×</a:t>
                      </a:r>
                      <a:endParaRPr lang="en-US" altLang="zh-CN" sz="1800">
                        <a:latin typeface="Times New Roman" panose="02020503050405090304" charset="0"/>
                        <a:ea typeface="宋体" pitchFamily="2" charset="-122"/>
                        <a:cs typeface="Times New Roman" panose="02020503050405090304" charset="0"/>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latinLnBrk="1">
                        <a:spcBef>
                          <a:spcPct val="0"/>
                        </a:spcBef>
                        <a:spcAft>
                          <a:spcPct val="0"/>
                        </a:spcAft>
                      </a:pPr>
                      <a:r>
                        <a:rPr lang="en-US" altLang="zh-CN" sz="1800">
                          <a:latin typeface="Times New Roman" panose="02020503050405090304" charset="0"/>
                          <a:ea typeface="宋体" pitchFamily="2" charset="-122"/>
                          <a:cs typeface="Times New Roman" panose="02020503050405090304" charset="0"/>
                        </a:rPr>
                        <a:t>×</a:t>
                      </a:r>
                      <a:endParaRPr lang="en-US" altLang="zh-CN" sz="1800">
                        <a:latin typeface="Times New Roman" panose="02020503050405090304" charset="0"/>
                        <a:ea typeface="宋体" pitchFamily="2" charset="-122"/>
                        <a:cs typeface="Times New Roman" panose="02020503050405090304" charset="0"/>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rowSpan="2">
                  <a:txBody>
                    <a:bodyPr/>
                    <a:p>
                      <a:pPr marL="68580" indent="0" algn="just" latinLnBrk="1">
                        <a:spcBef>
                          <a:spcPct val="0"/>
                        </a:spcBef>
                        <a:spcAft>
                          <a:spcPct val="0"/>
                        </a:spcAft>
                      </a:pPr>
                      <a:r>
                        <a:rPr lang="en-US" altLang="zh-CN" sz="1800">
                          <a:latin typeface="Times New Roman" panose="02020503050405090304" charset="0"/>
                          <a:ea typeface="Times New Roman" panose="02020503050405090304"/>
                          <a:cs typeface="Times New Roman" panose="02020503050405090304" charset="0"/>
                        </a:rPr>
                        <a:t>Matching </a:t>
                      </a:r>
                      <a:endParaRPr lang="en-US" altLang="zh-CN" sz="1800">
                        <a:latin typeface="Times New Roman" panose="02020503050405090304" charset="0"/>
                        <a:ea typeface="Times New Roman" panose="02020503050405090304"/>
                        <a:cs typeface="Times New Roman" panose="02020503050405090304" charset="0"/>
                      </a:endParaRPr>
                    </a:p>
                    <a:p>
                      <a:pPr marL="68580" indent="0" algn="just" latinLnBrk="1">
                        <a:spcBef>
                          <a:spcPct val="0"/>
                        </a:spcBef>
                        <a:spcAft>
                          <a:spcPct val="0"/>
                        </a:spcAft>
                      </a:pPr>
                      <a:r>
                        <a:rPr lang="en-US" altLang="zh-CN" sz="1800">
                          <a:latin typeface="Times New Roman" panose="02020503050405090304" charset="0"/>
                          <a:ea typeface="Times New Roman" panose="02020503050405090304"/>
                          <a:cs typeface="Times New Roman" panose="02020503050405090304" charset="0"/>
                        </a:rPr>
                        <a:t>CBDB </a:t>
                      </a:r>
                      <a:endParaRPr lang="en-US" altLang="zh-CN" sz="1800">
                        <a:latin typeface="Times New Roman" panose="02020503050405090304" charset="0"/>
                        <a:ea typeface="Times New Roman" panose="02020503050405090304"/>
                        <a:cs typeface="Times New Roman" panose="02020503050405090304" charset="0"/>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latinLnBrk="1">
                        <a:spcBef>
                          <a:spcPct val="0"/>
                        </a:spcBef>
                        <a:spcAft>
                          <a:spcPct val="0"/>
                        </a:spcAft>
                      </a:pPr>
                      <a:r>
                        <a:rPr lang="en-US" altLang="zh-CN" sz="1800">
                          <a:latin typeface="Times New Roman" panose="02020503050405090304" charset="0"/>
                          <a:ea typeface="Times New Roman" panose="02020503050405090304"/>
                          <a:cs typeface="Times New Roman" panose="02020503050405090304" charset="0"/>
                        </a:rPr>
                        <a:t>Matched</a:t>
                      </a:r>
                      <a:endParaRPr lang="en-US" altLang="zh-CN" sz="1800">
                        <a:latin typeface="Times New Roman" panose="02020503050405090304" charset="0"/>
                        <a:ea typeface="Times New Roman" panose="02020503050405090304"/>
                        <a:cs typeface="Times New Roman" panose="02020503050405090304" charset="0"/>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latinLnBrk="1">
                        <a:spcBef>
                          <a:spcPct val="0"/>
                        </a:spcBef>
                        <a:spcAft>
                          <a:spcPct val="0"/>
                        </a:spcAft>
                      </a:pPr>
                      <a:r>
                        <a:rPr lang="en-US" altLang="zh-CN" sz="1800">
                          <a:latin typeface="Times New Roman" panose="02020503050405090304" charset="0"/>
                          <a:ea typeface="Times New Roman" panose="02020503050405090304"/>
                          <a:cs typeface="Times New Roman" panose="02020503050405090304" charset="0"/>
                        </a:rPr>
                        <a:t>Reuse matching results</a:t>
                      </a:r>
                      <a:endParaRPr lang="en-US" altLang="zh-CN" sz="1800">
                        <a:latin typeface="Times New Roman" panose="02020503050405090304" charset="0"/>
                        <a:ea typeface="Times New Roman" panose="02020503050405090304"/>
                        <a:cs typeface="Times New Roman" panose="02020503050405090304" charset="0"/>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latinLnBrk="1">
                        <a:spcBef>
                          <a:spcPct val="0"/>
                        </a:spcBef>
                        <a:spcAft>
                          <a:spcPct val="0"/>
                        </a:spcAft>
                      </a:pPr>
                      <a:r>
                        <a:rPr lang="en-US" altLang="zh-CN" sz="1800">
                          <a:latin typeface="Times New Roman" panose="02020503050405090304" charset="0"/>
                          <a:ea typeface="Times New Roman" panose="02020503050405090304"/>
                          <a:cs typeface="Times New Roman" panose="02020503050405090304" charset="0"/>
                        </a:rPr>
                        <a:t>6110</a:t>
                      </a:r>
                      <a:endParaRPr lang="en-US" altLang="zh-CN" sz="1800">
                        <a:latin typeface="Times New Roman" panose="02020503050405090304" charset="0"/>
                        <a:ea typeface="Times New Roman" panose="02020503050405090304"/>
                        <a:cs typeface="Times New Roman" panose="02020503050405090304" charset="0"/>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991870">
                <a:tc>
                  <a:txBody>
                    <a:bodyPr/>
                    <a:p>
                      <a:pPr marL="68580" indent="0" algn="just" latinLnBrk="1">
                        <a:spcBef>
                          <a:spcPct val="0"/>
                        </a:spcBef>
                        <a:spcAft>
                          <a:spcPct val="0"/>
                        </a:spcAft>
                      </a:pPr>
                      <a:r>
                        <a:rPr lang="en-US" altLang="zh-CN" sz="1800">
                          <a:latin typeface="Times New Roman" panose="02020503050405090304" charset="0"/>
                          <a:ea typeface="Times New Roman" panose="02020503050405090304"/>
                          <a:cs typeface="Times New Roman" panose="02020503050405090304" charset="0"/>
                        </a:rPr>
                        <a:t>Category2</a:t>
                      </a:r>
                      <a:endParaRPr lang="en-US" altLang="zh-CN" sz="1800">
                        <a:latin typeface="Times New Roman" panose="02020503050405090304" charset="0"/>
                        <a:ea typeface="Times New Roman" panose="02020503050405090304"/>
                        <a:cs typeface="Times New Roman" panose="02020503050405090304" charset="0"/>
                      </a:endParaRPr>
                    </a:p>
                  </a:txBody>
                  <a:tcPr marL="68580" marR="68580" marT="0" marB="0" anchor="ctr" anchorCtr="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latinLnBrk="1">
                        <a:spcBef>
                          <a:spcPct val="0"/>
                        </a:spcBef>
                        <a:spcAft>
                          <a:spcPct val="0"/>
                        </a:spcAft>
                      </a:pPr>
                      <a:r>
                        <a:rPr lang="en-US" altLang="zh-CN" sz="1800">
                          <a:latin typeface="Times New Roman" panose="02020503050405090304" charset="0"/>
                          <a:ea typeface="宋体" pitchFamily="2" charset="-122"/>
                          <a:cs typeface="Times New Roman" panose="02020503050405090304" charset="0"/>
                        </a:rPr>
                        <a:t>√</a:t>
                      </a:r>
                      <a:endParaRPr lang="en-US" altLang="zh-CN" sz="1800">
                        <a:latin typeface="Times New Roman" panose="02020503050405090304" charset="0"/>
                        <a:ea typeface="宋体" pitchFamily="2" charset="-122"/>
                        <a:cs typeface="Times New Roman" panose="02020503050405090304" charset="0"/>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latinLnBrk="1">
                        <a:spcBef>
                          <a:spcPct val="0"/>
                        </a:spcBef>
                        <a:spcAft>
                          <a:spcPct val="0"/>
                        </a:spcAft>
                      </a:pPr>
                      <a:r>
                        <a:rPr lang="en-US" altLang="zh-CN" sz="1800">
                          <a:latin typeface="Times New Roman" panose="02020503050405090304" charset="0"/>
                          <a:ea typeface="宋体" pitchFamily="2" charset="-122"/>
                          <a:cs typeface="Times New Roman" panose="02020503050405090304" charset="0"/>
                        </a:rPr>
                        <a:t>√</a:t>
                      </a:r>
                      <a:endParaRPr lang="en-US" altLang="zh-CN" sz="1800">
                        <a:latin typeface="Times New Roman" panose="02020503050405090304" charset="0"/>
                        <a:ea typeface="宋体" pitchFamily="2" charset="-122"/>
                        <a:cs typeface="Times New Roman" panose="02020503050405090304" charset="0"/>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latinLnBrk="1">
                        <a:spcBef>
                          <a:spcPct val="0"/>
                        </a:spcBef>
                        <a:spcAft>
                          <a:spcPct val="0"/>
                        </a:spcAft>
                      </a:pPr>
                      <a:r>
                        <a:rPr lang="en-US" altLang="zh-CN" sz="1800">
                          <a:latin typeface="Times New Roman" panose="02020503050405090304" charset="0"/>
                          <a:ea typeface="宋体" pitchFamily="2" charset="-122"/>
                          <a:cs typeface="Times New Roman" panose="02020503050405090304" charset="0"/>
                        </a:rPr>
                        <a:t>×</a:t>
                      </a:r>
                      <a:endParaRPr lang="en-US" altLang="zh-CN" sz="1800">
                        <a:latin typeface="Times New Roman" panose="02020503050405090304" charset="0"/>
                        <a:ea typeface="宋体" pitchFamily="2" charset="-122"/>
                        <a:cs typeface="Times New Roman" panose="02020503050405090304" charset="0"/>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vMerge="1">
                  <a:tcPr>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B w="12700" cap="flat" cmpd="sng">
                      <a:solidFill>
                        <a:srgbClr val="000008"/>
                      </a:solidFill>
                      <a:prstDash val="solid"/>
                      <a:headEnd type="none" w="med" len="med"/>
                      <a:tailEnd type="none" w="med" len="med"/>
                    </a:lnB>
                  </a:tcPr>
                </a:tc>
                <a:tc>
                  <a:txBody>
                    <a:bodyPr/>
                    <a:p>
                      <a:pPr marL="68580" indent="0" algn="just" latinLnBrk="1">
                        <a:spcBef>
                          <a:spcPct val="0"/>
                        </a:spcBef>
                        <a:spcAft>
                          <a:spcPct val="0"/>
                        </a:spcAft>
                      </a:pPr>
                      <a:r>
                        <a:rPr lang="en-US" altLang="zh-CN" sz="1800">
                          <a:latin typeface="Times New Roman" panose="02020503050405090304" charset="0"/>
                          <a:ea typeface="Times New Roman" panose="02020503050405090304"/>
                          <a:cs typeface="Times New Roman" panose="02020503050405090304" charset="0"/>
                        </a:rPr>
                        <a:t>No match result</a:t>
                      </a:r>
                      <a:endParaRPr lang="en-US" altLang="zh-CN" sz="1800">
                        <a:latin typeface="Times New Roman" panose="02020503050405090304" charset="0"/>
                        <a:ea typeface="Times New Roman" panose="02020503050405090304"/>
                        <a:cs typeface="Times New Roman" panose="02020503050405090304" charset="0"/>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latinLnBrk="1">
                        <a:spcBef>
                          <a:spcPct val="0"/>
                        </a:spcBef>
                        <a:spcAft>
                          <a:spcPct val="0"/>
                        </a:spcAft>
                      </a:pPr>
                      <a:r>
                        <a:rPr lang="en-US" altLang="zh-CN" sz="1800">
                          <a:latin typeface="Times New Roman" panose="02020503050405090304" charset="0"/>
                          <a:ea typeface="Calibri" panose="020F0502020204030204"/>
                          <a:cs typeface="Times New Roman" panose="02020503050405090304" charset="0"/>
                        </a:rPr>
                        <a:t>Training  model</a:t>
                      </a:r>
                      <a:endParaRPr lang="en-US" altLang="zh-CN" sz="1800">
                        <a:latin typeface="Times New Roman" panose="02020503050405090304" charset="0"/>
                        <a:ea typeface="Calibri" panose="020F0502020204030204"/>
                        <a:cs typeface="Times New Roman" panose="02020503050405090304" charset="0"/>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just" latinLnBrk="1">
                        <a:spcBef>
                          <a:spcPct val="0"/>
                        </a:spcBef>
                        <a:spcAft>
                          <a:spcPct val="0"/>
                        </a:spcAft>
                      </a:pPr>
                      <a:r>
                        <a:rPr lang="en-US" altLang="zh-CN" sz="1800">
                          <a:latin typeface="Times New Roman" panose="02020503050405090304" charset="0"/>
                          <a:ea typeface="Times New Roman" panose="02020503050405090304"/>
                          <a:cs typeface="Times New Roman" panose="02020503050405090304" charset="0"/>
                        </a:rPr>
                        <a:t>13855</a:t>
                      </a:r>
                      <a:endParaRPr lang="en-US" altLang="zh-CN" sz="1800">
                        <a:latin typeface="Times New Roman" panose="02020503050405090304" charset="0"/>
                        <a:ea typeface="Times New Roman" panose="02020503050405090304"/>
                        <a:cs typeface="Times New Roman" panose="02020503050405090304" charset="0"/>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680085">
                <a:tc>
                  <a:txBody>
                    <a:bodyPr/>
                    <a:p>
                      <a:pPr marL="68580" indent="0" algn="just" latinLnBrk="1">
                        <a:spcBef>
                          <a:spcPct val="0"/>
                        </a:spcBef>
                        <a:spcAft>
                          <a:spcPct val="0"/>
                        </a:spcAft>
                      </a:pPr>
                      <a:r>
                        <a:rPr lang="en-US" altLang="zh-CN" sz="1800">
                          <a:latin typeface="Times New Roman" panose="02020503050405090304" charset="0"/>
                          <a:ea typeface="Times New Roman" panose="02020503050405090304"/>
                          <a:cs typeface="Times New Roman" panose="02020503050405090304" charset="0"/>
                        </a:rPr>
                        <a:t>Category3</a:t>
                      </a:r>
                      <a:endParaRPr lang="en-US" altLang="zh-CN" sz="1800">
                        <a:latin typeface="Times New Roman" panose="02020503050405090304" charset="0"/>
                        <a:ea typeface="Times New Roman" panose="02020503050405090304"/>
                        <a:cs typeface="Times New Roman" panose="02020503050405090304" charset="0"/>
                      </a:endParaRPr>
                    </a:p>
                  </a:txBody>
                  <a:tcPr marL="68580" marR="68580" marT="0" marB="0" anchor="ctr" anchorCtr="0">
                    <a:lnL w="635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latinLnBrk="1">
                        <a:spcBef>
                          <a:spcPct val="0"/>
                        </a:spcBef>
                        <a:spcAft>
                          <a:spcPct val="0"/>
                        </a:spcAft>
                      </a:pPr>
                      <a:r>
                        <a:rPr lang="en-US" altLang="zh-CN" sz="1800">
                          <a:latin typeface="Times New Roman" panose="02020503050405090304" charset="0"/>
                          <a:ea typeface="宋体" pitchFamily="2" charset="-122"/>
                          <a:cs typeface="Times New Roman" panose="02020503050405090304" charset="0"/>
                        </a:rPr>
                        <a:t>√</a:t>
                      </a:r>
                      <a:endParaRPr lang="en-US" altLang="zh-CN" sz="1800">
                        <a:latin typeface="Times New Roman" panose="02020503050405090304" charset="0"/>
                        <a:ea typeface="宋体" pitchFamily="2" charset="-122"/>
                        <a:cs typeface="Times New Roman" panose="02020503050405090304" charset="0"/>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latinLnBrk="1">
                        <a:spcBef>
                          <a:spcPct val="0"/>
                        </a:spcBef>
                        <a:spcAft>
                          <a:spcPct val="0"/>
                        </a:spcAft>
                      </a:pPr>
                      <a:r>
                        <a:rPr lang="en-US" altLang="zh-CN" sz="1800">
                          <a:latin typeface="Times New Roman" panose="02020503050405090304" charset="0"/>
                          <a:ea typeface="宋体" pitchFamily="2" charset="-122"/>
                          <a:cs typeface="Times New Roman" panose="02020503050405090304" charset="0"/>
                        </a:rPr>
                        <a:t>√</a:t>
                      </a:r>
                      <a:r>
                        <a:rPr lang="en-US" altLang="zh-CN" sz="1800">
                          <a:latin typeface="Times New Roman" panose="02020503050405090304" charset="0"/>
                          <a:ea typeface="Times New Roman" panose="02020503050405090304"/>
                          <a:cs typeface="Times New Roman" panose="02020503050405090304" charset="0"/>
                        </a:rPr>
                        <a:t>/</a:t>
                      </a:r>
                      <a:r>
                        <a:rPr lang="en-US" altLang="zh-CN" sz="1800">
                          <a:latin typeface="Times New Roman" panose="02020503050405090304" charset="0"/>
                          <a:ea typeface="宋体" pitchFamily="2" charset="-122"/>
                          <a:cs typeface="Times New Roman" panose="02020503050405090304" charset="0"/>
                        </a:rPr>
                        <a:t>×</a:t>
                      </a:r>
                      <a:endParaRPr lang="en-US" altLang="zh-CN" sz="1800">
                        <a:latin typeface="Times New Roman" panose="02020503050405090304" charset="0"/>
                        <a:ea typeface="宋体" pitchFamily="2" charset="-122"/>
                        <a:cs typeface="Times New Roman" panose="02020503050405090304" charset="0"/>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p>
                      <a:pPr marL="68580" indent="0" algn="ctr" latinLnBrk="1">
                        <a:spcBef>
                          <a:spcPct val="0"/>
                        </a:spcBef>
                        <a:spcAft>
                          <a:spcPct val="0"/>
                        </a:spcAft>
                      </a:pPr>
                      <a:r>
                        <a:rPr lang="en-US" altLang="zh-CN" sz="1800">
                          <a:latin typeface="Times New Roman" panose="02020503050405090304" charset="0"/>
                          <a:ea typeface="宋体" pitchFamily="2" charset="-122"/>
                          <a:cs typeface="Times New Roman" panose="02020503050405090304" charset="0"/>
                        </a:rPr>
                        <a:t>√</a:t>
                      </a:r>
                      <a:endParaRPr lang="en-US" altLang="zh-CN" sz="1800">
                        <a:latin typeface="Times New Roman" panose="02020503050405090304" charset="0"/>
                        <a:ea typeface="宋体" pitchFamily="2" charset="-122"/>
                        <a:cs typeface="Times New Roman" panose="02020503050405090304" charset="0"/>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gridSpan="3">
                  <a:txBody>
                    <a:bodyPr/>
                    <a:p>
                      <a:pPr marL="68580" indent="0" algn="just" latinLnBrk="1">
                        <a:spcBef>
                          <a:spcPct val="0"/>
                        </a:spcBef>
                        <a:spcAft>
                          <a:spcPct val="0"/>
                        </a:spcAft>
                      </a:pPr>
                      <a:r>
                        <a:rPr lang="en-US" altLang="zh-CN" sz="1800">
                          <a:latin typeface="Times New Roman" panose="02020503050405090304" charset="0"/>
                          <a:ea typeface="Times New Roman" panose="02020503050405090304"/>
                          <a:cs typeface="Times New Roman" panose="02020503050405090304" charset="0"/>
                        </a:rPr>
                        <a:t>Person names starting with "Shi" are used as official names</a:t>
                      </a:r>
                      <a:endParaRPr lang="en-US" altLang="zh-CN" sz="1800">
                        <a:latin typeface="Times New Roman" panose="02020503050405090304" charset="0"/>
                        <a:ea typeface="Times New Roman" panose="02020503050405090304"/>
                        <a:cs typeface="Times New Roman" panose="02020503050405090304" charset="0"/>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hMerge="1">
                  <a:tcP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tcPr>
                </a:tc>
                <a:tc hMerge="1">
                  <a:tcPr>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tcPr>
                </a:tc>
                <a:tc>
                  <a:txBody>
                    <a:bodyPr/>
                    <a:p>
                      <a:pPr marL="68580" indent="0" algn="just" latinLnBrk="1">
                        <a:spcBef>
                          <a:spcPct val="0"/>
                        </a:spcBef>
                        <a:spcAft>
                          <a:spcPct val="0"/>
                        </a:spcAft>
                      </a:pPr>
                      <a:r>
                        <a:rPr lang="en-US" altLang="zh-CN" sz="1800">
                          <a:latin typeface="Times New Roman" panose="02020503050405090304" charset="0"/>
                          <a:ea typeface="Times New Roman" panose="02020503050405090304"/>
                          <a:cs typeface="Times New Roman" panose="02020503050405090304" charset="0"/>
                        </a:rPr>
                        <a:t>1238</a:t>
                      </a:r>
                      <a:endParaRPr lang="en-US" altLang="zh-CN" sz="1800">
                        <a:latin typeface="Times New Roman" panose="02020503050405090304" charset="0"/>
                        <a:ea typeface="Times New Roman" panose="02020503050405090304"/>
                        <a:cs typeface="Times New Roman" panose="02020503050405090304" charset="0"/>
                      </a:endParaRPr>
                    </a:p>
                  </a:txBody>
                  <a:tcPr marL="68580" marR="68580" marT="0" marB="0" anchor="ctr" anchorCtr="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694815" y="1657350"/>
            <a:ext cx="8686165" cy="1931035"/>
          </a:xfrm>
          <a:prstGeom prst="rect">
            <a:avLst/>
          </a:prstGeom>
        </p:spPr>
        <p:txBody>
          <a:bodyPr wrap="square">
            <a:noAutofit/>
          </a:bodyPr>
          <a:p>
            <a:pPr marL="0" indent="0" algn="just" defTabSz="266700">
              <a:spcAft>
                <a:spcPct val="0"/>
              </a:spcAft>
            </a:pPr>
            <a:r>
              <a:rPr lang="en-US" sz="2000">
                <a:latin typeface="Times New Roman" panose="02020503050405090304"/>
                <a:ea typeface="Times New Roman" panose="02020503050405090304" charset="0"/>
                <a:cs typeface="Times New Roman" panose="02020503050405090304" charset="0"/>
              </a:rPr>
              <a:t>data set</a:t>
            </a:r>
            <a:endParaRPr lang="en-US" sz="2000">
              <a:latin typeface="Times New Roman" panose="02020503050405090304"/>
              <a:ea typeface="Times New Roman" panose="02020503050405090304" charset="0"/>
              <a:cs typeface="Times New Roman" panose="02020503050405090304" charset="0"/>
            </a:endParaRPr>
          </a:p>
          <a:p>
            <a:pPr marL="0" indent="0" algn="just" defTabSz="266700">
              <a:spcAft>
                <a:spcPct val="0"/>
              </a:spcAft>
            </a:pPr>
            <a:endParaRPr lang="en-US" sz="2000">
              <a:latin typeface="Times New Roman" panose="02020503050405090304"/>
              <a:ea typeface="Times New Roman" panose="02020503050405090304" charset="0"/>
              <a:cs typeface="Times New Roman" panose="02020503050405090304" charset="0"/>
            </a:endParaRPr>
          </a:p>
          <a:p>
            <a:pPr marL="0" indent="0" algn="just" defTabSz="266700">
              <a:spcAft>
                <a:spcPct val="0"/>
              </a:spcAft>
            </a:pPr>
            <a:r>
              <a:rPr lang="en-US" sz="2000">
                <a:latin typeface="Times New Roman" panose="02020503050405090304"/>
                <a:ea typeface="Times New Roman" panose="02020503050405090304" charset="0"/>
                <a:cs typeface="Times New Roman" panose="02020503050405090304" charset="0"/>
              </a:rPr>
              <a:t>Label “1”:</a:t>
            </a:r>
            <a:endParaRPr lang="en-US" sz="2000">
              <a:latin typeface="Times New Roman" panose="02020503050405090304"/>
              <a:ea typeface="Times New Roman" panose="02020503050405090304" charset="0"/>
              <a:cs typeface="Times New Roman" panose="02020503050405090304" charset="0"/>
            </a:endParaRPr>
          </a:p>
          <a:p>
            <a:pPr marL="0" indent="0" algn="just" defTabSz="266700">
              <a:spcAft>
                <a:spcPct val="0"/>
              </a:spcAft>
            </a:pPr>
            <a:endParaRPr lang="en-US" sz="2000">
              <a:latin typeface="Times New Roman" panose="02020503050405090304"/>
              <a:ea typeface="Times New Roman" panose="02020503050405090304" charset="0"/>
              <a:cs typeface="Times New Roman" panose="02020503050405090304" charset="0"/>
            </a:endParaRPr>
          </a:p>
          <a:p>
            <a:pPr marL="0" indent="0" algn="just" defTabSz="266700">
              <a:spcAft>
                <a:spcPct val="0"/>
              </a:spcAft>
            </a:pPr>
            <a:r>
              <a:rPr sz="2000">
                <a:latin typeface="Times New Roman" panose="02020503050405090304"/>
                <a:ea typeface="Times New Roman" panose="02020503050405090304" charset="0"/>
                <a:cs typeface="Times New Roman" panose="02020503050405090304" charset="0"/>
              </a:rPr>
              <a:t>Extract all three-character names starting with "Shi" from CBDB and </a:t>
            </a:r>
            <a:r>
              <a:rPr lang="zh-CN" altLang="en-US" sz="2000">
                <a:latin typeface="Times New Roman" panose="02020503050405090304" charset="0"/>
                <a:cs typeface="Times New Roman" panose="02020503050405090304" charset="0"/>
                <a:sym typeface="+mn-ea"/>
              </a:rPr>
              <a:t>the Buddhist Studies Person Authority Databases </a:t>
            </a:r>
            <a:r>
              <a:rPr sz="2000">
                <a:latin typeface="Times New Roman" panose="02020503050405090304"/>
                <a:ea typeface="Times New Roman" panose="02020503050405090304" charset="0"/>
                <a:cs typeface="Times New Roman" panose="02020503050405090304" charset="0"/>
              </a:rPr>
              <a:t>, remove "Shi", and create a two-character Dharma name list. All names in the list are considered as one Dharma name, totaling 3938 two-character words</a:t>
            </a:r>
            <a:endParaRPr sz="2000">
              <a:latin typeface="Times New Roman" panose="02020503050405090304"/>
              <a:ea typeface="Times New Roman" panose="02020503050405090304" charset="0"/>
              <a:cs typeface="Times New Roman" panose="02020503050405090304" charset="0"/>
            </a:endParaRPr>
          </a:p>
          <a:p>
            <a:pPr marL="0" indent="0" algn="just" defTabSz="266700">
              <a:spcAft>
                <a:spcPct val="0"/>
              </a:spcAft>
            </a:pPr>
            <a:endParaRPr sz="2000">
              <a:latin typeface="Times New Roman" panose="02020503050405090304"/>
              <a:ea typeface="Times New Roman" panose="02020503050405090304" charset="0"/>
              <a:cs typeface="Times New Roman" panose="02020503050405090304" charset="0"/>
            </a:endParaRPr>
          </a:p>
          <a:p>
            <a:pPr marL="0" indent="0" algn="just" defTabSz="266700">
              <a:spcAft>
                <a:spcPct val="0"/>
              </a:spcAft>
            </a:pPr>
            <a:endParaRPr sz="2000">
              <a:latin typeface="Times New Roman" panose="02020503050405090304"/>
              <a:ea typeface="Times New Roman" panose="02020503050405090304" charset="0"/>
              <a:cs typeface="Times New Roman" panose="02020503050405090304" charset="0"/>
            </a:endParaRPr>
          </a:p>
        </p:txBody>
      </p:sp>
      <p:sp>
        <p:nvSpPr>
          <p:cNvPr id="3" name="文本框 2"/>
          <p:cNvSpPr txBox="1"/>
          <p:nvPr/>
        </p:nvSpPr>
        <p:spPr>
          <a:xfrm>
            <a:off x="968375" y="560070"/>
            <a:ext cx="2933065" cy="368300"/>
          </a:xfrm>
          <a:prstGeom prst="rect">
            <a:avLst/>
          </a:prstGeom>
          <a:noFill/>
        </p:spPr>
        <p:txBody>
          <a:bodyPr wrap="square" rtlCol="0" anchor="t">
            <a:spAutoFit/>
          </a:bodyPr>
          <a:p>
            <a:r>
              <a:rPr lang="en-US" altLang="zh-CN">
                <a:latin typeface="Times New Roman" panose="02020503050405090304" charset="0"/>
                <a:ea typeface="Calibri" panose="020F0502020204030204"/>
                <a:cs typeface="Times New Roman" panose="02020503050405090304" charset="0"/>
                <a:sym typeface="+mn-ea"/>
              </a:rPr>
              <a:t>Training  model</a:t>
            </a:r>
            <a:endParaRPr lang="en-US" altLang="zh-CN">
              <a:latin typeface="Times New Roman" panose="02020503050405090304" charset="0"/>
              <a:ea typeface="Calibri" panose="020F0502020204030204"/>
              <a:cs typeface="Times New Roman" panose="02020503050405090304" charset="0"/>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7"/>
          <p:cNvPicPr>
            <a:picLocks noChangeAspect="1"/>
          </p:cNvPicPr>
          <p:nvPr>
            <p:custDataLst>
              <p:tags r:id="rId1"/>
            </p:custDataLst>
          </p:nvPr>
        </p:nvPicPr>
        <p:blipFill>
          <a:blip r:embed="rId2"/>
          <a:stretch>
            <a:fillRect/>
          </a:stretch>
        </p:blipFill>
        <p:spPr>
          <a:xfrm>
            <a:off x="2739390" y="519430"/>
            <a:ext cx="7085965" cy="519874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56615" y="796925"/>
            <a:ext cx="7459980" cy="4092575"/>
          </a:xfrm>
          <a:prstGeom prst="rect">
            <a:avLst/>
          </a:prstGeom>
        </p:spPr>
        <p:txBody>
          <a:bodyPr wrap="square">
            <a:spAutoFit/>
          </a:bodyPr>
          <a:p>
            <a:pPr marL="0" indent="0" algn="just" defTabSz="266700">
              <a:spcAft>
                <a:spcPct val="0"/>
              </a:spcAft>
            </a:pPr>
            <a:r>
              <a:rPr lang="en-US" sz="2000">
                <a:latin typeface="Times New Roman" panose="02020503050405090304"/>
                <a:ea typeface="Times New Roman" panose="02020503050405090304" charset="0"/>
                <a:cs typeface="Times New Roman" panose="02020503050405090304" charset="0"/>
              </a:rPr>
              <a:t>Label “0”:</a:t>
            </a:r>
            <a:endParaRPr lang="en-US" sz="2000">
              <a:latin typeface="Times New Roman" panose="02020503050405090304"/>
              <a:ea typeface="Times New Roman" panose="02020503050405090304" charset="0"/>
              <a:cs typeface="Times New Roman" panose="02020503050405090304" charset="0"/>
            </a:endParaRPr>
          </a:p>
          <a:p>
            <a:pPr marL="0" indent="0" algn="just" defTabSz="266700">
              <a:spcAft>
                <a:spcPct val="0"/>
              </a:spcAft>
            </a:pPr>
            <a:endParaRPr lang="en-US" sz="2000">
              <a:latin typeface="Times New Roman" panose="02020503050405090304"/>
              <a:ea typeface="Times New Roman" panose="02020503050405090304" charset="0"/>
              <a:cs typeface="Times New Roman" panose="02020503050405090304" charset="0"/>
            </a:endParaRPr>
          </a:p>
          <a:p>
            <a:pPr marL="0" indent="0" algn="just" defTabSz="266700">
              <a:spcAft>
                <a:spcPct val="0"/>
              </a:spcAft>
            </a:pPr>
            <a:r>
              <a:rPr lang="en-US" sz="2000">
                <a:latin typeface="Times New Roman" panose="02020503050405090304"/>
                <a:ea typeface="Times New Roman" panose="02020503050405090304" charset="0"/>
                <a:cs typeface="Times New Roman" panose="02020503050405090304" charset="0"/>
              </a:rPr>
              <a:t>style name</a:t>
            </a:r>
            <a:r>
              <a:rPr sz="2000">
                <a:latin typeface="Times New Roman" panose="02020503050405090304"/>
                <a:ea typeface="Times New Roman" panose="02020503050405090304" charset="0"/>
                <a:cs typeface="Times New Roman" panose="02020503050405090304" charset="0"/>
              </a:rPr>
              <a:t> (code5) of CBDB and the Dharma name that does not start with "Shi", as long as it is two characters</a:t>
            </a:r>
            <a:endParaRPr sz="2000">
              <a:latin typeface="Times New Roman" panose="02020503050405090304"/>
              <a:ea typeface="Times New Roman" panose="02020503050405090304" charset="0"/>
              <a:cs typeface="Times New Roman" panose="02020503050405090304" charset="0"/>
            </a:endParaRPr>
          </a:p>
          <a:p>
            <a:pPr marL="0" indent="0" algn="just" defTabSz="266700">
              <a:spcAft>
                <a:spcPct val="0"/>
              </a:spcAft>
            </a:pPr>
            <a:endParaRPr sz="2000">
              <a:latin typeface="Times New Roman" panose="02020503050405090304"/>
              <a:ea typeface="Times New Roman" panose="02020503050405090304" charset="0"/>
              <a:cs typeface="Times New Roman" panose="02020503050405090304" charset="0"/>
            </a:endParaRPr>
          </a:p>
          <a:p>
            <a:pPr marL="0" indent="0" algn="just" defTabSz="266700">
              <a:spcAft>
                <a:spcPct val="0"/>
              </a:spcAft>
            </a:pPr>
            <a:r>
              <a:rPr sz="2000">
                <a:latin typeface="Times New Roman" panose="02020503050405090304"/>
                <a:ea typeface="Times New Roman" panose="02020503050405090304" charset="0"/>
                <a:cs typeface="Times New Roman" panose="02020503050405090304" charset="0"/>
              </a:rPr>
              <a:t>remove regular characters from some regular names, select words with a frequency of more than 10 as filters, and only keep two characters. </a:t>
            </a:r>
            <a:endParaRPr sz="2000">
              <a:latin typeface="Times New Roman" panose="02020503050405090304"/>
              <a:ea typeface="Times New Roman" panose="02020503050405090304" charset="0"/>
              <a:cs typeface="Times New Roman" panose="02020503050405090304" charset="0"/>
            </a:endParaRPr>
          </a:p>
          <a:p>
            <a:pPr marL="0" indent="0" algn="just" defTabSz="266700">
              <a:spcAft>
                <a:spcPct val="0"/>
              </a:spcAft>
            </a:pPr>
            <a:endParaRPr sz="2000">
              <a:latin typeface="Times New Roman" panose="02020503050405090304"/>
              <a:ea typeface="Times New Roman" panose="02020503050405090304" charset="0"/>
              <a:cs typeface="Times New Roman" panose="02020503050405090304" charset="0"/>
            </a:endParaRPr>
          </a:p>
          <a:p>
            <a:pPr marL="0" indent="0" algn="just" defTabSz="266700">
              <a:spcAft>
                <a:spcPct val="0"/>
              </a:spcAft>
            </a:pPr>
            <a:r>
              <a:rPr sz="2000">
                <a:latin typeface="Times New Roman" panose="02020503050405090304"/>
                <a:ea typeface="Times New Roman" panose="02020503050405090304" charset="0"/>
                <a:cs typeface="Times New Roman" panose="02020503050405090304" charset="0"/>
              </a:rPr>
              <a:t>In addition, since</a:t>
            </a:r>
            <a:r>
              <a:rPr lang="en-US" sz="2000">
                <a:latin typeface="Times New Roman" panose="02020503050405090304"/>
                <a:ea typeface="Times New Roman" panose="02020503050405090304" charset="0"/>
                <a:cs typeface="Times New Roman" panose="02020503050405090304" charset="0"/>
              </a:rPr>
              <a:t> </a:t>
            </a:r>
            <a:r>
              <a:rPr sz="2000">
                <a:latin typeface="Times New Roman" panose="02020503050405090304"/>
                <a:ea typeface="Times New Roman" panose="02020503050405090304" charset="0"/>
                <a:cs typeface="Times New Roman" panose="02020503050405090304" charset="0"/>
              </a:rPr>
              <a:t>Code5 </a:t>
            </a:r>
            <a:r>
              <a:rPr sz="2000">
                <a:latin typeface="Times New Roman" panose="02020503050405090304"/>
                <a:ea typeface="Times New Roman" panose="02020503050405090304" charset="0"/>
                <a:cs typeface="Times New Roman" panose="02020503050405090304" charset="0"/>
                <a:sym typeface="+mn-ea"/>
              </a:rPr>
              <a:t>also </a:t>
            </a:r>
            <a:r>
              <a:rPr sz="2000">
                <a:latin typeface="Times New Roman" panose="02020503050405090304"/>
                <a:ea typeface="Times New Roman" panose="02020503050405090304" charset="0"/>
                <a:cs typeface="Times New Roman" panose="02020503050405090304" charset="0"/>
              </a:rPr>
              <a:t>contains </a:t>
            </a:r>
            <a:r>
              <a:rPr lang="en-US" sz="2000">
                <a:latin typeface="Times New Roman" panose="02020503050405090304"/>
                <a:ea typeface="Times New Roman" panose="02020503050405090304" charset="0"/>
                <a:cs typeface="Times New Roman" panose="02020503050405090304" charset="0"/>
              </a:rPr>
              <a:t>studio</a:t>
            </a:r>
            <a:r>
              <a:rPr sz="2000">
                <a:latin typeface="Times New Roman" panose="02020503050405090304"/>
                <a:ea typeface="Times New Roman" panose="02020503050405090304" charset="0"/>
                <a:cs typeface="Times New Roman" panose="02020503050405090304" charset="0"/>
              </a:rPr>
              <a:t> names, the last character is extracted and sorted, and the first 100 characters with obvious </a:t>
            </a:r>
            <a:r>
              <a:rPr lang="en-US" sz="2000">
                <a:latin typeface="Times New Roman" panose="02020503050405090304"/>
                <a:ea typeface="Times New Roman" panose="02020503050405090304" charset="0"/>
                <a:cs typeface="Times New Roman" panose="02020503050405090304" charset="0"/>
                <a:sym typeface="+mn-ea"/>
              </a:rPr>
              <a:t>studio</a:t>
            </a:r>
            <a:r>
              <a:rPr sz="2000">
                <a:latin typeface="Times New Roman" panose="02020503050405090304"/>
                <a:ea typeface="Times New Roman" panose="02020503050405090304" charset="0"/>
                <a:cs typeface="Times New Roman" panose="02020503050405090304" charset="0"/>
              </a:rPr>
              <a:t> name characteristics are used as </a:t>
            </a:r>
            <a:r>
              <a:rPr lang="en-US" sz="2000">
                <a:latin typeface="Times New Roman" panose="02020503050405090304"/>
                <a:ea typeface="Times New Roman" panose="02020503050405090304" charset="0"/>
                <a:cs typeface="Times New Roman" panose="02020503050405090304" charset="0"/>
                <a:sym typeface="+mn-ea"/>
              </a:rPr>
              <a:t>studio</a:t>
            </a:r>
            <a:r>
              <a:rPr sz="2000">
                <a:latin typeface="Times New Roman" panose="02020503050405090304"/>
                <a:ea typeface="Times New Roman" panose="02020503050405090304" charset="0"/>
                <a:cs typeface="Times New Roman" panose="02020503050405090304" charset="0"/>
                <a:sym typeface="+mn-ea"/>
              </a:rPr>
              <a:t> </a:t>
            </a:r>
            <a:r>
              <a:rPr sz="2000">
                <a:latin typeface="Times New Roman" panose="02020503050405090304"/>
                <a:ea typeface="Times New Roman" panose="02020503050405090304" charset="0"/>
                <a:cs typeface="Times New Roman" panose="02020503050405090304" charset="0"/>
              </a:rPr>
              <a:t> name filters. </a:t>
            </a:r>
            <a:endParaRPr sz="2000">
              <a:latin typeface="Times New Roman" panose="02020503050405090304"/>
              <a:ea typeface="Times New Roman" panose="02020503050405090304" charset="0"/>
              <a:cs typeface="Times New Roman" panose="02020503050405090304" charset="0"/>
            </a:endParaRPr>
          </a:p>
          <a:p>
            <a:pPr marL="0" indent="0" algn="just" defTabSz="266700">
              <a:spcAft>
                <a:spcPct val="0"/>
              </a:spcAft>
            </a:pPr>
            <a:endParaRPr sz="2000">
              <a:latin typeface="Times New Roman" panose="02020503050405090304"/>
              <a:ea typeface="Times New Roman" panose="02020503050405090304" charset="0"/>
              <a:cs typeface="Times New Roman" panose="02020503050405090304" charset="0"/>
            </a:endParaRPr>
          </a:p>
          <a:p>
            <a:pPr marL="0" indent="0" algn="just" defTabSz="266700">
              <a:spcAft>
                <a:spcPct val="0"/>
              </a:spcAft>
            </a:pPr>
            <a:r>
              <a:rPr sz="2000">
                <a:latin typeface="Times New Roman" panose="02020503050405090304"/>
                <a:ea typeface="Times New Roman" panose="02020503050405090304" charset="0"/>
                <a:cs typeface="Times New Roman" panose="02020503050405090304" charset="0"/>
              </a:rPr>
              <a:t> Finally, 10,803 two-character words are obtained</a:t>
            </a:r>
            <a:endParaRPr sz="2000">
              <a:latin typeface="Times New Roman" panose="02020503050405090304"/>
              <a:ea typeface="Times New Roman" panose="02020503050405090304" charset="0"/>
              <a:cs typeface="Times New Roman" panose="02020503050405090304" charset="0"/>
            </a:endParaRPr>
          </a:p>
        </p:txBody>
      </p:sp>
      <p:graphicFrame>
        <p:nvGraphicFramePr>
          <p:cNvPr id="4" name="表格 3"/>
          <p:cNvGraphicFramePr/>
          <p:nvPr>
            <p:custDataLst>
              <p:tags r:id="rId1"/>
            </p:custDataLst>
          </p:nvPr>
        </p:nvGraphicFramePr>
        <p:xfrm>
          <a:off x="8316595" y="636270"/>
          <a:ext cx="1744980" cy="4907280"/>
        </p:xfrm>
        <a:graphic>
          <a:graphicData uri="http://schemas.openxmlformats.org/drawingml/2006/table">
            <a:tbl>
              <a:tblPr/>
              <a:tblGrid>
                <a:gridCol w="786765"/>
                <a:gridCol w="958215"/>
              </a:tblGrid>
              <a:tr h="426720">
                <a:tc>
                  <a:txBody>
                    <a:bodyPr/>
                    <a:p>
                      <a:pPr marL="68580" indent="0" algn="l" fontAlgn="b">
                        <a:spcBef>
                          <a:spcPct val="0"/>
                        </a:spcBef>
                        <a:spcAft>
                          <a:spcPct val="0"/>
                        </a:spcAft>
                      </a:pPr>
                      <a:r>
                        <a:rPr lang="en-US" altLang="zh-CN" sz="1400" b="0" i="0">
                          <a:solidFill>
                            <a:srgbClr val="000000"/>
                          </a:solidFill>
                          <a:latin typeface="宋体" pitchFamily="2" charset="-122"/>
                          <a:ea typeface="宋体" pitchFamily="2" charset="-122"/>
                          <a:cs typeface="Times New Roman" panose="02020503050405090304" charset="0"/>
                        </a:rPr>
                        <a:t>Words</a:t>
                      </a:r>
                      <a:endParaRPr lang="en-US" alt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b" anchorCtr="0">
                    <a:lnL>
                      <a:noFill/>
                    </a:lnL>
                    <a:lnR>
                      <a:noFill/>
                    </a:lnR>
                    <a:lnT>
                      <a:noFill/>
                    </a:lnT>
                    <a:lnB>
                      <a:noFill/>
                    </a:lnB>
                    <a:noFill/>
                  </a:tcPr>
                </a:tc>
                <a:tc>
                  <a:txBody>
                    <a:bodyPr/>
                    <a:p>
                      <a:pPr marL="68580" indent="0" algn="ctr" fontAlgn="t">
                        <a:spcBef>
                          <a:spcPct val="0"/>
                        </a:spcBef>
                        <a:spcAft>
                          <a:spcPct val="0"/>
                        </a:spcAft>
                      </a:pPr>
                      <a:endParaRPr lang="en-US" altLang="zh-CN" sz="1400" b="0" i="0">
                        <a:solidFill>
                          <a:srgbClr val="000000"/>
                        </a:solidFill>
                        <a:latin typeface="宋体" pitchFamily="2" charset="-122"/>
                        <a:ea typeface="宋体" pitchFamily="2" charset="-122"/>
                        <a:cs typeface="Times New Roman" panose="02020503050405090304" charset="0"/>
                      </a:endParaRPr>
                    </a:p>
                    <a:p>
                      <a:pPr marL="68580" indent="0" algn="ctr" fontAlgn="t">
                        <a:spcBef>
                          <a:spcPct val="0"/>
                        </a:spcBef>
                        <a:spcAft>
                          <a:spcPct val="0"/>
                        </a:spcAft>
                      </a:pPr>
                      <a:r>
                        <a:rPr lang="en-US" altLang="zh-CN" sz="1400" b="0" i="0">
                          <a:solidFill>
                            <a:srgbClr val="000000"/>
                          </a:solidFill>
                          <a:latin typeface="宋体" pitchFamily="2" charset="-122"/>
                          <a:ea typeface="宋体" pitchFamily="2" charset="-122"/>
                          <a:cs typeface="Times New Roman" panose="02020503050405090304" charset="0"/>
                        </a:rPr>
                        <a:t>Frequency</a:t>
                      </a:r>
                      <a:endParaRPr lang="en-US" alt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t" anchorCtr="0">
                    <a:lnL>
                      <a:noFill/>
                    </a:lnL>
                    <a:lnR>
                      <a:noFill/>
                    </a:lnR>
                    <a:lnT>
                      <a:noFill/>
                    </a:lnT>
                    <a:lnB>
                      <a:noFill/>
                    </a:lnB>
                    <a:noFill/>
                  </a:tcPr>
                </a:tc>
              </a:tr>
              <a:tr h="213360">
                <a:tc>
                  <a:txBody>
                    <a:bodyPr/>
                    <a:p>
                      <a:pPr marL="68580" indent="0" algn="ctr" fontAlgn="t">
                        <a:spcBef>
                          <a:spcPct val="0"/>
                        </a:spcBef>
                        <a:spcAft>
                          <a:spcPct val="0"/>
                        </a:spcAft>
                      </a:pPr>
                      <a:r>
                        <a:rPr lang="zh-CN" sz="1400" b="0" i="0">
                          <a:solidFill>
                            <a:srgbClr val="000000"/>
                          </a:solidFill>
                          <a:latin typeface="宋体" pitchFamily="2" charset="-122"/>
                          <a:ea typeface="宋体" pitchFamily="2" charset="-122"/>
                          <a:cs typeface="Times New Roman" panose="02020503050405090304" charset="0"/>
                        </a:rPr>
                        <a:t>先生</a:t>
                      </a:r>
                      <a:endParaRPr 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t" anchorCtr="0">
                    <a:lnL>
                      <a:noFill/>
                    </a:lnL>
                    <a:lnR>
                      <a:noFill/>
                    </a:lnR>
                    <a:lnT>
                      <a:noFill/>
                    </a:lnT>
                    <a:lnB>
                      <a:noFill/>
                    </a:lnB>
                    <a:noFill/>
                  </a:tcPr>
                </a:tc>
                <a:tc>
                  <a:txBody>
                    <a:bodyPr/>
                    <a:p>
                      <a:pPr marL="68580" indent="0" algn="r" fontAlgn="b">
                        <a:spcBef>
                          <a:spcPct val="0"/>
                        </a:spcBef>
                        <a:spcAft>
                          <a:spcPct val="0"/>
                        </a:spcAft>
                      </a:pPr>
                      <a:r>
                        <a:rPr lang="en-US" altLang="zh-CN" sz="1400" b="0" i="0">
                          <a:solidFill>
                            <a:srgbClr val="000000"/>
                          </a:solidFill>
                          <a:latin typeface="宋体" pitchFamily="2" charset="-122"/>
                          <a:ea typeface="宋体" pitchFamily="2" charset="-122"/>
                          <a:cs typeface="Times New Roman" panose="02020503050405090304" charset="0"/>
                        </a:rPr>
                        <a:t>707</a:t>
                      </a:r>
                      <a:endParaRPr lang="en-US" alt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b" anchorCtr="0">
                    <a:lnL>
                      <a:noFill/>
                    </a:lnL>
                    <a:lnR>
                      <a:noFill/>
                    </a:lnR>
                    <a:lnT>
                      <a:noFill/>
                    </a:lnT>
                    <a:lnB>
                      <a:noFill/>
                    </a:lnB>
                    <a:noFill/>
                  </a:tcPr>
                </a:tc>
              </a:tr>
              <a:tr h="213360">
                <a:tc>
                  <a:txBody>
                    <a:bodyPr/>
                    <a:p>
                      <a:pPr marL="68580" indent="0" algn="ctr" fontAlgn="t">
                        <a:spcBef>
                          <a:spcPct val="0"/>
                        </a:spcBef>
                        <a:spcAft>
                          <a:spcPct val="0"/>
                        </a:spcAft>
                      </a:pPr>
                      <a:r>
                        <a:rPr lang="zh-CN" sz="1400" b="0" i="0">
                          <a:solidFill>
                            <a:srgbClr val="000000"/>
                          </a:solidFill>
                          <a:latin typeface="宋体" pitchFamily="2" charset="-122"/>
                          <a:ea typeface="宋体" pitchFamily="2" charset="-122"/>
                          <a:cs typeface="Times New Roman" panose="02020503050405090304" charset="0"/>
                        </a:rPr>
                        <a:t>居士</a:t>
                      </a:r>
                      <a:endParaRPr 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t" anchorCtr="0">
                    <a:lnL>
                      <a:noFill/>
                    </a:lnL>
                    <a:lnR>
                      <a:noFill/>
                    </a:lnR>
                    <a:lnT>
                      <a:noFill/>
                    </a:lnT>
                    <a:lnB>
                      <a:noFill/>
                    </a:lnB>
                    <a:noFill/>
                  </a:tcPr>
                </a:tc>
                <a:tc>
                  <a:txBody>
                    <a:bodyPr/>
                    <a:p>
                      <a:pPr marL="68580" indent="0" algn="r" fontAlgn="b">
                        <a:spcBef>
                          <a:spcPct val="0"/>
                        </a:spcBef>
                        <a:spcAft>
                          <a:spcPct val="0"/>
                        </a:spcAft>
                      </a:pPr>
                      <a:r>
                        <a:rPr lang="en-US" altLang="zh-CN" sz="1400" b="0" i="0">
                          <a:solidFill>
                            <a:srgbClr val="000000"/>
                          </a:solidFill>
                          <a:latin typeface="宋体" pitchFamily="2" charset="-122"/>
                          <a:ea typeface="宋体" pitchFamily="2" charset="-122"/>
                          <a:cs typeface="Times New Roman" panose="02020503050405090304" charset="0"/>
                        </a:rPr>
                        <a:t>629</a:t>
                      </a:r>
                      <a:endParaRPr lang="en-US" alt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b" anchorCtr="0">
                    <a:lnL>
                      <a:noFill/>
                    </a:lnL>
                    <a:lnR>
                      <a:noFill/>
                    </a:lnR>
                    <a:lnT>
                      <a:noFill/>
                    </a:lnT>
                    <a:lnB>
                      <a:noFill/>
                    </a:lnB>
                    <a:noFill/>
                  </a:tcPr>
                </a:tc>
              </a:tr>
              <a:tr h="213360">
                <a:tc>
                  <a:txBody>
                    <a:bodyPr/>
                    <a:p>
                      <a:pPr marL="68580" indent="0" algn="ctr" fontAlgn="t">
                        <a:spcBef>
                          <a:spcPct val="0"/>
                        </a:spcBef>
                        <a:spcAft>
                          <a:spcPct val="0"/>
                        </a:spcAft>
                      </a:pPr>
                      <a:r>
                        <a:rPr lang="zh-CN" sz="1400" b="0" i="0">
                          <a:solidFill>
                            <a:srgbClr val="000000"/>
                          </a:solidFill>
                          <a:latin typeface="宋体" pitchFamily="2" charset="-122"/>
                          <a:ea typeface="宋体" pitchFamily="2" charset="-122"/>
                          <a:cs typeface="Times New Roman" panose="02020503050405090304" charset="0"/>
                        </a:rPr>
                        <a:t>山人</a:t>
                      </a:r>
                      <a:endParaRPr 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t" anchorCtr="0">
                    <a:lnL>
                      <a:noFill/>
                    </a:lnL>
                    <a:lnR>
                      <a:noFill/>
                    </a:lnR>
                    <a:lnT>
                      <a:noFill/>
                    </a:lnT>
                    <a:lnB>
                      <a:noFill/>
                    </a:lnB>
                    <a:noFill/>
                  </a:tcPr>
                </a:tc>
                <a:tc>
                  <a:txBody>
                    <a:bodyPr/>
                    <a:p>
                      <a:pPr marL="68580" indent="0" algn="r" fontAlgn="b">
                        <a:spcBef>
                          <a:spcPct val="0"/>
                        </a:spcBef>
                        <a:spcAft>
                          <a:spcPct val="0"/>
                        </a:spcAft>
                      </a:pPr>
                      <a:r>
                        <a:rPr lang="en-US" altLang="zh-CN" sz="1400" b="0" i="0">
                          <a:solidFill>
                            <a:srgbClr val="000000"/>
                          </a:solidFill>
                          <a:latin typeface="宋体" pitchFamily="2" charset="-122"/>
                          <a:ea typeface="宋体" pitchFamily="2" charset="-122"/>
                          <a:cs typeface="Times New Roman" panose="02020503050405090304" charset="0"/>
                        </a:rPr>
                        <a:t>282</a:t>
                      </a:r>
                      <a:endParaRPr lang="en-US" alt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b" anchorCtr="0">
                    <a:lnL>
                      <a:noFill/>
                    </a:lnL>
                    <a:lnR>
                      <a:noFill/>
                    </a:lnR>
                    <a:lnT>
                      <a:noFill/>
                    </a:lnT>
                    <a:lnB>
                      <a:noFill/>
                    </a:lnB>
                    <a:noFill/>
                  </a:tcPr>
                </a:tc>
              </a:tr>
              <a:tr h="213360">
                <a:tc>
                  <a:txBody>
                    <a:bodyPr/>
                    <a:p>
                      <a:pPr marL="68580" indent="0" algn="ctr" fontAlgn="t">
                        <a:spcBef>
                          <a:spcPct val="0"/>
                        </a:spcBef>
                        <a:spcAft>
                          <a:spcPct val="0"/>
                        </a:spcAft>
                      </a:pPr>
                      <a:r>
                        <a:rPr lang="zh-CN" sz="1400" b="0" i="0">
                          <a:solidFill>
                            <a:srgbClr val="000000"/>
                          </a:solidFill>
                          <a:latin typeface="宋体" pitchFamily="2" charset="-122"/>
                          <a:ea typeface="宋体" pitchFamily="2" charset="-122"/>
                          <a:cs typeface="Times New Roman" panose="02020503050405090304" charset="0"/>
                        </a:rPr>
                        <a:t>老人</a:t>
                      </a:r>
                      <a:endParaRPr 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t" anchorCtr="0">
                    <a:lnL>
                      <a:noFill/>
                    </a:lnL>
                    <a:lnR>
                      <a:noFill/>
                    </a:lnR>
                    <a:lnT>
                      <a:noFill/>
                    </a:lnT>
                    <a:lnB>
                      <a:noFill/>
                    </a:lnB>
                    <a:noFill/>
                  </a:tcPr>
                </a:tc>
                <a:tc>
                  <a:txBody>
                    <a:bodyPr/>
                    <a:p>
                      <a:pPr marL="68580" indent="0" algn="r" fontAlgn="b">
                        <a:spcBef>
                          <a:spcPct val="0"/>
                        </a:spcBef>
                        <a:spcAft>
                          <a:spcPct val="0"/>
                        </a:spcAft>
                      </a:pPr>
                      <a:r>
                        <a:rPr lang="en-US" altLang="zh-CN" sz="1400" b="0" i="0">
                          <a:solidFill>
                            <a:srgbClr val="000000"/>
                          </a:solidFill>
                          <a:latin typeface="宋体" pitchFamily="2" charset="-122"/>
                          <a:ea typeface="宋体" pitchFamily="2" charset="-122"/>
                          <a:cs typeface="Times New Roman" panose="02020503050405090304" charset="0"/>
                        </a:rPr>
                        <a:t>259</a:t>
                      </a:r>
                      <a:endParaRPr lang="en-US" alt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b" anchorCtr="0">
                    <a:lnL>
                      <a:noFill/>
                    </a:lnL>
                    <a:lnR>
                      <a:noFill/>
                    </a:lnR>
                    <a:lnT>
                      <a:noFill/>
                    </a:lnT>
                    <a:lnB>
                      <a:noFill/>
                    </a:lnB>
                    <a:noFill/>
                  </a:tcPr>
                </a:tc>
              </a:tr>
              <a:tr h="213360">
                <a:tc>
                  <a:txBody>
                    <a:bodyPr/>
                    <a:p>
                      <a:pPr marL="68580" indent="0" algn="ctr" fontAlgn="t">
                        <a:spcBef>
                          <a:spcPct val="0"/>
                        </a:spcBef>
                        <a:spcAft>
                          <a:spcPct val="0"/>
                        </a:spcAft>
                      </a:pPr>
                      <a:r>
                        <a:rPr lang="zh-CN" sz="1400" b="0" i="0">
                          <a:solidFill>
                            <a:srgbClr val="000000"/>
                          </a:solidFill>
                          <a:latin typeface="宋体" pitchFamily="2" charset="-122"/>
                          <a:ea typeface="宋体" pitchFamily="2" charset="-122"/>
                          <a:cs typeface="Times New Roman" panose="02020503050405090304" charset="0"/>
                        </a:rPr>
                        <a:t>道人</a:t>
                      </a:r>
                      <a:endParaRPr 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t" anchorCtr="0">
                    <a:lnL>
                      <a:noFill/>
                    </a:lnL>
                    <a:lnR>
                      <a:noFill/>
                    </a:lnR>
                    <a:lnT>
                      <a:noFill/>
                    </a:lnT>
                    <a:lnB>
                      <a:noFill/>
                    </a:lnB>
                    <a:noFill/>
                  </a:tcPr>
                </a:tc>
                <a:tc>
                  <a:txBody>
                    <a:bodyPr/>
                    <a:p>
                      <a:pPr marL="68580" indent="0" algn="r" fontAlgn="b">
                        <a:spcBef>
                          <a:spcPct val="0"/>
                        </a:spcBef>
                        <a:spcAft>
                          <a:spcPct val="0"/>
                        </a:spcAft>
                      </a:pPr>
                      <a:r>
                        <a:rPr lang="en-US" altLang="zh-CN" sz="1400" b="0" i="0">
                          <a:solidFill>
                            <a:srgbClr val="000000"/>
                          </a:solidFill>
                          <a:latin typeface="宋体" pitchFamily="2" charset="-122"/>
                          <a:ea typeface="宋体" pitchFamily="2" charset="-122"/>
                          <a:cs typeface="Times New Roman" panose="02020503050405090304" charset="0"/>
                        </a:rPr>
                        <a:t>239</a:t>
                      </a:r>
                      <a:endParaRPr lang="en-US" alt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b" anchorCtr="0">
                    <a:lnL>
                      <a:noFill/>
                    </a:lnL>
                    <a:lnR>
                      <a:noFill/>
                    </a:lnR>
                    <a:lnT>
                      <a:noFill/>
                    </a:lnT>
                    <a:lnB>
                      <a:noFill/>
                    </a:lnB>
                    <a:noFill/>
                  </a:tcPr>
                </a:tc>
              </a:tr>
              <a:tr h="213360">
                <a:tc>
                  <a:txBody>
                    <a:bodyPr/>
                    <a:p>
                      <a:pPr marL="68580" indent="0" algn="ctr" fontAlgn="t">
                        <a:spcBef>
                          <a:spcPct val="0"/>
                        </a:spcBef>
                        <a:spcAft>
                          <a:spcPct val="0"/>
                        </a:spcAft>
                      </a:pPr>
                      <a:r>
                        <a:rPr lang="zh-CN" sz="1400" b="0" i="0">
                          <a:solidFill>
                            <a:srgbClr val="000000"/>
                          </a:solidFill>
                          <a:latin typeface="宋体" pitchFamily="2" charset="-122"/>
                          <a:ea typeface="宋体" pitchFamily="2" charset="-122"/>
                          <a:cs typeface="Times New Roman" panose="02020503050405090304" charset="0"/>
                        </a:rPr>
                        <a:t>主人</a:t>
                      </a:r>
                      <a:endParaRPr 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t" anchorCtr="0">
                    <a:lnL>
                      <a:noFill/>
                    </a:lnL>
                    <a:lnR>
                      <a:noFill/>
                    </a:lnR>
                    <a:lnT>
                      <a:noFill/>
                    </a:lnT>
                    <a:lnB>
                      <a:noFill/>
                    </a:lnB>
                    <a:noFill/>
                  </a:tcPr>
                </a:tc>
                <a:tc>
                  <a:txBody>
                    <a:bodyPr/>
                    <a:p>
                      <a:pPr marL="68580" indent="0" algn="r" fontAlgn="b">
                        <a:spcBef>
                          <a:spcPct val="0"/>
                        </a:spcBef>
                        <a:spcAft>
                          <a:spcPct val="0"/>
                        </a:spcAft>
                      </a:pPr>
                      <a:r>
                        <a:rPr lang="en-US" altLang="zh-CN" sz="1400" b="0" i="0">
                          <a:solidFill>
                            <a:srgbClr val="000000"/>
                          </a:solidFill>
                          <a:latin typeface="宋体" pitchFamily="2" charset="-122"/>
                          <a:ea typeface="宋体" pitchFamily="2" charset="-122"/>
                          <a:cs typeface="Times New Roman" panose="02020503050405090304" charset="0"/>
                        </a:rPr>
                        <a:t>96</a:t>
                      </a:r>
                      <a:endParaRPr lang="en-US" alt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b" anchorCtr="0">
                    <a:lnL>
                      <a:noFill/>
                    </a:lnL>
                    <a:lnR>
                      <a:noFill/>
                    </a:lnR>
                    <a:lnT>
                      <a:noFill/>
                    </a:lnT>
                    <a:lnB>
                      <a:noFill/>
                    </a:lnB>
                    <a:noFill/>
                  </a:tcPr>
                </a:tc>
              </a:tr>
              <a:tr h="213360">
                <a:tc>
                  <a:txBody>
                    <a:bodyPr/>
                    <a:p>
                      <a:pPr marL="68580" indent="0" algn="ctr" fontAlgn="t">
                        <a:spcBef>
                          <a:spcPct val="0"/>
                        </a:spcBef>
                        <a:spcAft>
                          <a:spcPct val="0"/>
                        </a:spcAft>
                      </a:pPr>
                      <a:r>
                        <a:rPr lang="zh-CN" sz="1400" b="0" i="0">
                          <a:solidFill>
                            <a:srgbClr val="000000"/>
                          </a:solidFill>
                          <a:latin typeface="宋体" pitchFamily="2" charset="-122"/>
                          <a:ea typeface="宋体" pitchFamily="2" charset="-122"/>
                          <a:cs typeface="Times New Roman" panose="02020503050405090304" charset="0"/>
                        </a:rPr>
                        <a:t>女史</a:t>
                      </a:r>
                      <a:endParaRPr 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t" anchorCtr="0">
                    <a:lnL>
                      <a:noFill/>
                    </a:lnL>
                    <a:lnR>
                      <a:noFill/>
                    </a:lnR>
                    <a:lnT>
                      <a:noFill/>
                    </a:lnT>
                    <a:lnB>
                      <a:noFill/>
                    </a:lnB>
                    <a:noFill/>
                  </a:tcPr>
                </a:tc>
                <a:tc>
                  <a:txBody>
                    <a:bodyPr/>
                    <a:p>
                      <a:pPr marL="68580" indent="0" algn="r" fontAlgn="b">
                        <a:spcBef>
                          <a:spcPct val="0"/>
                        </a:spcBef>
                        <a:spcAft>
                          <a:spcPct val="0"/>
                        </a:spcAft>
                      </a:pPr>
                      <a:r>
                        <a:rPr lang="en-US" altLang="zh-CN" sz="1400" b="0" i="0">
                          <a:solidFill>
                            <a:srgbClr val="000000"/>
                          </a:solidFill>
                          <a:latin typeface="宋体" pitchFamily="2" charset="-122"/>
                          <a:ea typeface="宋体" pitchFamily="2" charset="-122"/>
                          <a:cs typeface="Times New Roman" panose="02020503050405090304" charset="0"/>
                        </a:rPr>
                        <a:t>86</a:t>
                      </a:r>
                      <a:endParaRPr lang="en-US" alt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b" anchorCtr="0">
                    <a:lnL>
                      <a:noFill/>
                    </a:lnL>
                    <a:lnR>
                      <a:noFill/>
                    </a:lnR>
                    <a:lnT>
                      <a:noFill/>
                    </a:lnT>
                    <a:lnB>
                      <a:noFill/>
                    </a:lnB>
                    <a:noFill/>
                  </a:tcPr>
                </a:tc>
              </a:tr>
              <a:tr h="213360">
                <a:tc>
                  <a:txBody>
                    <a:bodyPr/>
                    <a:p>
                      <a:pPr marL="68580" indent="0" algn="ctr" fontAlgn="t">
                        <a:spcBef>
                          <a:spcPct val="0"/>
                        </a:spcBef>
                        <a:spcAft>
                          <a:spcPct val="0"/>
                        </a:spcAft>
                      </a:pPr>
                      <a:r>
                        <a:rPr lang="zh-CN" sz="1400" b="0" i="0">
                          <a:solidFill>
                            <a:srgbClr val="000000"/>
                          </a:solidFill>
                          <a:latin typeface="宋体" pitchFamily="2" charset="-122"/>
                          <a:ea typeface="宋体" pitchFamily="2" charset="-122"/>
                          <a:cs typeface="Times New Roman" panose="02020503050405090304" charset="0"/>
                        </a:rPr>
                        <a:t>大師</a:t>
                      </a:r>
                      <a:endParaRPr 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t" anchorCtr="0">
                    <a:lnL>
                      <a:noFill/>
                    </a:lnL>
                    <a:lnR>
                      <a:noFill/>
                    </a:lnR>
                    <a:lnT>
                      <a:noFill/>
                    </a:lnT>
                    <a:lnB>
                      <a:noFill/>
                    </a:lnB>
                    <a:noFill/>
                  </a:tcPr>
                </a:tc>
                <a:tc>
                  <a:txBody>
                    <a:bodyPr/>
                    <a:p>
                      <a:pPr marL="68580" indent="0" algn="r" fontAlgn="b">
                        <a:spcBef>
                          <a:spcPct val="0"/>
                        </a:spcBef>
                        <a:spcAft>
                          <a:spcPct val="0"/>
                        </a:spcAft>
                      </a:pPr>
                      <a:r>
                        <a:rPr lang="en-US" altLang="zh-CN" sz="1400" b="0" i="0">
                          <a:solidFill>
                            <a:srgbClr val="000000"/>
                          </a:solidFill>
                          <a:latin typeface="宋体" pitchFamily="2" charset="-122"/>
                          <a:ea typeface="宋体" pitchFamily="2" charset="-122"/>
                          <a:cs typeface="Times New Roman" panose="02020503050405090304" charset="0"/>
                        </a:rPr>
                        <a:t>46</a:t>
                      </a:r>
                      <a:endParaRPr lang="en-US" alt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b" anchorCtr="0">
                    <a:lnL>
                      <a:noFill/>
                    </a:lnL>
                    <a:lnR>
                      <a:noFill/>
                    </a:lnR>
                    <a:lnT>
                      <a:noFill/>
                    </a:lnT>
                    <a:lnB>
                      <a:noFill/>
                    </a:lnB>
                    <a:noFill/>
                  </a:tcPr>
                </a:tc>
              </a:tr>
              <a:tr h="213360">
                <a:tc>
                  <a:txBody>
                    <a:bodyPr/>
                    <a:p>
                      <a:pPr marL="68580" indent="0" algn="ctr" fontAlgn="t">
                        <a:spcBef>
                          <a:spcPct val="0"/>
                        </a:spcBef>
                        <a:spcAft>
                          <a:spcPct val="0"/>
                        </a:spcAft>
                      </a:pPr>
                      <a:r>
                        <a:rPr lang="zh-CN" sz="1400" b="0" i="0">
                          <a:solidFill>
                            <a:srgbClr val="000000"/>
                          </a:solidFill>
                          <a:latin typeface="宋体" pitchFamily="2" charset="-122"/>
                          <a:ea typeface="宋体" pitchFamily="2" charset="-122"/>
                          <a:cs typeface="Times New Roman" panose="02020503050405090304" charset="0"/>
                        </a:rPr>
                        <a:t>處士</a:t>
                      </a:r>
                      <a:endParaRPr 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t" anchorCtr="0">
                    <a:lnL>
                      <a:noFill/>
                    </a:lnL>
                    <a:lnR>
                      <a:noFill/>
                    </a:lnR>
                    <a:lnT>
                      <a:noFill/>
                    </a:lnT>
                    <a:lnB>
                      <a:noFill/>
                    </a:lnB>
                    <a:noFill/>
                  </a:tcPr>
                </a:tc>
                <a:tc>
                  <a:txBody>
                    <a:bodyPr/>
                    <a:p>
                      <a:pPr marL="68580" indent="0" algn="r" fontAlgn="b">
                        <a:spcBef>
                          <a:spcPct val="0"/>
                        </a:spcBef>
                        <a:spcAft>
                          <a:spcPct val="0"/>
                        </a:spcAft>
                      </a:pPr>
                      <a:r>
                        <a:rPr lang="en-US" altLang="zh-CN" sz="1400" b="0" i="0">
                          <a:solidFill>
                            <a:srgbClr val="000000"/>
                          </a:solidFill>
                          <a:latin typeface="宋体" pitchFamily="2" charset="-122"/>
                          <a:ea typeface="宋体" pitchFamily="2" charset="-122"/>
                          <a:cs typeface="Times New Roman" panose="02020503050405090304" charset="0"/>
                        </a:rPr>
                        <a:t>35</a:t>
                      </a:r>
                      <a:endParaRPr lang="en-US" alt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b" anchorCtr="0">
                    <a:lnL>
                      <a:noFill/>
                    </a:lnL>
                    <a:lnR>
                      <a:noFill/>
                    </a:lnR>
                    <a:lnT>
                      <a:noFill/>
                    </a:lnT>
                    <a:lnB>
                      <a:noFill/>
                    </a:lnB>
                    <a:noFill/>
                  </a:tcPr>
                </a:tc>
              </a:tr>
              <a:tr h="213360">
                <a:tc>
                  <a:txBody>
                    <a:bodyPr/>
                    <a:p>
                      <a:pPr marL="68580" indent="0" algn="ctr" fontAlgn="t">
                        <a:spcBef>
                          <a:spcPct val="0"/>
                        </a:spcBef>
                        <a:spcAft>
                          <a:spcPct val="0"/>
                        </a:spcAft>
                      </a:pPr>
                      <a:r>
                        <a:rPr lang="zh-CN" sz="1400" b="0" i="0">
                          <a:solidFill>
                            <a:srgbClr val="000000"/>
                          </a:solidFill>
                          <a:latin typeface="宋体" pitchFamily="2" charset="-122"/>
                          <a:ea typeface="宋体" pitchFamily="2" charset="-122"/>
                          <a:cs typeface="Times New Roman" panose="02020503050405090304" charset="0"/>
                        </a:rPr>
                        <a:t>散人</a:t>
                      </a:r>
                      <a:endParaRPr 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t" anchorCtr="0">
                    <a:lnL>
                      <a:noFill/>
                    </a:lnL>
                    <a:lnR>
                      <a:noFill/>
                    </a:lnR>
                    <a:lnT>
                      <a:noFill/>
                    </a:lnT>
                    <a:lnB>
                      <a:noFill/>
                    </a:lnB>
                    <a:noFill/>
                  </a:tcPr>
                </a:tc>
                <a:tc>
                  <a:txBody>
                    <a:bodyPr/>
                    <a:p>
                      <a:pPr marL="68580" indent="0" algn="r" fontAlgn="b">
                        <a:spcBef>
                          <a:spcPct val="0"/>
                        </a:spcBef>
                        <a:spcAft>
                          <a:spcPct val="0"/>
                        </a:spcAft>
                      </a:pPr>
                      <a:r>
                        <a:rPr lang="en-US" altLang="zh-CN" sz="1400" b="0" i="0">
                          <a:solidFill>
                            <a:srgbClr val="000000"/>
                          </a:solidFill>
                          <a:latin typeface="宋体" pitchFamily="2" charset="-122"/>
                          <a:ea typeface="宋体" pitchFamily="2" charset="-122"/>
                          <a:cs typeface="Times New Roman" panose="02020503050405090304" charset="0"/>
                        </a:rPr>
                        <a:t>34</a:t>
                      </a:r>
                      <a:endParaRPr lang="en-US" alt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b" anchorCtr="0">
                    <a:lnL>
                      <a:noFill/>
                    </a:lnL>
                    <a:lnR>
                      <a:noFill/>
                    </a:lnR>
                    <a:lnT>
                      <a:noFill/>
                    </a:lnT>
                    <a:lnB>
                      <a:noFill/>
                    </a:lnB>
                    <a:noFill/>
                  </a:tcPr>
                </a:tc>
              </a:tr>
              <a:tr h="213360">
                <a:tc>
                  <a:txBody>
                    <a:bodyPr/>
                    <a:p>
                      <a:pPr marL="68580" indent="0" algn="ctr" fontAlgn="t">
                        <a:spcBef>
                          <a:spcPct val="0"/>
                        </a:spcBef>
                        <a:spcAft>
                          <a:spcPct val="0"/>
                        </a:spcAft>
                      </a:pPr>
                      <a:r>
                        <a:rPr lang="zh-CN" sz="1400" b="0" i="0">
                          <a:solidFill>
                            <a:srgbClr val="000000"/>
                          </a:solidFill>
                          <a:latin typeface="宋体" pitchFamily="2" charset="-122"/>
                          <a:ea typeface="宋体" pitchFamily="2" charset="-122"/>
                          <a:cs typeface="Times New Roman" panose="02020503050405090304" charset="0"/>
                        </a:rPr>
                        <a:t>山樵</a:t>
                      </a:r>
                      <a:endParaRPr 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t" anchorCtr="0">
                    <a:lnL>
                      <a:noFill/>
                    </a:lnL>
                    <a:lnR>
                      <a:noFill/>
                    </a:lnR>
                    <a:lnT>
                      <a:noFill/>
                    </a:lnT>
                    <a:lnB>
                      <a:noFill/>
                    </a:lnB>
                    <a:noFill/>
                  </a:tcPr>
                </a:tc>
                <a:tc>
                  <a:txBody>
                    <a:bodyPr/>
                    <a:p>
                      <a:pPr marL="68580" indent="0" algn="r" fontAlgn="b">
                        <a:spcBef>
                          <a:spcPct val="0"/>
                        </a:spcBef>
                        <a:spcAft>
                          <a:spcPct val="0"/>
                        </a:spcAft>
                      </a:pPr>
                      <a:r>
                        <a:rPr lang="en-US" altLang="zh-CN" sz="1400" b="0" i="0">
                          <a:solidFill>
                            <a:srgbClr val="000000"/>
                          </a:solidFill>
                          <a:latin typeface="宋体" pitchFamily="2" charset="-122"/>
                          <a:ea typeface="宋体" pitchFamily="2" charset="-122"/>
                          <a:cs typeface="Times New Roman" panose="02020503050405090304" charset="0"/>
                        </a:rPr>
                        <a:t>28</a:t>
                      </a:r>
                      <a:endParaRPr lang="en-US" alt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b" anchorCtr="0">
                    <a:lnL>
                      <a:noFill/>
                    </a:lnL>
                    <a:lnR>
                      <a:noFill/>
                    </a:lnR>
                    <a:lnT>
                      <a:noFill/>
                    </a:lnT>
                    <a:lnB>
                      <a:noFill/>
                    </a:lnB>
                    <a:noFill/>
                  </a:tcPr>
                </a:tc>
              </a:tr>
              <a:tr h="213360">
                <a:tc>
                  <a:txBody>
                    <a:bodyPr/>
                    <a:p>
                      <a:pPr marL="68580" indent="0" algn="ctr" fontAlgn="t">
                        <a:spcBef>
                          <a:spcPct val="0"/>
                        </a:spcBef>
                        <a:spcAft>
                          <a:spcPct val="0"/>
                        </a:spcAft>
                      </a:pPr>
                      <a:r>
                        <a:rPr lang="zh-CN" sz="1400" b="0" i="0">
                          <a:solidFill>
                            <a:srgbClr val="000000"/>
                          </a:solidFill>
                          <a:latin typeface="宋体" pitchFamily="2" charset="-122"/>
                          <a:ea typeface="宋体" pitchFamily="2" charset="-122"/>
                          <a:cs typeface="Times New Roman" panose="02020503050405090304" charset="0"/>
                        </a:rPr>
                        <a:t>禪師</a:t>
                      </a:r>
                      <a:endParaRPr 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t" anchorCtr="0">
                    <a:lnL>
                      <a:noFill/>
                    </a:lnL>
                    <a:lnR>
                      <a:noFill/>
                    </a:lnR>
                    <a:lnT>
                      <a:noFill/>
                    </a:lnT>
                    <a:lnB>
                      <a:noFill/>
                    </a:lnB>
                    <a:noFill/>
                  </a:tcPr>
                </a:tc>
                <a:tc>
                  <a:txBody>
                    <a:bodyPr/>
                    <a:p>
                      <a:pPr marL="68580" indent="0" algn="r" fontAlgn="b">
                        <a:spcBef>
                          <a:spcPct val="0"/>
                        </a:spcBef>
                        <a:spcAft>
                          <a:spcPct val="0"/>
                        </a:spcAft>
                      </a:pPr>
                      <a:r>
                        <a:rPr lang="en-US" altLang="zh-CN" sz="1400" b="0" i="0">
                          <a:solidFill>
                            <a:srgbClr val="000000"/>
                          </a:solidFill>
                          <a:latin typeface="宋体" pitchFamily="2" charset="-122"/>
                          <a:ea typeface="宋体" pitchFamily="2" charset="-122"/>
                          <a:cs typeface="Times New Roman" panose="02020503050405090304" charset="0"/>
                        </a:rPr>
                        <a:t>22</a:t>
                      </a:r>
                      <a:endParaRPr lang="en-US" alt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b" anchorCtr="0">
                    <a:lnL>
                      <a:noFill/>
                    </a:lnL>
                    <a:lnR>
                      <a:noFill/>
                    </a:lnR>
                    <a:lnT>
                      <a:noFill/>
                    </a:lnT>
                    <a:lnB>
                      <a:noFill/>
                    </a:lnB>
                    <a:noFill/>
                  </a:tcPr>
                </a:tc>
              </a:tr>
              <a:tr h="213360">
                <a:tc>
                  <a:txBody>
                    <a:bodyPr/>
                    <a:p>
                      <a:pPr marL="68580" indent="0" algn="ctr" fontAlgn="t">
                        <a:spcBef>
                          <a:spcPct val="0"/>
                        </a:spcBef>
                        <a:spcAft>
                          <a:spcPct val="0"/>
                        </a:spcAft>
                      </a:pPr>
                      <a:r>
                        <a:rPr lang="zh-CN" sz="1400" b="0" i="0">
                          <a:solidFill>
                            <a:srgbClr val="000000"/>
                          </a:solidFill>
                          <a:latin typeface="宋体" pitchFamily="2" charset="-122"/>
                          <a:ea typeface="宋体" pitchFamily="2" charset="-122"/>
                          <a:cs typeface="Times New Roman" panose="02020503050405090304" charset="0"/>
                        </a:rPr>
                        <a:t>野人</a:t>
                      </a:r>
                      <a:endParaRPr 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t" anchorCtr="0">
                    <a:lnL>
                      <a:noFill/>
                    </a:lnL>
                    <a:lnR>
                      <a:noFill/>
                    </a:lnR>
                    <a:lnT>
                      <a:noFill/>
                    </a:lnT>
                    <a:lnB>
                      <a:noFill/>
                    </a:lnB>
                    <a:noFill/>
                  </a:tcPr>
                </a:tc>
                <a:tc>
                  <a:txBody>
                    <a:bodyPr/>
                    <a:p>
                      <a:pPr marL="68580" indent="0" algn="r" fontAlgn="b">
                        <a:spcBef>
                          <a:spcPct val="0"/>
                        </a:spcBef>
                        <a:spcAft>
                          <a:spcPct val="0"/>
                        </a:spcAft>
                      </a:pPr>
                      <a:r>
                        <a:rPr lang="en-US" altLang="zh-CN" sz="1400" b="0" i="0">
                          <a:solidFill>
                            <a:srgbClr val="000000"/>
                          </a:solidFill>
                          <a:latin typeface="宋体" pitchFamily="2" charset="-122"/>
                          <a:ea typeface="宋体" pitchFamily="2" charset="-122"/>
                          <a:cs typeface="Times New Roman" panose="02020503050405090304" charset="0"/>
                        </a:rPr>
                        <a:t>18</a:t>
                      </a:r>
                      <a:endParaRPr lang="en-US" alt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b" anchorCtr="0">
                    <a:lnL>
                      <a:noFill/>
                    </a:lnL>
                    <a:lnR>
                      <a:noFill/>
                    </a:lnR>
                    <a:lnT>
                      <a:noFill/>
                    </a:lnT>
                    <a:lnB>
                      <a:noFill/>
                    </a:lnB>
                    <a:noFill/>
                  </a:tcPr>
                </a:tc>
              </a:tr>
              <a:tr h="213360">
                <a:tc>
                  <a:txBody>
                    <a:bodyPr/>
                    <a:p>
                      <a:pPr marL="68580" indent="0" algn="ctr" fontAlgn="t">
                        <a:spcBef>
                          <a:spcPct val="0"/>
                        </a:spcBef>
                        <a:spcAft>
                          <a:spcPct val="0"/>
                        </a:spcAft>
                      </a:pPr>
                      <a:r>
                        <a:rPr lang="zh-CN" sz="1400" b="0" i="0">
                          <a:solidFill>
                            <a:srgbClr val="000000"/>
                          </a:solidFill>
                          <a:latin typeface="宋体" pitchFamily="2" charset="-122"/>
                          <a:ea typeface="宋体" pitchFamily="2" charset="-122"/>
                          <a:cs typeface="Times New Roman" panose="02020503050405090304" charset="0"/>
                        </a:rPr>
                        <a:t>布衣</a:t>
                      </a:r>
                      <a:endParaRPr 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t" anchorCtr="0">
                    <a:lnL>
                      <a:noFill/>
                    </a:lnL>
                    <a:lnR>
                      <a:noFill/>
                    </a:lnR>
                    <a:lnT>
                      <a:noFill/>
                    </a:lnT>
                    <a:lnB>
                      <a:noFill/>
                    </a:lnB>
                    <a:noFill/>
                  </a:tcPr>
                </a:tc>
                <a:tc>
                  <a:txBody>
                    <a:bodyPr/>
                    <a:p>
                      <a:pPr marL="68580" indent="0" algn="r" fontAlgn="b">
                        <a:spcBef>
                          <a:spcPct val="0"/>
                        </a:spcBef>
                        <a:spcAft>
                          <a:spcPct val="0"/>
                        </a:spcAft>
                      </a:pPr>
                      <a:r>
                        <a:rPr lang="en-US" altLang="zh-CN" sz="1400" b="0" i="0">
                          <a:solidFill>
                            <a:srgbClr val="000000"/>
                          </a:solidFill>
                          <a:latin typeface="宋体" pitchFamily="2" charset="-122"/>
                          <a:ea typeface="宋体" pitchFamily="2" charset="-122"/>
                          <a:cs typeface="Times New Roman" panose="02020503050405090304" charset="0"/>
                        </a:rPr>
                        <a:t>15</a:t>
                      </a:r>
                      <a:endParaRPr lang="en-US" alt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b" anchorCtr="0">
                    <a:lnL>
                      <a:noFill/>
                    </a:lnL>
                    <a:lnR>
                      <a:noFill/>
                    </a:lnR>
                    <a:lnT>
                      <a:noFill/>
                    </a:lnT>
                    <a:lnB>
                      <a:noFill/>
                    </a:lnB>
                    <a:noFill/>
                  </a:tcPr>
                </a:tc>
              </a:tr>
              <a:tr h="213360">
                <a:tc>
                  <a:txBody>
                    <a:bodyPr/>
                    <a:p>
                      <a:pPr marL="68580" indent="0" algn="ctr" fontAlgn="t">
                        <a:spcBef>
                          <a:spcPct val="0"/>
                        </a:spcBef>
                        <a:spcAft>
                          <a:spcPct val="0"/>
                        </a:spcAft>
                      </a:pPr>
                      <a:r>
                        <a:rPr lang="zh-CN" sz="1400" b="0" i="0">
                          <a:solidFill>
                            <a:srgbClr val="000000"/>
                          </a:solidFill>
                          <a:latin typeface="宋体" pitchFamily="2" charset="-122"/>
                          <a:ea typeface="宋体" pitchFamily="2" charset="-122"/>
                          <a:cs typeface="Times New Roman" panose="02020503050405090304" charset="0"/>
                        </a:rPr>
                        <a:t>山民</a:t>
                      </a:r>
                      <a:endParaRPr 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t" anchorCtr="0">
                    <a:lnL>
                      <a:noFill/>
                    </a:lnL>
                    <a:lnR>
                      <a:noFill/>
                    </a:lnR>
                    <a:lnT>
                      <a:noFill/>
                    </a:lnT>
                    <a:lnB>
                      <a:noFill/>
                    </a:lnB>
                    <a:noFill/>
                  </a:tcPr>
                </a:tc>
                <a:tc>
                  <a:txBody>
                    <a:bodyPr/>
                    <a:p>
                      <a:pPr marL="68580" indent="0" algn="r" fontAlgn="b">
                        <a:spcBef>
                          <a:spcPct val="0"/>
                        </a:spcBef>
                        <a:spcAft>
                          <a:spcPct val="0"/>
                        </a:spcAft>
                      </a:pPr>
                      <a:r>
                        <a:rPr lang="en-US" altLang="zh-CN" sz="1400" b="0" i="0">
                          <a:solidFill>
                            <a:srgbClr val="000000"/>
                          </a:solidFill>
                          <a:latin typeface="宋体" pitchFamily="2" charset="-122"/>
                          <a:ea typeface="宋体" pitchFamily="2" charset="-122"/>
                          <a:cs typeface="Times New Roman" panose="02020503050405090304" charset="0"/>
                        </a:rPr>
                        <a:t>13</a:t>
                      </a:r>
                      <a:endParaRPr lang="en-US" alt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b" anchorCtr="0">
                    <a:lnL>
                      <a:noFill/>
                    </a:lnL>
                    <a:lnR>
                      <a:noFill/>
                    </a:lnR>
                    <a:lnT>
                      <a:noFill/>
                    </a:lnT>
                    <a:lnB>
                      <a:noFill/>
                    </a:lnB>
                    <a:noFill/>
                  </a:tcPr>
                </a:tc>
              </a:tr>
              <a:tr h="213360">
                <a:tc>
                  <a:txBody>
                    <a:bodyPr/>
                    <a:p>
                      <a:pPr marL="68580" indent="0" algn="ctr" fontAlgn="t">
                        <a:spcBef>
                          <a:spcPct val="0"/>
                        </a:spcBef>
                        <a:spcAft>
                          <a:spcPct val="0"/>
                        </a:spcAft>
                      </a:pPr>
                      <a:r>
                        <a:rPr lang="zh-CN" sz="1400" b="0" i="0">
                          <a:solidFill>
                            <a:srgbClr val="000000"/>
                          </a:solidFill>
                          <a:latin typeface="宋体" pitchFamily="2" charset="-122"/>
                          <a:ea typeface="宋体" pitchFamily="2" charset="-122"/>
                          <a:cs typeface="Times New Roman" panose="02020503050405090304" charset="0"/>
                        </a:rPr>
                        <a:t>逸民</a:t>
                      </a:r>
                      <a:endParaRPr 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t" anchorCtr="0">
                    <a:lnL>
                      <a:noFill/>
                    </a:lnL>
                    <a:lnR>
                      <a:noFill/>
                    </a:lnR>
                    <a:lnT>
                      <a:noFill/>
                    </a:lnT>
                    <a:lnB>
                      <a:noFill/>
                    </a:lnB>
                    <a:noFill/>
                  </a:tcPr>
                </a:tc>
                <a:tc>
                  <a:txBody>
                    <a:bodyPr/>
                    <a:p>
                      <a:pPr marL="68580" indent="0" algn="r" fontAlgn="b">
                        <a:spcBef>
                          <a:spcPct val="0"/>
                        </a:spcBef>
                        <a:spcAft>
                          <a:spcPct val="0"/>
                        </a:spcAft>
                      </a:pPr>
                      <a:r>
                        <a:rPr lang="en-US" altLang="zh-CN" sz="1400" b="0" i="0">
                          <a:solidFill>
                            <a:srgbClr val="000000"/>
                          </a:solidFill>
                          <a:latin typeface="宋体" pitchFamily="2" charset="-122"/>
                          <a:ea typeface="宋体" pitchFamily="2" charset="-122"/>
                          <a:cs typeface="Times New Roman" panose="02020503050405090304" charset="0"/>
                        </a:rPr>
                        <a:t>13</a:t>
                      </a:r>
                      <a:endParaRPr lang="en-US" alt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b" anchorCtr="0">
                    <a:lnL>
                      <a:noFill/>
                    </a:lnL>
                    <a:lnR>
                      <a:noFill/>
                    </a:lnR>
                    <a:lnT>
                      <a:noFill/>
                    </a:lnT>
                    <a:lnB>
                      <a:noFill/>
                    </a:lnB>
                    <a:noFill/>
                  </a:tcPr>
                </a:tc>
              </a:tr>
              <a:tr h="213360">
                <a:tc>
                  <a:txBody>
                    <a:bodyPr/>
                    <a:p>
                      <a:pPr marL="68580" indent="0" algn="ctr" fontAlgn="t">
                        <a:spcBef>
                          <a:spcPct val="0"/>
                        </a:spcBef>
                        <a:spcAft>
                          <a:spcPct val="0"/>
                        </a:spcAft>
                      </a:pPr>
                      <a:r>
                        <a:rPr lang="zh-CN" sz="1400" b="0" i="0">
                          <a:solidFill>
                            <a:srgbClr val="000000"/>
                          </a:solidFill>
                          <a:latin typeface="宋体" pitchFamily="2" charset="-122"/>
                          <a:ea typeface="宋体" pitchFamily="2" charset="-122"/>
                          <a:cs typeface="Times New Roman" panose="02020503050405090304" charset="0"/>
                        </a:rPr>
                        <a:t>逸叟</a:t>
                      </a:r>
                      <a:endParaRPr 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t" anchorCtr="0">
                    <a:lnL>
                      <a:noFill/>
                    </a:lnL>
                    <a:lnR>
                      <a:noFill/>
                    </a:lnR>
                    <a:lnT>
                      <a:noFill/>
                    </a:lnT>
                    <a:lnB>
                      <a:noFill/>
                    </a:lnB>
                    <a:noFill/>
                  </a:tcPr>
                </a:tc>
                <a:tc>
                  <a:txBody>
                    <a:bodyPr/>
                    <a:p>
                      <a:pPr marL="68580" indent="0" algn="r" fontAlgn="b">
                        <a:spcBef>
                          <a:spcPct val="0"/>
                        </a:spcBef>
                        <a:spcAft>
                          <a:spcPct val="0"/>
                        </a:spcAft>
                      </a:pPr>
                      <a:r>
                        <a:rPr lang="en-US" altLang="zh-CN" sz="1400" b="0" i="0">
                          <a:solidFill>
                            <a:srgbClr val="000000"/>
                          </a:solidFill>
                          <a:latin typeface="宋体" pitchFamily="2" charset="-122"/>
                          <a:ea typeface="宋体" pitchFamily="2" charset="-122"/>
                          <a:cs typeface="Times New Roman" panose="02020503050405090304" charset="0"/>
                        </a:rPr>
                        <a:t>12</a:t>
                      </a:r>
                      <a:endParaRPr lang="en-US" alt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b" anchorCtr="0">
                    <a:lnL>
                      <a:noFill/>
                    </a:lnL>
                    <a:lnR>
                      <a:noFill/>
                    </a:lnR>
                    <a:lnT>
                      <a:noFill/>
                    </a:lnT>
                    <a:lnB>
                      <a:noFill/>
                    </a:lnB>
                    <a:noFill/>
                  </a:tcPr>
                </a:tc>
              </a:tr>
              <a:tr h="213360">
                <a:tc>
                  <a:txBody>
                    <a:bodyPr/>
                    <a:p>
                      <a:pPr marL="68580" indent="0" algn="ctr" fontAlgn="t">
                        <a:spcBef>
                          <a:spcPct val="0"/>
                        </a:spcBef>
                        <a:spcAft>
                          <a:spcPct val="0"/>
                        </a:spcAft>
                      </a:pPr>
                      <a:r>
                        <a:rPr lang="zh-CN" sz="1400" b="0" i="0">
                          <a:solidFill>
                            <a:srgbClr val="000000"/>
                          </a:solidFill>
                          <a:latin typeface="宋体" pitchFamily="2" charset="-122"/>
                          <a:ea typeface="宋体" pitchFamily="2" charset="-122"/>
                          <a:cs typeface="Times New Roman" panose="02020503050405090304" charset="0"/>
                        </a:rPr>
                        <a:t>和尚</a:t>
                      </a:r>
                      <a:endParaRPr 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t" anchorCtr="0">
                    <a:lnL>
                      <a:noFill/>
                    </a:lnL>
                    <a:lnR>
                      <a:noFill/>
                    </a:lnR>
                    <a:lnT>
                      <a:noFill/>
                    </a:lnT>
                    <a:lnB>
                      <a:noFill/>
                    </a:lnB>
                    <a:noFill/>
                  </a:tcPr>
                </a:tc>
                <a:tc>
                  <a:txBody>
                    <a:bodyPr/>
                    <a:p>
                      <a:pPr marL="68580" indent="0" algn="r" fontAlgn="b">
                        <a:spcBef>
                          <a:spcPct val="0"/>
                        </a:spcBef>
                        <a:spcAft>
                          <a:spcPct val="0"/>
                        </a:spcAft>
                      </a:pPr>
                      <a:r>
                        <a:rPr lang="en-US" altLang="zh-CN" sz="1400" b="0" i="0">
                          <a:solidFill>
                            <a:srgbClr val="000000"/>
                          </a:solidFill>
                          <a:latin typeface="宋体" pitchFamily="2" charset="-122"/>
                          <a:ea typeface="宋体" pitchFamily="2" charset="-122"/>
                          <a:cs typeface="Times New Roman" panose="02020503050405090304" charset="0"/>
                        </a:rPr>
                        <a:t>11</a:t>
                      </a:r>
                      <a:endParaRPr lang="en-US" alt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b" anchorCtr="0">
                    <a:lnL>
                      <a:noFill/>
                    </a:lnL>
                    <a:lnR>
                      <a:noFill/>
                    </a:lnR>
                    <a:lnT>
                      <a:noFill/>
                    </a:lnT>
                    <a:lnB>
                      <a:noFill/>
                    </a:lnB>
                    <a:noFill/>
                  </a:tcPr>
                </a:tc>
              </a:tr>
              <a:tr h="213360">
                <a:tc>
                  <a:txBody>
                    <a:bodyPr/>
                    <a:p>
                      <a:pPr marL="68580" indent="0" algn="ctr" fontAlgn="t">
                        <a:spcBef>
                          <a:spcPct val="0"/>
                        </a:spcBef>
                        <a:spcAft>
                          <a:spcPct val="0"/>
                        </a:spcAft>
                      </a:pPr>
                      <a:r>
                        <a:rPr lang="zh-CN" sz="1400" b="0" i="0">
                          <a:solidFill>
                            <a:srgbClr val="000000"/>
                          </a:solidFill>
                          <a:latin typeface="宋体" pitchFamily="2" charset="-122"/>
                          <a:ea typeface="宋体" pitchFamily="2" charset="-122"/>
                          <a:cs typeface="Times New Roman" panose="02020503050405090304" charset="0"/>
                        </a:rPr>
                        <a:t>漫士</a:t>
                      </a:r>
                      <a:endParaRPr 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t" anchorCtr="0">
                    <a:lnL>
                      <a:noFill/>
                    </a:lnL>
                    <a:lnR>
                      <a:noFill/>
                    </a:lnR>
                    <a:lnT>
                      <a:noFill/>
                    </a:lnT>
                    <a:lnB>
                      <a:noFill/>
                    </a:lnB>
                    <a:noFill/>
                  </a:tcPr>
                </a:tc>
                <a:tc>
                  <a:txBody>
                    <a:bodyPr/>
                    <a:p>
                      <a:pPr marL="68580" indent="0" algn="r" fontAlgn="b">
                        <a:spcBef>
                          <a:spcPct val="0"/>
                        </a:spcBef>
                        <a:spcAft>
                          <a:spcPct val="0"/>
                        </a:spcAft>
                      </a:pPr>
                      <a:r>
                        <a:rPr lang="en-US" altLang="zh-CN" sz="1400" b="0" i="0">
                          <a:solidFill>
                            <a:srgbClr val="000000"/>
                          </a:solidFill>
                          <a:latin typeface="宋体" pitchFamily="2" charset="-122"/>
                          <a:ea typeface="宋体" pitchFamily="2" charset="-122"/>
                          <a:cs typeface="Times New Roman" panose="02020503050405090304" charset="0"/>
                        </a:rPr>
                        <a:t>10</a:t>
                      </a:r>
                      <a:endParaRPr lang="en-US" alt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b" anchorCtr="0">
                    <a:lnL>
                      <a:noFill/>
                    </a:lnL>
                    <a:lnR>
                      <a:noFill/>
                    </a:lnR>
                    <a:lnT>
                      <a:noFill/>
                    </a:lnT>
                    <a:lnB>
                      <a:noFill/>
                    </a:lnB>
                    <a:noFill/>
                  </a:tcPr>
                </a:tc>
              </a:tr>
              <a:tr h="213360">
                <a:tc>
                  <a:txBody>
                    <a:bodyPr/>
                    <a:p>
                      <a:pPr marL="68580" indent="0" algn="ctr" fontAlgn="t">
                        <a:spcBef>
                          <a:spcPct val="0"/>
                        </a:spcBef>
                        <a:spcAft>
                          <a:spcPct val="0"/>
                        </a:spcAft>
                      </a:pPr>
                      <a:r>
                        <a:rPr lang="zh-CN" sz="1400" b="0" i="0">
                          <a:solidFill>
                            <a:srgbClr val="000000"/>
                          </a:solidFill>
                          <a:latin typeface="宋体" pitchFamily="2" charset="-122"/>
                          <a:ea typeface="宋体" pitchFamily="2" charset="-122"/>
                          <a:cs typeface="Times New Roman" panose="02020503050405090304" charset="0"/>
                        </a:rPr>
                        <a:t>山翁</a:t>
                      </a:r>
                      <a:endParaRPr 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t" anchorCtr="0">
                    <a:lnL>
                      <a:noFill/>
                    </a:lnL>
                    <a:lnR>
                      <a:noFill/>
                    </a:lnR>
                    <a:lnT>
                      <a:noFill/>
                    </a:lnT>
                    <a:lnB>
                      <a:noFill/>
                    </a:lnB>
                    <a:noFill/>
                  </a:tcPr>
                </a:tc>
                <a:tc>
                  <a:txBody>
                    <a:bodyPr/>
                    <a:p>
                      <a:pPr marL="68580" indent="0" algn="r" fontAlgn="b">
                        <a:spcBef>
                          <a:spcPct val="0"/>
                        </a:spcBef>
                        <a:spcAft>
                          <a:spcPct val="0"/>
                        </a:spcAft>
                      </a:pPr>
                      <a:r>
                        <a:rPr lang="en-US" altLang="zh-CN" sz="1400" b="0" i="0">
                          <a:solidFill>
                            <a:srgbClr val="000000"/>
                          </a:solidFill>
                          <a:latin typeface="宋体" pitchFamily="2" charset="-122"/>
                          <a:ea typeface="宋体" pitchFamily="2" charset="-122"/>
                          <a:cs typeface="Times New Roman" panose="02020503050405090304" charset="0"/>
                        </a:rPr>
                        <a:t>10</a:t>
                      </a:r>
                      <a:endParaRPr lang="en-US" alt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b" anchorCtr="0">
                    <a:lnL>
                      <a:noFill/>
                    </a:lnL>
                    <a:lnR>
                      <a:noFill/>
                    </a:lnR>
                    <a:lnT>
                      <a:noFill/>
                    </a:lnT>
                    <a:lnB>
                      <a:noFill/>
                    </a:lnB>
                    <a:noFill/>
                  </a:tcPr>
                </a:tc>
              </a:tr>
              <a:tr h="213360">
                <a:tc>
                  <a:txBody>
                    <a:bodyPr/>
                    <a:p>
                      <a:pPr marL="68580" indent="0" algn="ctr" fontAlgn="t">
                        <a:spcBef>
                          <a:spcPct val="0"/>
                        </a:spcBef>
                        <a:spcAft>
                          <a:spcPct val="0"/>
                        </a:spcAft>
                      </a:pPr>
                      <a:r>
                        <a:rPr lang="zh-CN" sz="1400" b="0" i="0">
                          <a:solidFill>
                            <a:srgbClr val="000000"/>
                          </a:solidFill>
                          <a:latin typeface="宋体" pitchFamily="2" charset="-122"/>
                          <a:ea typeface="宋体" pitchFamily="2" charset="-122"/>
                          <a:cs typeface="Times New Roman" panose="02020503050405090304" charset="0"/>
                        </a:rPr>
                        <a:t>拙翁</a:t>
                      </a:r>
                      <a:endParaRPr 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t" anchorCtr="0">
                    <a:lnL>
                      <a:noFill/>
                    </a:lnL>
                    <a:lnR>
                      <a:noFill/>
                    </a:lnR>
                    <a:lnT>
                      <a:noFill/>
                    </a:lnT>
                    <a:lnB>
                      <a:noFill/>
                    </a:lnB>
                    <a:noFill/>
                  </a:tcPr>
                </a:tc>
                <a:tc>
                  <a:txBody>
                    <a:bodyPr/>
                    <a:p>
                      <a:pPr marL="68580" indent="0" algn="r" fontAlgn="b">
                        <a:spcBef>
                          <a:spcPct val="0"/>
                        </a:spcBef>
                        <a:spcAft>
                          <a:spcPct val="0"/>
                        </a:spcAft>
                      </a:pPr>
                      <a:r>
                        <a:rPr lang="en-US" altLang="zh-CN" sz="1400" b="0" i="0">
                          <a:solidFill>
                            <a:srgbClr val="000000"/>
                          </a:solidFill>
                          <a:latin typeface="宋体" pitchFamily="2" charset="-122"/>
                          <a:ea typeface="宋体" pitchFamily="2" charset="-122"/>
                          <a:cs typeface="Times New Roman" panose="02020503050405090304" charset="0"/>
                        </a:rPr>
                        <a:t>10</a:t>
                      </a:r>
                      <a:endParaRPr lang="en-US" alt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b" anchorCtr="0">
                    <a:lnL>
                      <a:noFill/>
                    </a:lnL>
                    <a:lnR>
                      <a:noFill/>
                    </a:lnR>
                    <a:lnT>
                      <a:noFill/>
                    </a:lnT>
                    <a:lnB>
                      <a:noFill/>
                    </a:lnB>
                    <a:noFill/>
                  </a:tcPr>
                </a:tc>
              </a:tr>
            </a:tbl>
          </a:graphicData>
        </a:graphic>
      </p:graphicFrame>
      <p:graphicFrame>
        <p:nvGraphicFramePr>
          <p:cNvPr id="5" name="表格 4"/>
          <p:cNvGraphicFramePr/>
          <p:nvPr>
            <p:custDataLst>
              <p:tags r:id="rId2"/>
            </p:custDataLst>
          </p:nvPr>
        </p:nvGraphicFramePr>
        <p:xfrm>
          <a:off x="10090785" y="636270"/>
          <a:ext cx="1911985" cy="9027160"/>
        </p:xfrm>
        <a:graphic>
          <a:graphicData uri="http://schemas.openxmlformats.org/drawingml/2006/table">
            <a:tbl>
              <a:tblPr/>
              <a:tblGrid>
                <a:gridCol w="953135"/>
                <a:gridCol w="958850"/>
              </a:tblGrid>
              <a:tr h="427355">
                <a:tc>
                  <a:txBody>
                    <a:bodyPr/>
                    <a:p>
                      <a:pPr marL="68580" indent="0" algn="just">
                        <a:spcBef>
                          <a:spcPct val="0"/>
                        </a:spcBef>
                        <a:spcAft>
                          <a:spcPct val="0"/>
                        </a:spcAft>
                      </a:pPr>
                      <a:r>
                        <a:rPr lang="en-US" altLang="zh-CN" sz="1400" b="0" i="0">
                          <a:solidFill>
                            <a:srgbClr val="000000"/>
                          </a:solidFill>
                          <a:latin typeface="宋体" pitchFamily="2" charset="-122"/>
                          <a:ea typeface="宋体" pitchFamily="2" charset="-122"/>
                          <a:cs typeface="Times New Roman" panose="02020503050405090304" charset="0"/>
                        </a:rPr>
                        <a:t>Character</a:t>
                      </a:r>
                      <a:endParaRPr lang="en-US" alt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b" anchorCtr="0">
                    <a:lnL>
                      <a:noFill/>
                    </a:lnL>
                    <a:lnR>
                      <a:noFill/>
                    </a:lnR>
                    <a:lnT>
                      <a:noFill/>
                    </a:lnT>
                    <a:lnB>
                      <a:noFill/>
                    </a:lnB>
                    <a:noFill/>
                  </a:tcPr>
                </a:tc>
                <a:tc>
                  <a:txBody>
                    <a:bodyPr/>
                    <a:p>
                      <a:pPr marL="68580" indent="0" algn="ctr" fontAlgn="t">
                        <a:spcBef>
                          <a:spcPct val="0"/>
                        </a:spcBef>
                        <a:spcAft>
                          <a:spcPct val="0"/>
                        </a:spcAft>
                      </a:pPr>
                      <a:endParaRPr lang="en-US" altLang="zh-CN" sz="1400" b="0" i="0">
                        <a:solidFill>
                          <a:srgbClr val="000000"/>
                        </a:solidFill>
                        <a:latin typeface="宋体" pitchFamily="2" charset="-122"/>
                        <a:ea typeface="宋体" pitchFamily="2" charset="-122"/>
                        <a:cs typeface="Times New Roman" panose="02020503050405090304" charset="0"/>
                      </a:endParaRPr>
                    </a:p>
                    <a:p>
                      <a:pPr marL="68580" indent="0" algn="ctr" fontAlgn="t">
                        <a:spcBef>
                          <a:spcPct val="0"/>
                        </a:spcBef>
                        <a:spcAft>
                          <a:spcPct val="0"/>
                        </a:spcAft>
                      </a:pPr>
                      <a:r>
                        <a:rPr lang="en-US" altLang="zh-CN" sz="1400" b="0" i="0">
                          <a:solidFill>
                            <a:srgbClr val="000000"/>
                          </a:solidFill>
                          <a:latin typeface="宋体" pitchFamily="2" charset="-122"/>
                          <a:ea typeface="宋体" pitchFamily="2" charset="-122"/>
                          <a:cs typeface="Times New Roman" panose="02020503050405090304" charset="0"/>
                        </a:rPr>
                        <a:t>Frequency</a:t>
                      </a:r>
                      <a:endParaRPr lang="en-US" alt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t" anchorCtr="0">
                    <a:lnL>
                      <a:noFill/>
                    </a:lnL>
                    <a:lnR>
                      <a:noFill/>
                    </a:lnR>
                    <a:lnT>
                      <a:noFill/>
                    </a:lnT>
                    <a:lnB>
                      <a:noFill/>
                    </a:lnB>
                    <a:noFill/>
                  </a:tcPr>
                </a:tc>
              </a:tr>
              <a:tr h="214630">
                <a:tc>
                  <a:txBody>
                    <a:bodyPr/>
                    <a:p>
                      <a:pPr marL="68580" indent="0" algn="ctr" fontAlgn="t">
                        <a:spcBef>
                          <a:spcPct val="0"/>
                        </a:spcBef>
                        <a:spcAft>
                          <a:spcPct val="0"/>
                        </a:spcAft>
                      </a:pPr>
                      <a:r>
                        <a:rPr lang="zh-CN" sz="1400" b="0" i="0">
                          <a:solidFill>
                            <a:srgbClr val="000000"/>
                          </a:solidFill>
                          <a:latin typeface="宋体" pitchFamily="2" charset="-122"/>
                          <a:ea typeface="宋体" pitchFamily="2" charset="-122"/>
                          <a:cs typeface="Times New Roman" panose="02020503050405090304" charset="0"/>
                        </a:rPr>
                        <a:t>齋</a:t>
                      </a:r>
                      <a:endParaRPr 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t" anchorCtr="0">
                    <a:lnL>
                      <a:noFill/>
                    </a:lnL>
                    <a:lnR>
                      <a:noFill/>
                    </a:lnR>
                    <a:lnT>
                      <a:noFill/>
                    </a:lnT>
                    <a:lnB>
                      <a:noFill/>
                    </a:lnB>
                    <a:noFill/>
                  </a:tcPr>
                </a:tc>
                <a:tc>
                  <a:txBody>
                    <a:bodyPr/>
                    <a:p>
                      <a:pPr marL="68580" indent="0" algn="r" fontAlgn="b">
                        <a:spcBef>
                          <a:spcPct val="0"/>
                        </a:spcBef>
                        <a:spcAft>
                          <a:spcPct val="0"/>
                        </a:spcAft>
                      </a:pPr>
                      <a:r>
                        <a:rPr lang="en-US" altLang="zh-CN" sz="1400" b="0" i="0">
                          <a:solidFill>
                            <a:srgbClr val="000000"/>
                          </a:solidFill>
                          <a:latin typeface="宋体" pitchFamily="2" charset="-122"/>
                          <a:ea typeface="宋体" pitchFamily="2" charset="-122"/>
                          <a:cs typeface="Times New Roman" panose="02020503050405090304" charset="0"/>
                        </a:rPr>
                        <a:t>2357</a:t>
                      </a:r>
                      <a:endParaRPr lang="en-US" alt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b" anchorCtr="0">
                    <a:lnL>
                      <a:noFill/>
                    </a:lnL>
                    <a:lnR>
                      <a:noFill/>
                    </a:lnR>
                    <a:lnT>
                      <a:noFill/>
                    </a:lnT>
                    <a:lnB>
                      <a:noFill/>
                    </a:lnB>
                    <a:noFill/>
                  </a:tcPr>
                </a:tc>
              </a:tr>
              <a:tr h="215265">
                <a:tc>
                  <a:txBody>
                    <a:bodyPr/>
                    <a:p>
                      <a:pPr marL="68580" indent="0" algn="ctr" fontAlgn="t">
                        <a:spcBef>
                          <a:spcPct val="0"/>
                        </a:spcBef>
                        <a:spcAft>
                          <a:spcPct val="0"/>
                        </a:spcAft>
                      </a:pPr>
                      <a:r>
                        <a:rPr lang="zh-CN" sz="1400" b="0" i="0">
                          <a:solidFill>
                            <a:srgbClr val="000000"/>
                          </a:solidFill>
                          <a:latin typeface="宋体" pitchFamily="2" charset="-122"/>
                          <a:ea typeface="宋体" pitchFamily="2" charset="-122"/>
                          <a:cs typeface="Times New Roman" panose="02020503050405090304" charset="0"/>
                        </a:rPr>
                        <a:t>堂</a:t>
                      </a:r>
                      <a:endParaRPr 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t" anchorCtr="0">
                    <a:lnL>
                      <a:noFill/>
                    </a:lnL>
                    <a:lnR>
                      <a:noFill/>
                    </a:lnR>
                    <a:lnT>
                      <a:noFill/>
                    </a:lnT>
                    <a:lnB>
                      <a:noFill/>
                    </a:lnB>
                    <a:noFill/>
                  </a:tcPr>
                </a:tc>
                <a:tc>
                  <a:txBody>
                    <a:bodyPr/>
                    <a:p>
                      <a:pPr marL="68580" indent="0" algn="r" fontAlgn="b">
                        <a:spcBef>
                          <a:spcPct val="0"/>
                        </a:spcBef>
                        <a:spcAft>
                          <a:spcPct val="0"/>
                        </a:spcAft>
                      </a:pPr>
                      <a:r>
                        <a:rPr lang="en-US" altLang="zh-CN" sz="1400" b="0" i="0">
                          <a:solidFill>
                            <a:srgbClr val="000000"/>
                          </a:solidFill>
                          <a:latin typeface="宋体" pitchFamily="2" charset="-122"/>
                          <a:ea typeface="宋体" pitchFamily="2" charset="-122"/>
                          <a:cs typeface="Times New Roman" panose="02020503050405090304" charset="0"/>
                        </a:rPr>
                        <a:t>1325</a:t>
                      </a:r>
                      <a:endParaRPr lang="en-US" alt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b" anchorCtr="0">
                    <a:lnL>
                      <a:noFill/>
                    </a:lnL>
                    <a:lnR>
                      <a:noFill/>
                    </a:lnR>
                    <a:lnT>
                      <a:noFill/>
                    </a:lnT>
                    <a:lnB>
                      <a:noFill/>
                    </a:lnB>
                    <a:noFill/>
                  </a:tcPr>
                </a:tc>
              </a:tr>
              <a:tr h="214630">
                <a:tc>
                  <a:txBody>
                    <a:bodyPr/>
                    <a:p>
                      <a:pPr marL="68580" indent="0" algn="ctr" fontAlgn="t">
                        <a:spcBef>
                          <a:spcPct val="0"/>
                        </a:spcBef>
                        <a:spcAft>
                          <a:spcPct val="0"/>
                        </a:spcAft>
                      </a:pPr>
                      <a:r>
                        <a:rPr lang="zh-CN" sz="1400" b="0" i="0">
                          <a:solidFill>
                            <a:srgbClr val="000000"/>
                          </a:solidFill>
                          <a:latin typeface="宋体" pitchFamily="2" charset="-122"/>
                          <a:ea typeface="宋体" pitchFamily="2" charset="-122"/>
                          <a:cs typeface="Times New Roman" panose="02020503050405090304" charset="0"/>
                        </a:rPr>
                        <a:t>山</a:t>
                      </a:r>
                      <a:endParaRPr 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t" anchorCtr="0">
                    <a:lnL>
                      <a:noFill/>
                    </a:lnL>
                    <a:lnR>
                      <a:noFill/>
                    </a:lnR>
                    <a:lnT>
                      <a:noFill/>
                    </a:lnT>
                    <a:lnB>
                      <a:noFill/>
                    </a:lnB>
                    <a:noFill/>
                  </a:tcPr>
                </a:tc>
                <a:tc>
                  <a:txBody>
                    <a:bodyPr/>
                    <a:p>
                      <a:pPr marL="68580" indent="0" algn="r" fontAlgn="b">
                        <a:spcBef>
                          <a:spcPct val="0"/>
                        </a:spcBef>
                        <a:spcAft>
                          <a:spcPct val="0"/>
                        </a:spcAft>
                      </a:pPr>
                      <a:r>
                        <a:rPr lang="en-US" altLang="zh-CN" sz="1400" b="0" i="0">
                          <a:solidFill>
                            <a:srgbClr val="000000"/>
                          </a:solidFill>
                          <a:latin typeface="宋体" pitchFamily="2" charset="-122"/>
                          <a:ea typeface="宋体" pitchFamily="2" charset="-122"/>
                          <a:cs typeface="Times New Roman" panose="02020503050405090304" charset="0"/>
                        </a:rPr>
                        <a:t>938</a:t>
                      </a:r>
                      <a:endParaRPr lang="en-US" alt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b" anchorCtr="0">
                    <a:lnL>
                      <a:noFill/>
                    </a:lnL>
                    <a:lnR>
                      <a:noFill/>
                    </a:lnR>
                    <a:lnT>
                      <a:noFill/>
                    </a:lnT>
                    <a:lnB>
                      <a:noFill/>
                    </a:lnB>
                    <a:noFill/>
                  </a:tcPr>
                </a:tc>
              </a:tr>
              <a:tr h="215265">
                <a:tc>
                  <a:txBody>
                    <a:bodyPr/>
                    <a:p>
                      <a:pPr marL="68580" indent="0" algn="ctr" fontAlgn="t">
                        <a:spcBef>
                          <a:spcPct val="0"/>
                        </a:spcBef>
                        <a:spcAft>
                          <a:spcPct val="0"/>
                        </a:spcAft>
                      </a:pPr>
                      <a:r>
                        <a:rPr lang="zh-CN" sz="1400" b="0" i="0">
                          <a:solidFill>
                            <a:srgbClr val="000000"/>
                          </a:solidFill>
                          <a:latin typeface="宋体" pitchFamily="2" charset="-122"/>
                          <a:ea typeface="宋体" pitchFamily="2" charset="-122"/>
                          <a:cs typeface="Times New Roman" panose="02020503050405090304" charset="0"/>
                        </a:rPr>
                        <a:t>菴</a:t>
                      </a:r>
                      <a:endParaRPr 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t" anchorCtr="0">
                    <a:lnL>
                      <a:noFill/>
                    </a:lnL>
                    <a:lnR>
                      <a:noFill/>
                    </a:lnR>
                    <a:lnT>
                      <a:noFill/>
                    </a:lnT>
                    <a:lnB>
                      <a:noFill/>
                    </a:lnB>
                    <a:noFill/>
                  </a:tcPr>
                </a:tc>
                <a:tc>
                  <a:txBody>
                    <a:bodyPr/>
                    <a:p>
                      <a:pPr marL="68580" indent="0" algn="r" fontAlgn="b">
                        <a:spcBef>
                          <a:spcPct val="0"/>
                        </a:spcBef>
                        <a:spcAft>
                          <a:spcPct val="0"/>
                        </a:spcAft>
                      </a:pPr>
                      <a:r>
                        <a:rPr lang="en-US" altLang="zh-CN" sz="1400" b="0" i="0">
                          <a:solidFill>
                            <a:srgbClr val="000000"/>
                          </a:solidFill>
                          <a:latin typeface="宋体" pitchFamily="2" charset="-122"/>
                          <a:ea typeface="宋体" pitchFamily="2" charset="-122"/>
                          <a:cs typeface="Times New Roman" panose="02020503050405090304" charset="0"/>
                        </a:rPr>
                        <a:t>825</a:t>
                      </a:r>
                      <a:endParaRPr lang="en-US" alt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b" anchorCtr="0">
                    <a:lnL>
                      <a:noFill/>
                    </a:lnL>
                    <a:lnR>
                      <a:noFill/>
                    </a:lnR>
                    <a:lnT>
                      <a:noFill/>
                    </a:lnT>
                    <a:lnB>
                      <a:noFill/>
                    </a:lnB>
                    <a:noFill/>
                  </a:tcPr>
                </a:tc>
              </a:tr>
              <a:tr h="214630">
                <a:tc>
                  <a:txBody>
                    <a:bodyPr/>
                    <a:p>
                      <a:pPr marL="68580" indent="0" algn="ctr" fontAlgn="t">
                        <a:spcBef>
                          <a:spcPct val="0"/>
                        </a:spcBef>
                        <a:spcAft>
                          <a:spcPct val="0"/>
                        </a:spcAft>
                      </a:pPr>
                      <a:r>
                        <a:rPr lang="zh-CN" sz="1400" b="0" i="0">
                          <a:solidFill>
                            <a:srgbClr val="000000"/>
                          </a:solidFill>
                          <a:latin typeface="宋体" pitchFamily="2" charset="-122"/>
                          <a:ea typeface="宋体" pitchFamily="2" charset="-122"/>
                          <a:cs typeface="Times New Roman" panose="02020503050405090304" charset="0"/>
                        </a:rPr>
                        <a:t>軒</a:t>
                      </a:r>
                      <a:endParaRPr 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t" anchorCtr="0">
                    <a:lnL>
                      <a:noFill/>
                    </a:lnL>
                    <a:lnR>
                      <a:noFill/>
                    </a:lnR>
                    <a:lnT>
                      <a:noFill/>
                    </a:lnT>
                    <a:lnB>
                      <a:noFill/>
                    </a:lnB>
                    <a:noFill/>
                  </a:tcPr>
                </a:tc>
                <a:tc>
                  <a:txBody>
                    <a:bodyPr/>
                    <a:p>
                      <a:pPr marL="68580" indent="0" algn="r" fontAlgn="b">
                        <a:spcBef>
                          <a:spcPct val="0"/>
                        </a:spcBef>
                        <a:spcAft>
                          <a:spcPct val="0"/>
                        </a:spcAft>
                      </a:pPr>
                      <a:r>
                        <a:rPr lang="en-US" altLang="zh-CN" sz="1400" b="0" i="0">
                          <a:solidFill>
                            <a:srgbClr val="000000"/>
                          </a:solidFill>
                          <a:latin typeface="宋体" pitchFamily="2" charset="-122"/>
                          <a:ea typeface="宋体" pitchFamily="2" charset="-122"/>
                          <a:cs typeface="Times New Roman" panose="02020503050405090304" charset="0"/>
                        </a:rPr>
                        <a:t>698</a:t>
                      </a:r>
                      <a:endParaRPr lang="en-US" alt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b" anchorCtr="0">
                    <a:lnL>
                      <a:noFill/>
                    </a:lnL>
                    <a:lnR>
                      <a:noFill/>
                    </a:lnR>
                    <a:lnT>
                      <a:noFill/>
                    </a:lnT>
                    <a:lnB>
                      <a:noFill/>
                    </a:lnB>
                    <a:noFill/>
                  </a:tcPr>
                </a:tc>
              </a:tr>
              <a:tr h="215265">
                <a:tc>
                  <a:txBody>
                    <a:bodyPr/>
                    <a:p>
                      <a:pPr marL="68580" indent="0" algn="ctr" fontAlgn="t">
                        <a:spcBef>
                          <a:spcPct val="0"/>
                        </a:spcBef>
                        <a:spcAft>
                          <a:spcPct val="0"/>
                        </a:spcAft>
                      </a:pPr>
                      <a:r>
                        <a:rPr lang="zh-CN" sz="1400" b="0" i="0">
                          <a:solidFill>
                            <a:srgbClr val="000000"/>
                          </a:solidFill>
                          <a:latin typeface="宋体" pitchFamily="2" charset="-122"/>
                          <a:ea typeface="宋体" pitchFamily="2" charset="-122"/>
                          <a:cs typeface="Times New Roman" panose="02020503050405090304" charset="0"/>
                        </a:rPr>
                        <a:t>庵</a:t>
                      </a:r>
                      <a:endParaRPr 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t" anchorCtr="0">
                    <a:lnL>
                      <a:noFill/>
                    </a:lnL>
                    <a:lnR>
                      <a:noFill/>
                    </a:lnR>
                    <a:lnT>
                      <a:noFill/>
                    </a:lnT>
                    <a:lnB>
                      <a:noFill/>
                    </a:lnB>
                    <a:noFill/>
                  </a:tcPr>
                </a:tc>
                <a:tc>
                  <a:txBody>
                    <a:bodyPr/>
                    <a:p>
                      <a:pPr marL="68580" indent="0" algn="r" fontAlgn="b">
                        <a:spcBef>
                          <a:spcPct val="0"/>
                        </a:spcBef>
                        <a:spcAft>
                          <a:spcPct val="0"/>
                        </a:spcAft>
                      </a:pPr>
                      <a:r>
                        <a:rPr lang="en-US" altLang="zh-CN" sz="1400" b="0" i="0">
                          <a:solidFill>
                            <a:srgbClr val="000000"/>
                          </a:solidFill>
                          <a:latin typeface="宋体" pitchFamily="2" charset="-122"/>
                          <a:ea typeface="宋体" pitchFamily="2" charset="-122"/>
                          <a:cs typeface="Times New Roman" panose="02020503050405090304" charset="0"/>
                        </a:rPr>
                        <a:t>612</a:t>
                      </a:r>
                      <a:endParaRPr lang="en-US" alt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b" anchorCtr="0">
                    <a:lnL>
                      <a:noFill/>
                    </a:lnL>
                    <a:lnR>
                      <a:noFill/>
                    </a:lnR>
                    <a:lnT>
                      <a:noFill/>
                    </a:lnT>
                    <a:lnB>
                      <a:noFill/>
                    </a:lnB>
                    <a:noFill/>
                  </a:tcPr>
                </a:tc>
              </a:tr>
              <a:tr h="214630">
                <a:tc>
                  <a:txBody>
                    <a:bodyPr/>
                    <a:p>
                      <a:pPr marL="68580" indent="0" algn="ctr" fontAlgn="t">
                        <a:spcBef>
                          <a:spcPct val="0"/>
                        </a:spcBef>
                        <a:spcAft>
                          <a:spcPct val="0"/>
                        </a:spcAft>
                      </a:pPr>
                      <a:r>
                        <a:rPr lang="zh-CN" sz="1400" b="0" i="0">
                          <a:solidFill>
                            <a:srgbClr val="000000"/>
                          </a:solidFill>
                          <a:latin typeface="宋体" pitchFamily="2" charset="-122"/>
                          <a:ea typeface="宋体" pitchFamily="2" charset="-122"/>
                          <a:cs typeface="Times New Roman" panose="02020503050405090304" charset="0"/>
                        </a:rPr>
                        <a:t>溪</a:t>
                      </a:r>
                      <a:endParaRPr 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t" anchorCtr="0">
                    <a:lnL>
                      <a:noFill/>
                    </a:lnL>
                    <a:lnR>
                      <a:noFill/>
                    </a:lnR>
                    <a:lnT>
                      <a:noFill/>
                    </a:lnT>
                    <a:lnB>
                      <a:noFill/>
                    </a:lnB>
                    <a:noFill/>
                  </a:tcPr>
                </a:tc>
                <a:tc>
                  <a:txBody>
                    <a:bodyPr/>
                    <a:p>
                      <a:pPr marL="68580" indent="0" algn="r" fontAlgn="b">
                        <a:spcBef>
                          <a:spcPct val="0"/>
                        </a:spcBef>
                        <a:spcAft>
                          <a:spcPct val="0"/>
                        </a:spcAft>
                      </a:pPr>
                      <a:r>
                        <a:rPr lang="en-US" altLang="zh-CN" sz="1400" b="0" i="0">
                          <a:solidFill>
                            <a:srgbClr val="000000"/>
                          </a:solidFill>
                          <a:latin typeface="宋体" pitchFamily="2" charset="-122"/>
                          <a:ea typeface="宋体" pitchFamily="2" charset="-122"/>
                          <a:cs typeface="Times New Roman" panose="02020503050405090304" charset="0"/>
                        </a:rPr>
                        <a:t>502</a:t>
                      </a:r>
                      <a:endParaRPr lang="en-US" alt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b" anchorCtr="0">
                    <a:lnL>
                      <a:noFill/>
                    </a:lnL>
                    <a:lnR>
                      <a:noFill/>
                    </a:lnR>
                    <a:lnT>
                      <a:noFill/>
                    </a:lnT>
                    <a:lnB>
                      <a:noFill/>
                    </a:lnB>
                    <a:noFill/>
                  </a:tcPr>
                </a:tc>
              </a:tr>
              <a:tr h="215265">
                <a:tc>
                  <a:txBody>
                    <a:bodyPr/>
                    <a:p>
                      <a:pPr marL="68580" indent="0" algn="ctr" fontAlgn="t">
                        <a:spcBef>
                          <a:spcPct val="0"/>
                        </a:spcBef>
                        <a:spcAft>
                          <a:spcPct val="0"/>
                        </a:spcAft>
                      </a:pPr>
                      <a:r>
                        <a:rPr lang="zh-CN" sz="1400" b="0" i="0">
                          <a:solidFill>
                            <a:srgbClr val="000000"/>
                          </a:solidFill>
                          <a:latin typeface="宋体" pitchFamily="2" charset="-122"/>
                          <a:ea typeface="宋体" pitchFamily="2" charset="-122"/>
                          <a:cs typeface="Times New Roman" panose="02020503050405090304" charset="0"/>
                        </a:rPr>
                        <a:t>亭</a:t>
                      </a:r>
                      <a:endParaRPr 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t" anchorCtr="0">
                    <a:lnL>
                      <a:noFill/>
                    </a:lnL>
                    <a:lnR>
                      <a:noFill/>
                    </a:lnR>
                    <a:lnT>
                      <a:noFill/>
                    </a:lnT>
                    <a:lnB>
                      <a:noFill/>
                    </a:lnB>
                    <a:noFill/>
                  </a:tcPr>
                </a:tc>
                <a:tc>
                  <a:txBody>
                    <a:bodyPr/>
                    <a:p>
                      <a:pPr marL="68580" indent="0" algn="r" fontAlgn="b">
                        <a:spcBef>
                          <a:spcPct val="0"/>
                        </a:spcBef>
                        <a:spcAft>
                          <a:spcPct val="0"/>
                        </a:spcAft>
                      </a:pPr>
                      <a:r>
                        <a:rPr lang="en-US" altLang="zh-CN" sz="1400" b="0" i="0">
                          <a:solidFill>
                            <a:srgbClr val="000000"/>
                          </a:solidFill>
                          <a:latin typeface="宋体" pitchFamily="2" charset="-122"/>
                          <a:ea typeface="宋体" pitchFamily="2" charset="-122"/>
                          <a:cs typeface="Times New Roman" panose="02020503050405090304" charset="0"/>
                        </a:rPr>
                        <a:t>418</a:t>
                      </a:r>
                      <a:endParaRPr lang="en-US" alt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b" anchorCtr="0">
                    <a:lnL>
                      <a:noFill/>
                    </a:lnL>
                    <a:lnR>
                      <a:noFill/>
                    </a:lnR>
                    <a:lnT>
                      <a:noFill/>
                    </a:lnT>
                    <a:lnB>
                      <a:noFill/>
                    </a:lnB>
                    <a:noFill/>
                  </a:tcPr>
                </a:tc>
              </a:tr>
              <a:tr h="214630">
                <a:tc>
                  <a:txBody>
                    <a:bodyPr/>
                    <a:p>
                      <a:pPr marL="68580" indent="0" algn="ctr" fontAlgn="t">
                        <a:spcBef>
                          <a:spcPct val="0"/>
                        </a:spcBef>
                        <a:spcAft>
                          <a:spcPct val="0"/>
                        </a:spcAft>
                      </a:pPr>
                      <a:r>
                        <a:rPr lang="zh-CN" sz="1400" b="0" i="0">
                          <a:solidFill>
                            <a:srgbClr val="000000"/>
                          </a:solidFill>
                          <a:latin typeface="宋体" pitchFamily="2" charset="-122"/>
                          <a:ea typeface="宋体" pitchFamily="2" charset="-122"/>
                          <a:cs typeface="Times New Roman" panose="02020503050405090304" charset="0"/>
                        </a:rPr>
                        <a:t>谷</a:t>
                      </a:r>
                      <a:endParaRPr 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t" anchorCtr="0">
                    <a:lnL>
                      <a:noFill/>
                    </a:lnL>
                    <a:lnR>
                      <a:noFill/>
                    </a:lnR>
                    <a:lnT>
                      <a:noFill/>
                    </a:lnT>
                    <a:lnB>
                      <a:noFill/>
                    </a:lnB>
                    <a:noFill/>
                  </a:tcPr>
                </a:tc>
                <a:tc>
                  <a:txBody>
                    <a:bodyPr/>
                    <a:p>
                      <a:pPr marL="68580" indent="0" algn="r" fontAlgn="b">
                        <a:spcBef>
                          <a:spcPct val="0"/>
                        </a:spcBef>
                        <a:spcAft>
                          <a:spcPct val="0"/>
                        </a:spcAft>
                      </a:pPr>
                      <a:r>
                        <a:rPr lang="en-US" altLang="zh-CN" sz="1400" b="0" i="0">
                          <a:solidFill>
                            <a:srgbClr val="000000"/>
                          </a:solidFill>
                          <a:latin typeface="宋体" pitchFamily="2" charset="-122"/>
                          <a:ea typeface="宋体" pitchFamily="2" charset="-122"/>
                          <a:cs typeface="Times New Roman" panose="02020503050405090304" charset="0"/>
                        </a:rPr>
                        <a:t>326</a:t>
                      </a:r>
                      <a:endParaRPr lang="en-US" alt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b" anchorCtr="0">
                    <a:lnL>
                      <a:noFill/>
                    </a:lnL>
                    <a:lnR>
                      <a:noFill/>
                    </a:lnR>
                    <a:lnT>
                      <a:noFill/>
                    </a:lnT>
                    <a:lnB>
                      <a:noFill/>
                    </a:lnB>
                    <a:noFill/>
                  </a:tcPr>
                </a:tc>
              </a:tr>
              <a:tr h="215265">
                <a:tc>
                  <a:txBody>
                    <a:bodyPr/>
                    <a:p>
                      <a:pPr marL="68580" indent="0" algn="ctr" fontAlgn="t">
                        <a:spcBef>
                          <a:spcPct val="0"/>
                        </a:spcBef>
                        <a:spcAft>
                          <a:spcPct val="0"/>
                        </a:spcAft>
                      </a:pPr>
                      <a:r>
                        <a:rPr lang="zh-CN" sz="1400" b="0" i="0">
                          <a:solidFill>
                            <a:srgbClr val="000000"/>
                          </a:solidFill>
                          <a:latin typeface="宋体" pitchFamily="2" charset="-122"/>
                          <a:ea typeface="宋体" pitchFamily="2" charset="-122"/>
                          <a:cs typeface="Times New Roman" panose="02020503050405090304" charset="0"/>
                        </a:rPr>
                        <a:t>泉</a:t>
                      </a:r>
                      <a:endParaRPr 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t" anchorCtr="0">
                    <a:lnL>
                      <a:noFill/>
                    </a:lnL>
                    <a:lnR>
                      <a:noFill/>
                    </a:lnR>
                    <a:lnT>
                      <a:noFill/>
                    </a:lnT>
                    <a:lnB>
                      <a:noFill/>
                    </a:lnB>
                    <a:noFill/>
                  </a:tcPr>
                </a:tc>
                <a:tc>
                  <a:txBody>
                    <a:bodyPr/>
                    <a:p>
                      <a:pPr marL="68580" indent="0" algn="r" fontAlgn="b">
                        <a:spcBef>
                          <a:spcPct val="0"/>
                        </a:spcBef>
                        <a:spcAft>
                          <a:spcPct val="0"/>
                        </a:spcAft>
                      </a:pPr>
                      <a:r>
                        <a:rPr lang="en-US" altLang="zh-CN" sz="1400" b="0" i="0">
                          <a:solidFill>
                            <a:srgbClr val="000000"/>
                          </a:solidFill>
                          <a:latin typeface="宋体" pitchFamily="2" charset="-122"/>
                          <a:ea typeface="宋体" pitchFamily="2" charset="-122"/>
                          <a:cs typeface="Times New Roman" panose="02020503050405090304" charset="0"/>
                        </a:rPr>
                        <a:t>305</a:t>
                      </a:r>
                      <a:endParaRPr lang="en-US" alt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b" anchorCtr="0">
                    <a:lnL>
                      <a:noFill/>
                    </a:lnL>
                    <a:lnR>
                      <a:noFill/>
                    </a:lnR>
                    <a:lnT>
                      <a:noFill/>
                    </a:lnT>
                    <a:lnB>
                      <a:noFill/>
                    </a:lnB>
                    <a:noFill/>
                  </a:tcPr>
                </a:tc>
              </a:tr>
              <a:tr h="214630">
                <a:tc>
                  <a:txBody>
                    <a:bodyPr/>
                    <a:p>
                      <a:pPr marL="68580" indent="0" algn="ctr" fontAlgn="t">
                        <a:spcBef>
                          <a:spcPct val="0"/>
                        </a:spcBef>
                        <a:spcAft>
                          <a:spcPct val="0"/>
                        </a:spcAft>
                      </a:pPr>
                      <a:r>
                        <a:rPr lang="zh-CN" sz="1400" b="0" i="0">
                          <a:solidFill>
                            <a:srgbClr val="000000"/>
                          </a:solidFill>
                          <a:latin typeface="宋体" pitchFamily="2" charset="-122"/>
                          <a:ea typeface="宋体" pitchFamily="2" charset="-122"/>
                          <a:cs typeface="Times New Roman" panose="02020503050405090304" charset="0"/>
                        </a:rPr>
                        <a:t>園</a:t>
                      </a:r>
                      <a:endParaRPr 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t" anchorCtr="0">
                    <a:lnL>
                      <a:noFill/>
                    </a:lnL>
                    <a:lnR>
                      <a:noFill/>
                    </a:lnR>
                    <a:lnT>
                      <a:noFill/>
                    </a:lnT>
                    <a:lnB>
                      <a:noFill/>
                    </a:lnB>
                    <a:noFill/>
                  </a:tcPr>
                </a:tc>
                <a:tc>
                  <a:txBody>
                    <a:bodyPr/>
                    <a:p>
                      <a:pPr marL="68580" indent="0" algn="r" fontAlgn="b">
                        <a:spcBef>
                          <a:spcPct val="0"/>
                        </a:spcBef>
                        <a:spcAft>
                          <a:spcPct val="0"/>
                        </a:spcAft>
                      </a:pPr>
                      <a:r>
                        <a:rPr lang="en-US" altLang="zh-CN" sz="1400" b="0" i="0">
                          <a:solidFill>
                            <a:srgbClr val="000000"/>
                          </a:solidFill>
                          <a:latin typeface="宋体" pitchFamily="2" charset="-122"/>
                          <a:ea typeface="宋体" pitchFamily="2" charset="-122"/>
                          <a:cs typeface="Times New Roman" panose="02020503050405090304" charset="0"/>
                        </a:rPr>
                        <a:t>294</a:t>
                      </a:r>
                      <a:endParaRPr lang="en-US" alt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b" anchorCtr="0">
                    <a:lnL>
                      <a:noFill/>
                    </a:lnL>
                    <a:lnR>
                      <a:noFill/>
                    </a:lnR>
                    <a:lnT>
                      <a:noFill/>
                    </a:lnT>
                    <a:lnB>
                      <a:noFill/>
                    </a:lnB>
                    <a:noFill/>
                  </a:tcPr>
                </a:tc>
              </a:tr>
              <a:tr h="215900">
                <a:tc>
                  <a:txBody>
                    <a:bodyPr/>
                    <a:p>
                      <a:pPr marL="68580" indent="0" algn="ctr" fontAlgn="t">
                        <a:spcBef>
                          <a:spcPct val="0"/>
                        </a:spcBef>
                        <a:spcAft>
                          <a:spcPct val="0"/>
                        </a:spcAft>
                      </a:pPr>
                      <a:r>
                        <a:rPr lang="zh-CN" sz="1400" b="0" i="0">
                          <a:solidFill>
                            <a:srgbClr val="000000"/>
                          </a:solidFill>
                          <a:latin typeface="宋体" pitchFamily="2" charset="-122"/>
                          <a:ea typeface="宋体" pitchFamily="2" charset="-122"/>
                          <a:cs typeface="Times New Roman" panose="02020503050405090304" charset="0"/>
                        </a:rPr>
                        <a:t>巖</a:t>
                      </a:r>
                      <a:endParaRPr 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t" anchorCtr="0">
                    <a:lnL>
                      <a:noFill/>
                    </a:lnL>
                    <a:lnR>
                      <a:noFill/>
                    </a:lnR>
                    <a:lnT>
                      <a:noFill/>
                    </a:lnT>
                    <a:lnB>
                      <a:noFill/>
                    </a:lnB>
                    <a:noFill/>
                  </a:tcPr>
                </a:tc>
                <a:tc>
                  <a:txBody>
                    <a:bodyPr/>
                    <a:p>
                      <a:pPr marL="68580" indent="0" algn="r" fontAlgn="b">
                        <a:spcBef>
                          <a:spcPct val="0"/>
                        </a:spcBef>
                        <a:spcAft>
                          <a:spcPct val="0"/>
                        </a:spcAft>
                      </a:pPr>
                      <a:r>
                        <a:rPr lang="en-US" altLang="zh-CN" sz="1400" b="0" i="0">
                          <a:solidFill>
                            <a:srgbClr val="000000"/>
                          </a:solidFill>
                          <a:latin typeface="宋体" pitchFamily="2" charset="-122"/>
                          <a:ea typeface="宋体" pitchFamily="2" charset="-122"/>
                          <a:cs typeface="Times New Roman" panose="02020503050405090304" charset="0"/>
                        </a:rPr>
                        <a:t>260</a:t>
                      </a:r>
                      <a:endParaRPr lang="en-US" alt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b" anchorCtr="0">
                    <a:lnL>
                      <a:noFill/>
                    </a:lnL>
                    <a:lnR>
                      <a:noFill/>
                    </a:lnR>
                    <a:lnT>
                      <a:noFill/>
                    </a:lnT>
                    <a:lnB>
                      <a:noFill/>
                    </a:lnB>
                    <a:noFill/>
                  </a:tcPr>
                </a:tc>
              </a:tr>
              <a:tr h="214630">
                <a:tc>
                  <a:txBody>
                    <a:bodyPr/>
                    <a:p>
                      <a:pPr marL="68580" indent="0" algn="ctr" fontAlgn="t">
                        <a:spcBef>
                          <a:spcPct val="0"/>
                        </a:spcBef>
                        <a:spcAft>
                          <a:spcPct val="0"/>
                        </a:spcAft>
                      </a:pPr>
                      <a:r>
                        <a:rPr lang="zh-CN" sz="1400" b="0" i="0">
                          <a:solidFill>
                            <a:srgbClr val="000000"/>
                          </a:solidFill>
                          <a:latin typeface="宋体" pitchFamily="2" charset="-122"/>
                          <a:ea typeface="宋体" pitchFamily="2" charset="-122"/>
                          <a:cs typeface="Times New Roman" panose="02020503050405090304" charset="0"/>
                        </a:rPr>
                        <a:t>樓</a:t>
                      </a:r>
                      <a:endParaRPr 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t" anchorCtr="0">
                    <a:lnL>
                      <a:noFill/>
                    </a:lnL>
                    <a:lnR>
                      <a:noFill/>
                    </a:lnR>
                    <a:lnT>
                      <a:noFill/>
                    </a:lnT>
                    <a:lnB>
                      <a:noFill/>
                    </a:lnB>
                    <a:noFill/>
                  </a:tcPr>
                </a:tc>
                <a:tc>
                  <a:txBody>
                    <a:bodyPr/>
                    <a:p>
                      <a:pPr marL="68580" indent="0" algn="r" fontAlgn="b">
                        <a:spcBef>
                          <a:spcPct val="0"/>
                        </a:spcBef>
                        <a:spcAft>
                          <a:spcPct val="0"/>
                        </a:spcAft>
                      </a:pPr>
                      <a:r>
                        <a:rPr lang="en-US" altLang="zh-CN" sz="1400" b="0" i="0">
                          <a:solidFill>
                            <a:srgbClr val="000000"/>
                          </a:solidFill>
                          <a:latin typeface="宋体" pitchFamily="2" charset="-122"/>
                          <a:ea typeface="宋体" pitchFamily="2" charset="-122"/>
                          <a:cs typeface="Times New Roman" panose="02020503050405090304" charset="0"/>
                        </a:rPr>
                        <a:t>260</a:t>
                      </a:r>
                      <a:endParaRPr lang="en-US" alt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b" anchorCtr="0">
                    <a:lnL>
                      <a:noFill/>
                    </a:lnL>
                    <a:lnR>
                      <a:noFill/>
                    </a:lnR>
                    <a:lnT>
                      <a:noFill/>
                    </a:lnT>
                    <a:lnB>
                      <a:noFill/>
                    </a:lnB>
                    <a:noFill/>
                  </a:tcPr>
                </a:tc>
              </a:tr>
              <a:tr h="215265">
                <a:tc>
                  <a:txBody>
                    <a:bodyPr/>
                    <a:p>
                      <a:pPr marL="68580" indent="0" algn="ctr" fontAlgn="t">
                        <a:spcBef>
                          <a:spcPct val="0"/>
                        </a:spcBef>
                        <a:spcAft>
                          <a:spcPct val="0"/>
                        </a:spcAft>
                      </a:pPr>
                      <a:r>
                        <a:rPr lang="zh-CN" sz="1400" b="0" i="0">
                          <a:solidFill>
                            <a:srgbClr val="000000"/>
                          </a:solidFill>
                          <a:latin typeface="宋体" pitchFamily="2" charset="-122"/>
                          <a:ea typeface="宋体" pitchFamily="2" charset="-122"/>
                          <a:cs typeface="Times New Roman" panose="02020503050405090304" charset="0"/>
                        </a:rPr>
                        <a:t>川</a:t>
                      </a:r>
                      <a:endParaRPr 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t" anchorCtr="0">
                    <a:lnL>
                      <a:noFill/>
                    </a:lnL>
                    <a:lnR>
                      <a:noFill/>
                    </a:lnR>
                    <a:lnT>
                      <a:noFill/>
                    </a:lnT>
                    <a:lnB>
                      <a:noFill/>
                    </a:lnB>
                    <a:noFill/>
                  </a:tcPr>
                </a:tc>
                <a:tc>
                  <a:txBody>
                    <a:bodyPr/>
                    <a:p>
                      <a:pPr marL="68580" indent="0" algn="r" fontAlgn="b">
                        <a:spcBef>
                          <a:spcPct val="0"/>
                        </a:spcBef>
                        <a:spcAft>
                          <a:spcPct val="0"/>
                        </a:spcAft>
                      </a:pPr>
                      <a:r>
                        <a:rPr lang="en-US" altLang="zh-CN" sz="1400" b="0" i="0">
                          <a:solidFill>
                            <a:srgbClr val="000000"/>
                          </a:solidFill>
                          <a:latin typeface="宋体" pitchFamily="2" charset="-122"/>
                          <a:ea typeface="宋体" pitchFamily="2" charset="-122"/>
                          <a:cs typeface="Times New Roman" panose="02020503050405090304" charset="0"/>
                        </a:rPr>
                        <a:t>247</a:t>
                      </a:r>
                      <a:endParaRPr lang="en-US" alt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b" anchorCtr="0">
                    <a:lnL>
                      <a:noFill/>
                    </a:lnL>
                    <a:lnR>
                      <a:noFill/>
                    </a:lnR>
                    <a:lnT>
                      <a:noFill/>
                    </a:lnT>
                    <a:lnB>
                      <a:noFill/>
                    </a:lnB>
                    <a:noFill/>
                  </a:tcPr>
                </a:tc>
              </a:tr>
              <a:tr h="214630">
                <a:tc>
                  <a:txBody>
                    <a:bodyPr/>
                    <a:p>
                      <a:pPr marL="68580" indent="0" algn="ctr" fontAlgn="t">
                        <a:spcBef>
                          <a:spcPct val="0"/>
                        </a:spcBef>
                        <a:spcAft>
                          <a:spcPct val="0"/>
                        </a:spcAft>
                      </a:pPr>
                      <a:r>
                        <a:rPr lang="zh-CN" sz="1400" b="0" i="0">
                          <a:solidFill>
                            <a:srgbClr val="000000"/>
                          </a:solidFill>
                          <a:latin typeface="宋体" pitchFamily="2" charset="-122"/>
                          <a:ea typeface="宋体" pitchFamily="2" charset="-122"/>
                          <a:cs typeface="Times New Roman" panose="02020503050405090304" charset="0"/>
                        </a:rPr>
                        <a:t>峰</a:t>
                      </a:r>
                      <a:endParaRPr 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t" anchorCtr="0">
                    <a:lnL>
                      <a:noFill/>
                    </a:lnL>
                    <a:lnR>
                      <a:noFill/>
                    </a:lnR>
                    <a:lnT>
                      <a:noFill/>
                    </a:lnT>
                    <a:lnB>
                      <a:noFill/>
                    </a:lnB>
                    <a:noFill/>
                  </a:tcPr>
                </a:tc>
                <a:tc>
                  <a:txBody>
                    <a:bodyPr/>
                    <a:p>
                      <a:pPr marL="68580" indent="0" algn="r" fontAlgn="b">
                        <a:spcBef>
                          <a:spcPct val="0"/>
                        </a:spcBef>
                        <a:spcAft>
                          <a:spcPct val="0"/>
                        </a:spcAft>
                      </a:pPr>
                      <a:r>
                        <a:rPr lang="en-US" altLang="zh-CN" sz="1400" b="0" i="0">
                          <a:solidFill>
                            <a:srgbClr val="000000"/>
                          </a:solidFill>
                          <a:latin typeface="宋体" pitchFamily="2" charset="-122"/>
                          <a:ea typeface="宋体" pitchFamily="2" charset="-122"/>
                          <a:cs typeface="Times New Roman" panose="02020503050405090304" charset="0"/>
                        </a:rPr>
                        <a:t>242</a:t>
                      </a:r>
                      <a:endParaRPr lang="en-US" alt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b" anchorCtr="0">
                    <a:lnL>
                      <a:noFill/>
                    </a:lnL>
                    <a:lnR>
                      <a:noFill/>
                    </a:lnR>
                    <a:lnT>
                      <a:noFill/>
                    </a:lnT>
                    <a:lnB>
                      <a:noFill/>
                    </a:lnB>
                    <a:noFill/>
                  </a:tcPr>
                </a:tc>
              </a:tr>
              <a:tr h="215265">
                <a:tc>
                  <a:txBody>
                    <a:bodyPr/>
                    <a:p>
                      <a:pPr marL="68580" indent="0" algn="ctr" fontAlgn="t">
                        <a:spcBef>
                          <a:spcPct val="0"/>
                        </a:spcBef>
                        <a:spcAft>
                          <a:spcPct val="0"/>
                        </a:spcAft>
                      </a:pPr>
                      <a:r>
                        <a:rPr lang="zh-CN" sz="1400" b="0" i="0">
                          <a:solidFill>
                            <a:srgbClr val="000000"/>
                          </a:solidFill>
                          <a:latin typeface="宋体" pitchFamily="2" charset="-122"/>
                          <a:ea typeface="宋体" pitchFamily="2" charset="-122"/>
                          <a:cs typeface="Times New Roman" panose="02020503050405090304" charset="0"/>
                        </a:rPr>
                        <a:t>峯</a:t>
                      </a:r>
                      <a:endParaRPr 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t" anchorCtr="0">
                    <a:lnL>
                      <a:noFill/>
                    </a:lnL>
                    <a:lnR>
                      <a:noFill/>
                    </a:lnR>
                    <a:lnT>
                      <a:noFill/>
                    </a:lnT>
                    <a:lnB>
                      <a:noFill/>
                    </a:lnB>
                    <a:noFill/>
                  </a:tcPr>
                </a:tc>
                <a:tc>
                  <a:txBody>
                    <a:bodyPr/>
                    <a:p>
                      <a:pPr marL="68580" indent="0" algn="r" fontAlgn="b">
                        <a:spcBef>
                          <a:spcPct val="0"/>
                        </a:spcBef>
                        <a:spcAft>
                          <a:spcPct val="0"/>
                        </a:spcAft>
                      </a:pPr>
                      <a:r>
                        <a:rPr lang="en-US" altLang="zh-CN" sz="1400" b="0" i="0">
                          <a:solidFill>
                            <a:srgbClr val="000000"/>
                          </a:solidFill>
                          <a:latin typeface="宋体" pitchFamily="2" charset="-122"/>
                          <a:ea typeface="宋体" pitchFamily="2" charset="-122"/>
                          <a:cs typeface="Times New Roman" panose="02020503050405090304" charset="0"/>
                        </a:rPr>
                        <a:t>224</a:t>
                      </a:r>
                      <a:endParaRPr lang="en-US" alt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b" anchorCtr="0">
                    <a:lnL>
                      <a:noFill/>
                    </a:lnL>
                    <a:lnR>
                      <a:noFill/>
                    </a:lnR>
                    <a:lnT>
                      <a:noFill/>
                    </a:lnT>
                    <a:lnB>
                      <a:noFill/>
                    </a:lnB>
                    <a:noFill/>
                  </a:tcPr>
                </a:tc>
              </a:tr>
              <a:tr h="214630">
                <a:tc>
                  <a:txBody>
                    <a:bodyPr/>
                    <a:p>
                      <a:pPr marL="68580" indent="0" algn="ctr" fontAlgn="t">
                        <a:spcBef>
                          <a:spcPct val="0"/>
                        </a:spcBef>
                        <a:spcAft>
                          <a:spcPct val="0"/>
                        </a:spcAft>
                      </a:pPr>
                      <a:r>
                        <a:rPr lang="zh-CN" sz="1400" b="0" i="0">
                          <a:solidFill>
                            <a:srgbClr val="000000"/>
                          </a:solidFill>
                          <a:latin typeface="宋体" pitchFamily="2" charset="-122"/>
                          <a:ea typeface="宋体" pitchFamily="2" charset="-122"/>
                          <a:cs typeface="Times New Roman" panose="02020503050405090304" charset="0"/>
                        </a:rPr>
                        <a:t>隱</a:t>
                      </a:r>
                      <a:endParaRPr 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t" anchorCtr="0">
                    <a:lnL>
                      <a:noFill/>
                    </a:lnL>
                    <a:lnR>
                      <a:noFill/>
                    </a:lnR>
                    <a:lnT>
                      <a:noFill/>
                    </a:lnT>
                    <a:lnB>
                      <a:noFill/>
                    </a:lnB>
                    <a:noFill/>
                  </a:tcPr>
                </a:tc>
                <a:tc>
                  <a:txBody>
                    <a:bodyPr/>
                    <a:p>
                      <a:pPr marL="68580" indent="0" algn="r" fontAlgn="b">
                        <a:spcBef>
                          <a:spcPct val="0"/>
                        </a:spcBef>
                        <a:spcAft>
                          <a:spcPct val="0"/>
                        </a:spcAft>
                      </a:pPr>
                      <a:r>
                        <a:rPr lang="en-US" altLang="zh-CN" sz="1400" b="0" i="0">
                          <a:solidFill>
                            <a:srgbClr val="000000"/>
                          </a:solidFill>
                          <a:latin typeface="宋体" pitchFamily="2" charset="-122"/>
                          <a:ea typeface="宋体" pitchFamily="2" charset="-122"/>
                          <a:cs typeface="Times New Roman" panose="02020503050405090304" charset="0"/>
                        </a:rPr>
                        <a:t>213</a:t>
                      </a:r>
                      <a:endParaRPr lang="en-US" alt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b" anchorCtr="0">
                    <a:lnL>
                      <a:noFill/>
                    </a:lnL>
                    <a:lnR>
                      <a:noFill/>
                    </a:lnR>
                    <a:lnT>
                      <a:noFill/>
                    </a:lnT>
                    <a:lnB>
                      <a:noFill/>
                    </a:lnB>
                    <a:noFill/>
                  </a:tcPr>
                </a:tc>
              </a:tr>
              <a:tr h="215265">
                <a:tc>
                  <a:txBody>
                    <a:bodyPr/>
                    <a:p>
                      <a:pPr marL="68580" indent="0" algn="ctr" fontAlgn="t">
                        <a:spcBef>
                          <a:spcPct val="0"/>
                        </a:spcBef>
                        <a:spcAft>
                          <a:spcPct val="0"/>
                        </a:spcAft>
                      </a:pPr>
                      <a:r>
                        <a:rPr lang="zh-CN" sz="1400" b="0" i="0">
                          <a:solidFill>
                            <a:srgbClr val="000000"/>
                          </a:solidFill>
                          <a:latin typeface="宋体" pitchFamily="2" charset="-122"/>
                          <a:ea typeface="宋体" pitchFamily="2" charset="-122"/>
                          <a:cs typeface="Times New Roman" panose="02020503050405090304" charset="0"/>
                        </a:rPr>
                        <a:t>村</a:t>
                      </a:r>
                      <a:endParaRPr 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t" anchorCtr="0">
                    <a:lnL>
                      <a:noFill/>
                    </a:lnL>
                    <a:lnR>
                      <a:noFill/>
                    </a:lnR>
                    <a:lnT>
                      <a:noFill/>
                    </a:lnT>
                    <a:lnB>
                      <a:noFill/>
                    </a:lnB>
                    <a:noFill/>
                  </a:tcPr>
                </a:tc>
                <a:tc>
                  <a:txBody>
                    <a:bodyPr/>
                    <a:p>
                      <a:pPr marL="68580" indent="0" algn="r" fontAlgn="b">
                        <a:spcBef>
                          <a:spcPct val="0"/>
                        </a:spcBef>
                        <a:spcAft>
                          <a:spcPct val="0"/>
                        </a:spcAft>
                      </a:pPr>
                      <a:r>
                        <a:rPr lang="en-US" altLang="zh-CN" sz="1400" b="0" i="0">
                          <a:solidFill>
                            <a:srgbClr val="000000"/>
                          </a:solidFill>
                          <a:latin typeface="宋体" pitchFamily="2" charset="-122"/>
                          <a:ea typeface="宋体" pitchFamily="2" charset="-122"/>
                          <a:cs typeface="Times New Roman" panose="02020503050405090304" charset="0"/>
                        </a:rPr>
                        <a:t>204</a:t>
                      </a:r>
                      <a:endParaRPr lang="en-US" alt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b" anchorCtr="0">
                    <a:lnL>
                      <a:noFill/>
                    </a:lnL>
                    <a:lnR>
                      <a:noFill/>
                    </a:lnR>
                    <a:lnT>
                      <a:noFill/>
                    </a:lnT>
                    <a:lnB>
                      <a:noFill/>
                    </a:lnB>
                    <a:noFill/>
                  </a:tcPr>
                </a:tc>
              </a:tr>
              <a:tr h="214630">
                <a:tc>
                  <a:txBody>
                    <a:bodyPr/>
                    <a:p>
                      <a:pPr marL="68580" indent="0" algn="ctr" fontAlgn="t">
                        <a:spcBef>
                          <a:spcPct val="0"/>
                        </a:spcBef>
                        <a:spcAft>
                          <a:spcPct val="0"/>
                        </a:spcAft>
                      </a:pPr>
                      <a:r>
                        <a:rPr lang="zh-CN" sz="1400" b="0" i="0">
                          <a:solidFill>
                            <a:srgbClr val="000000"/>
                          </a:solidFill>
                          <a:latin typeface="宋体" pitchFamily="2" charset="-122"/>
                          <a:ea typeface="宋体" pitchFamily="2" charset="-122"/>
                          <a:cs typeface="Times New Roman" panose="02020503050405090304" charset="0"/>
                        </a:rPr>
                        <a:t>館</a:t>
                      </a:r>
                      <a:endParaRPr 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t" anchorCtr="0">
                    <a:lnL>
                      <a:noFill/>
                    </a:lnL>
                    <a:lnR>
                      <a:noFill/>
                    </a:lnR>
                    <a:lnT>
                      <a:noFill/>
                    </a:lnT>
                    <a:lnB>
                      <a:noFill/>
                    </a:lnB>
                    <a:noFill/>
                  </a:tcPr>
                </a:tc>
                <a:tc>
                  <a:txBody>
                    <a:bodyPr/>
                    <a:p>
                      <a:pPr marL="68580" indent="0" algn="r" fontAlgn="b">
                        <a:spcBef>
                          <a:spcPct val="0"/>
                        </a:spcBef>
                        <a:spcAft>
                          <a:spcPct val="0"/>
                        </a:spcAft>
                      </a:pPr>
                      <a:r>
                        <a:rPr lang="en-US" altLang="zh-CN" sz="1400" b="0" i="0">
                          <a:solidFill>
                            <a:srgbClr val="000000"/>
                          </a:solidFill>
                          <a:latin typeface="宋体" pitchFamily="2" charset="-122"/>
                          <a:ea typeface="宋体" pitchFamily="2" charset="-122"/>
                          <a:cs typeface="Times New Roman" panose="02020503050405090304" charset="0"/>
                        </a:rPr>
                        <a:t>182</a:t>
                      </a:r>
                      <a:endParaRPr lang="en-US" alt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b" anchorCtr="0">
                    <a:lnL>
                      <a:noFill/>
                    </a:lnL>
                    <a:lnR>
                      <a:noFill/>
                    </a:lnR>
                    <a:lnT>
                      <a:noFill/>
                    </a:lnT>
                    <a:lnB>
                      <a:noFill/>
                    </a:lnB>
                    <a:noFill/>
                  </a:tcPr>
                </a:tc>
              </a:tr>
              <a:tr h="215265">
                <a:tc>
                  <a:txBody>
                    <a:bodyPr/>
                    <a:p>
                      <a:pPr marL="68580" indent="0" algn="ctr" fontAlgn="t">
                        <a:spcBef>
                          <a:spcPct val="0"/>
                        </a:spcBef>
                        <a:spcAft>
                          <a:spcPct val="0"/>
                        </a:spcAft>
                      </a:pPr>
                      <a:r>
                        <a:rPr lang="zh-CN" sz="1400" b="0" i="0">
                          <a:solidFill>
                            <a:srgbClr val="000000"/>
                          </a:solidFill>
                          <a:latin typeface="宋体" pitchFamily="2" charset="-122"/>
                          <a:ea typeface="宋体" pitchFamily="2" charset="-122"/>
                          <a:cs typeface="Times New Roman" panose="02020503050405090304" charset="0"/>
                        </a:rPr>
                        <a:t>湖</a:t>
                      </a:r>
                      <a:endParaRPr 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t" anchorCtr="0">
                    <a:lnL>
                      <a:noFill/>
                    </a:lnL>
                    <a:lnR>
                      <a:noFill/>
                    </a:lnR>
                    <a:lnT>
                      <a:noFill/>
                    </a:lnT>
                    <a:lnB>
                      <a:noFill/>
                    </a:lnB>
                    <a:noFill/>
                  </a:tcPr>
                </a:tc>
                <a:tc>
                  <a:txBody>
                    <a:bodyPr/>
                    <a:p>
                      <a:pPr marL="68580" indent="0" algn="r" fontAlgn="b">
                        <a:spcBef>
                          <a:spcPct val="0"/>
                        </a:spcBef>
                        <a:spcAft>
                          <a:spcPct val="0"/>
                        </a:spcAft>
                      </a:pPr>
                      <a:r>
                        <a:rPr lang="en-US" altLang="zh-CN" sz="1400" b="0" i="0">
                          <a:solidFill>
                            <a:srgbClr val="000000"/>
                          </a:solidFill>
                          <a:latin typeface="宋体" pitchFamily="2" charset="-122"/>
                          <a:ea typeface="宋体" pitchFamily="2" charset="-122"/>
                          <a:cs typeface="Times New Roman" panose="02020503050405090304" charset="0"/>
                        </a:rPr>
                        <a:t>176</a:t>
                      </a:r>
                      <a:endParaRPr lang="en-US" alt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b" anchorCtr="0">
                    <a:lnL>
                      <a:noFill/>
                    </a:lnL>
                    <a:lnR>
                      <a:noFill/>
                    </a:lnR>
                    <a:lnT>
                      <a:noFill/>
                    </a:lnT>
                    <a:lnB>
                      <a:noFill/>
                    </a:lnB>
                    <a:noFill/>
                  </a:tcPr>
                </a:tc>
              </a:tr>
              <a:tr h="214630">
                <a:tc>
                  <a:txBody>
                    <a:bodyPr/>
                    <a:p>
                      <a:pPr marL="68580" indent="0" algn="ctr" fontAlgn="t">
                        <a:spcBef>
                          <a:spcPct val="0"/>
                        </a:spcBef>
                        <a:spcAft>
                          <a:spcPct val="0"/>
                        </a:spcAft>
                      </a:pPr>
                      <a:r>
                        <a:rPr lang="zh-CN" sz="1400" b="0" i="0">
                          <a:solidFill>
                            <a:srgbClr val="000000"/>
                          </a:solidFill>
                          <a:latin typeface="宋体" pitchFamily="2" charset="-122"/>
                          <a:ea typeface="宋体" pitchFamily="2" charset="-122"/>
                          <a:cs typeface="Times New Roman" panose="02020503050405090304" charset="0"/>
                        </a:rPr>
                        <a:t>閣</a:t>
                      </a:r>
                      <a:endParaRPr 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t" anchorCtr="0">
                    <a:lnL>
                      <a:noFill/>
                    </a:lnL>
                    <a:lnR>
                      <a:noFill/>
                    </a:lnR>
                    <a:lnT>
                      <a:noFill/>
                    </a:lnT>
                    <a:lnB>
                      <a:noFill/>
                    </a:lnB>
                    <a:noFill/>
                  </a:tcPr>
                </a:tc>
                <a:tc>
                  <a:txBody>
                    <a:bodyPr/>
                    <a:p>
                      <a:pPr marL="68580" indent="0" algn="r" fontAlgn="b">
                        <a:spcBef>
                          <a:spcPct val="0"/>
                        </a:spcBef>
                        <a:spcAft>
                          <a:spcPct val="0"/>
                        </a:spcAft>
                      </a:pPr>
                      <a:r>
                        <a:rPr lang="en-US" altLang="zh-CN" sz="1400" b="0" i="0">
                          <a:solidFill>
                            <a:srgbClr val="000000"/>
                          </a:solidFill>
                          <a:latin typeface="宋体" pitchFamily="2" charset="-122"/>
                          <a:ea typeface="宋体" pitchFamily="2" charset="-122"/>
                          <a:cs typeface="Times New Roman" panose="02020503050405090304" charset="0"/>
                        </a:rPr>
                        <a:t>161</a:t>
                      </a:r>
                      <a:endParaRPr lang="en-US" alt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b" anchorCtr="0">
                    <a:lnL>
                      <a:noFill/>
                    </a:lnL>
                    <a:lnR>
                      <a:noFill/>
                    </a:lnR>
                    <a:lnT>
                      <a:noFill/>
                    </a:lnT>
                    <a:lnB>
                      <a:noFill/>
                    </a:lnB>
                    <a:noFill/>
                  </a:tcPr>
                </a:tc>
              </a:tr>
              <a:tr h="215265">
                <a:tc>
                  <a:txBody>
                    <a:bodyPr/>
                    <a:p>
                      <a:pPr marL="68580" indent="0" algn="ctr" fontAlgn="t">
                        <a:spcBef>
                          <a:spcPct val="0"/>
                        </a:spcBef>
                        <a:spcAft>
                          <a:spcPct val="0"/>
                        </a:spcAft>
                      </a:pPr>
                      <a:r>
                        <a:rPr lang="zh-CN" sz="1400" b="0" i="0">
                          <a:solidFill>
                            <a:srgbClr val="000000"/>
                          </a:solidFill>
                          <a:latin typeface="宋体" pitchFamily="2" charset="-122"/>
                          <a:ea typeface="宋体" pitchFamily="2" charset="-122"/>
                          <a:cs typeface="Times New Roman" panose="02020503050405090304" charset="0"/>
                        </a:rPr>
                        <a:t>洲</a:t>
                      </a:r>
                      <a:endParaRPr 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t" anchorCtr="0">
                    <a:lnL>
                      <a:noFill/>
                    </a:lnL>
                    <a:lnR>
                      <a:noFill/>
                    </a:lnR>
                    <a:lnT>
                      <a:noFill/>
                    </a:lnT>
                    <a:lnB>
                      <a:noFill/>
                    </a:lnB>
                    <a:noFill/>
                  </a:tcPr>
                </a:tc>
                <a:tc>
                  <a:txBody>
                    <a:bodyPr/>
                    <a:p>
                      <a:pPr marL="68580" indent="0" algn="r" fontAlgn="b">
                        <a:spcBef>
                          <a:spcPct val="0"/>
                        </a:spcBef>
                        <a:spcAft>
                          <a:spcPct val="0"/>
                        </a:spcAft>
                      </a:pPr>
                      <a:r>
                        <a:rPr lang="en-US" altLang="zh-CN" sz="1400" b="0" i="0">
                          <a:solidFill>
                            <a:srgbClr val="000000"/>
                          </a:solidFill>
                          <a:latin typeface="宋体" pitchFamily="2" charset="-122"/>
                          <a:ea typeface="宋体" pitchFamily="2" charset="-122"/>
                          <a:cs typeface="Times New Roman" panose="02020503050405090304" charset="0"/>
                        </a:rPr>
                        <a:t>158</a:t>
                      </a:r>
                      <a:endParaRPr lang="en-US" alt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b" anchorCtr="0">
                    <a:lnL>
                      <a:noFill/>
                    </a:lnL>
                    <a:lnR>
                      <a:noFill/>
                    </a:lnR>
                    <a:lnT>
                      <a:noFill/>
                    </a:lnT>
                    <a:lnB>
                      <a:noFill/>
                    </a:lnB>
                    <a:noFill/>
                  </a:tcPr>
                </a:tc>
              </a:tr>
              <a:tr h="215265">
                <a:tc>
                  <a:txBody>
                    <a:bodyPr/>
                    <a:p>
                      <a:pPr marL="68580" indent="0" algn="ctr" fontAlgn="t">
                        <a:spcBef>
                          <a:spcPct val="0"/>
                        </a:spcBef>
                        <a:spcAft>
                          <a:spcPct val="0"/>
                        </a:spcAft>
                      </a:pPr>
                      <a:r>
                        <a:rPr lang="zh-CN" sz="1400" b="0" i="0">
                          <a:solidFill>
                            <a:srgbClr val="000000"/>
                          </a:solidFill>
                          <a:latin typeface="宋体" pitchFamily="2" charset="-122"/>
                          <a:ea typeface="宋体" pitchFamily="2" charset="-122"/>
                          <a:cs typeface="Times New Roman" panose="02020503050405090304" charset="0"/>
                        </a:rPr>
                        <a:t>房</a:t>
                      </a:r>
                      <a:endParaRPr 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t" anchorCtr="0">
                    <a:lnL>
                      <a:noFill/>
                    </a:lnL>
                    <a:lnR>
                      <a:noFill/>
                    </a:lnR>
                    <a:lnT>
                      <a:noFill/>
                    </a:lnT>
                    <a:lnB>
                      <a:noFill/>
                    </a:lnB>
                    <a:noFill/>
                  </a:tcPr>
                </a:tc>
                <a:tc>
                  <a:txBody>
                    <a:bodyPr/>
                    <a:p>
                      <a:pPr marL="68580" indent="0" algn="r" fontAlgn="b">
                        <a:spcBef>
                          <a:spcPct val="0"/>
                        </a:spcBef>
                        <a:spcAft>
                          <a:spcPct val="0"/>
                        </a:spcAft>
                      </a:pPr>
                      <a:r>
                        <a:rPr lang="en-US" altLang="zh-CN" sz="1400" b="0" i="0">
                          <a:solidFill>
                            <a:srgbClr val="000000"/>
                          </a:solidFill>
                          <a:latin typeface="宋体" pitchFamily="2" charset="-122"/>
                          <a:ea typeface="宋体" pitchFamily="2" charset="-122"/>
                          <a:cs typeface="Times New Roman" panose="02020503050405090304" charset="0"/>
                        </a:rPr>
                        <a:t>156</a:t>
                      </a:r>
                      <a:endParaRPr lang="en-US" alt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b" anchorCtr="0">
                    <a:lnL>
                      <a:noFill/>
                    </a:lnL>
                    <a:lnR>
                      <a:noFill/>
                    </a:lnR>
                    <a:lnT>
                      <a:noFill/>
                    </a:lnT>
                    <a:lnB>
                      <a:noFill/>
                    </a:lnB>
                    <a:noFill/>
                  </a:tcPr>
                </a:tc>
              </a:tr>
              <a:tr h="215265">
                <a:tc>
                  <a:txBody>
                    <a:bodyPr/>
                    <a:p>
                      <a:pPr marL="68580" indent="0" algn="ctr" fontAlgn="t">
                        <a:spcBef>
                          <a:spcPct val="0"/>
                        </a:spcBef>
                        <a:spcAft>
                          <a:spcPct val="0"/>
                        </a:spcAft>
                      </a:pPr>
                      <a:r>
                        <a:rPr lang="zh-CN" sz="1400" b="0" i="0">
                          <a:solidFill>
                            <a:srgbClr val="000000"/>
                          </a:solidFill>
                          <a:latin typeface="宋体" pitchFamily="2" charset="-122"/>
                          <a:ea typeface="宋体" pitchFamily="2" charset="-122"/>
                          <a:cs typeface="Times New Roman" panose="02020503050405090304" charset="0"/>
                        </a:rPr>
                        <a:t>石</a:t>
                      </a:r>
                      <a:endParaRPr 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t" anchorCtr="0">
                    <a:lnL>
                      <a:noFill/>
                    </a:lnL>
                    <a:lnR>
                      <a:noFill/>
                    </a:lnR>
                    <a:lnT>
                      <a:noFill/>
                    </a:lnT>
                    <a:lnB>
                      <a:noFill/>
                    </a:lnB>
                    <a:noFill/>
                  </a:tcPr>
                </a:tc>
                <a:tc>
                  <a:txBody>
                    <a:bodyPr/>
                    <a:p>
                      <a:pPr marL="68580" indent="0" algn="r" fontAlgn="b">
                        <a:spcBef>
                          <a:spcPct val="0"/>
                        </a:spcBef>
                        <a:spcAft>
                          <a:spcPct val="0"/>
                        </a:spcAft>
                      </a:pPr>
                      <a:r>
                        <a:rPr lang="en-US" altLang="zh-CN" sz="1400" b="0" i="0">
                          <a:solidFill>
                            <a:srgbClr val="000000"/>
                          </a:solidFill>
                          <a:latin typeface="宋体" pitchFamily="2" charset="-122"/>
                          <a:ea typeface="宋体" pitchFamily="2" charset="-122"/>
                          <a:cs typeface="Times New Roman" panose="02020503050405090304" charset="0"/>
                        </a:rPr>
                        <a:t>151</a:t>
                      </a:r>
                      <a:endParaRPr lang="en-US" alt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b" anchorCtr="0">
                    <a:lnL>
                      <a:noFill/>
                    </a:lnL>
                    <a:lnR>
                      <a:noFill/>
                    </a:lnR>
                    <a:lnT>
                      <a:noFill/>
                    </a:lnT>
                    <a:lnB>
                      <a:noFill/>
                    </a:lnB>
                    <a:noFill/>
                  </a:tcPr>
                </a:tc>
              </a:tr>
              <a:tr h="214630">
                <a:tc>
                  <a:txBody>
                    <a:bodyPr/>
                    <a:p>
                      <a:pPr marL="68580" indent="0" algn="ctr" fontAlgn="t">
                        <a:spcBef>
                          <a:spcPct val="0"/>
                        </a:spcBef>
                        <a:spcAft>
                          <a:spcPct val="0"/>
                        </a:spcAft>
                      </a:pPr>
                      <a:r>
                        <a:rPr lang="zh-CN" sz="1400" b="0" i="0">
                          <a:solidFill>
                            <a:srgbClr val="000000"/>
                          </a:solidFill>
                          <a:latin typeface="宋体" pitchFamily="2" charset="-122"/>
                          <a:ea typeface="宋体" pitchFamily="2" charset="-122"/>
                          <a:cs typeface="Times New Roman" panose="02020503050405090304" charset="0"/>
                        </a:rPr>
                        <a:t>江</a:t>
                      </a:r>
                      <a:endParaRPr 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t" anchorCtr="0">
                    <a:lnL>
                      <a:noFill/>
                    </a:lnL>
                    <a:lnR>
                      <a:noFill/>
                    </a:lnR>
                    <a:lnT>
                      <a:noFill/>
                    </a:lnT>
                    <a:lnB>
                      <a:noFill/>
                    </a:lnB>
                    <a:noFill/>
                  </a:tcPr>
                </a:tc>
                <a:tc>
                  <a:txBody>
                    <a:bodyPr/>
                    <a:p>
                      <a:pPr marL="68580" indent="0" algn="r" fontAlgn="b">
                        <a:spcBef>
                          <a:spcPct val="0"/>
                        </a:spcBef>
                        <a:spcAft>
                          <a:spcPct val="0"/>
                        </a:spcAft>
                      </a:pPr>
                      <a:r>
                        <a:rPr lang="en-US" altLang="zh-CN" sz="1400" b="0" i="0">
                          <a:solidFill>
                            <a:srgbClr val="000000"/>
                          </a:solidFill>
                          <a:latin typeface="宋体" pitchFamily="2" charset="-122"/>
                          <a:ea typeface="宋体" pitchFamily="2" charset="-122"/>
                          <a:cs typeface="Times New Roman" panose="02020503050405090304" charset="0"/>
                        </a:rPr>
                        <a:t>150</a:t>
                      </a:r>
                      <a:endParaRPr lang="en-US" alt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b" anchorCtr="0">
                    <a:lnL>
                      <a:noFill/>
                    </a:lnL>
                    <a:lnR>
                      <a:noFill/>
                    </a:lnR>
                    <a:lnT>
                      <a:noFill/>
                    </a:lnT>
                    <a:lnB>
                      <a:noFill/>
                    </a:lnB>
                    <a:noFill/>
                  </a:tcPr>
                </a:tc>
              </a:tr>
              <a:tr h="215265">
                <a:tc>
                  <a:txBody>
                    <a:bodyPr/>
                    <a:p>
                      <a:pPr marL="68580" indent="0" algn="ctr" fontAlgn="t">
                        <a:spcBef>
                          <a:spcPct val="0"/>
                        </a:spcBef>
                        <a:spcAft>
                          <a:spcPct val="0"/>
                        </a:spcAft>
                      </a:pPr>
                      <a:r>
                        <a:rPr lang="zh-CN" sz="1400" b="0" i="0">
                          <a:solidFill>
                            <a:srgbClr val="000000"/>
                          </a:solidFill>
                          <a:latin typeface="宋体" pitchFamily="2" charset="-122"/>
                          <a:ea typeface="宋体" pitchFamily="2" charset="-122"/>
                          <a:cs typeface="Times New Roman" panose="02020503050405090304" charset="0"/>
                        </a:rPr>
                        <a:t>雲</a:t>
                      </a:r>
                      <a:endParaRPr 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t" anchorCtr="0">
                    <a:lnL>
                      <a:noFill/>
                    </a:lnL>
                    <a:lnR>
                      <a:noFill/>
                    </a:lnR>
                    <a:lnT>
                      <a:noFill/>
                    </a:lnT>
                    <a:lnB>
                      <a:noFill/>
                    </a:lnB>
                    <a:noFill/>
                  </a:tcPr>
                </a:tc>
                <a:tc>
                  <a:txBody>
                    <a:bodyPr/>
                    <a:p>
                      <a:pPr marL="68580" indent="0" algn="r" fontAlgn="b">
                        <a:spcBef>
                          <a:spcPct val="0"/>
                        </a:spcBef>
                        <a:spcAft>
                          <a:spcPct val="0"/>
                        </a:spcAft>
                      </a:pPr>
                      <a:r>
                        <a:rPr lang="en-US" altLang="zh-CN" sz="1400" b="0" i="0">
                          <a:solidFill>
                            <a:srgbClr val="000000"/>
                          </a:solidFill>
                          <a:latin typeface="宋体" pitchFamily="2" charset="-122"/>
                          <a:ea typeface="宋体" pitchFamily="2" charset="-122"/>
                          <a:cs typeface="Times New Roman" panose="02020503050405090304" charset="0"/>
                        </a:rPr>
                        <a:t>148</a:t>
                      </a:r>
                      <a:endParaRPr lang="en-US" alt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b" anchorCtr="0">
                    <a:lnL>
                      <a:noFill/>
                    </a:lnL>
                    <a:lnR>
                      <a:noFill/>
                    </a:lnR>
                    <a:lnT>
                      <a:noFill/>
                    </a:lnT>
                    <a:lnB>
                      <a:noFill/>
                    </a:lnB>
                    <a:noFill/>
                  </a:tcPr>
                </a:tc>
              </a:tr>
              <a:tr h="214630">
                <a:tc>
                  <a:txBody>
                    <a:bodyPr/>
                    <a:p>
                      <a:pPr marL="68580" indent="0" algn="ctr" fontAlgn="t">
                        <a:spcBef>
                          <a:spcPct val="0"/>
                        </a:spcBef>
                        <a:spcAft>
                          <a:spcPct val="0"/>
                        </a:spcAft>
                      </a:pPr>
                      <a:endParaRPr 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t" anchorCtr="0">
                    <a:lnL>
                      <a:noFill/>
                    </a:lnL>
                    <a:lnR>
                      <a:noFill/>
                    </a:lnR>
                    <a:lnT>
                      <a:noFill/>
                    </a:lnT>
                    <a:lnB>
                      <a:noFill/>
                    </a:lnB>
                    <a:noFill/>
                  </a:tcPr>
                </a:tc>
                <a:tc>
                  <a:txBody>
                    <a:bodyPr/>
                    <a:p>
                      <a:pPr marL="68580" indent="0" algn="r" fontAlgn="b">
                        <a:spcBef>
                          <a:spcPct val="0"/>
                        </a:spcBef>
                        <a:spcAft>
                          <a:spcPct val="0"/>
                        </a:spcAft>
                      </a:pPr>
                      <a:endParaRPr lang="en-US" alt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b" anchorCtr="0">
                    <a:lnL>
                      <a:noFill/>
                    </a:lnL>
                    <a:lnR>
                      <a:noFill/>
                    </a:lnR>
                    <a:lnT>
                      <a:noFill/>
                    </a:lnT>
                    <a:lnB>
                      <a:noFill/>
                    </a:lnB>
                    <a:noFill/>
                  </a:tcPr>
                </a:tc>
              </a:tr>
              <a:tr h="215265">
                <a:tc>
                  <a:txBody>
                    <a:bodyPr/>
                    <a:p>
                      <a:pPr marL="68580" indent="0" algn="ctr" fontAlgn="t">
                        <a:spcBef>
                          <a:spcPct val="0"/>
                        </a:spcBef>
                        <a:spcAft>
                          <a:spcPct val="0"/>
                        </a:spcAft>
                      </a:pPr>
                      <a:endParaRPr 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t" anchorCtr="0">
                    <a:lnL>
                      <a:noFill/>
                    </a:lnL>
                    <a:lnR>
                      <a:noFill/>
                    </a:lnR>
                    <a:lnT>
                      <a:noFill/>
                    </a:lnT>
                    <a:lnB>
                      <a:noFill/>
                    </a:lnB>
                    <a:noFill/>
                  </a:tcPr>
                </a:tc>
                <a:tc>
                  <a:txBody>
                    <a:bodyPr/>
                    <a:p>
                      <a:pPr marL="68580" indent="0" algn="r" fontAlgn="b">
                        <a:spcBef>
                          <a:spcPct val="0"/>
                        </a:spcBef>
                        <a:spcAft>
                          <a:spcPct val="0"/>
                        </a:spcAft>
                      </a:pPr>
                      <a:endParaRPr lang="en-US" alt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b" anchorCtr="0">
                    <a:lnL>
                      <a:noFill/>
                    </a:lnL>
                    <a:lnR>
                      <a:noFill/>
                    </a:lnR>
                    <a:lnT>
                      <a:noFill/>
                    </a:lnT>
                    <a:lnB>
                      <a:noFill/>
                    </a:lnB>
                    <a:noFill/>
                  </a:tcPr>
                </a:tc>
              </a:tr>
              <a:tr h="214630">
                <a:tc>
                  <a:txBody>
                    <a:bodyPr/>
                    <a:p>
                      <a:pPr marL="68580" indent="0" algn="ctr" fontAlgn="t">
                        <a:spcBef>
                          <a:spcPct val="0"/>
                        </a:spcBef>
                        <a:spcAft>
                          <a:spcPct val="0"/>
                        </a:spcAft>
                      </a:pPr>
                      <a:endParaRPr 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t" anchorCtr="0">
                    <a:lnL>
                      <a:noFill/>
                    </a:lnL>
                    <a:lnR>
                      <a:noFill/>
                    </a:lnR>
                    <a:lnT>
                      <a:noFill/>
                    </a:lnT>
                    <a:lnB>
                      <a:noFill/>
                    </a:lnB>
                    <a:noFill/>
                  </a:tcPr>
                </a:tc>
                <a:tc>
                  <a:txBody>
                    <a:bodyPr/>
                    <a:p>
                      <a:pPr marL="68580" indent="0" algn="r" fontAlgn="b">
                        <a:spcBef>
                          <a:spcPct val="0"/>
                        </a:spcBef>
                        <a:spcAft>
                          <a:spcPct val="0"/>
                        </a:spcAft>
                      </a:pPr>
                      <a:endParaRPr lang="en-US" alt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b" anchorCtr="0">
                    <a:lnL>
                      <a:noFill/>
                    </a:lnL>
                    <a:lnR>
                      <a:noFill/>
                    </a:lnR>
                    <a:lnT>
                      <a:noFill/>
                    </a:lnT>
                    <a:lnB>
                      <a:noFill/>
                    </a:lnB>
                    <a:noFill/>
                  </a:tcPr>
                </a:tc>
              </a:tr>
              <a:tr h="215265">
                <a:tc>
                  <a:txBody>
                    <a:bodyPr/>
                    <a:p>
                      <a:pPr marL="68580" indent="0" algn="ctr" fontAlgn="t">
                        <a:spcBef>
                          <a:spcPct val="0"/>
                        </a:spcBef>
                        <a:spcAft>
                          <a:spcPct val="0"/>
                        </a:spcAft>
                      </a:pPr>
                      <a:endParaRPr 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t" anchorCtr="0">
                    <a:lnL>
                      <a:noFill/>
                    </a:lnL>
                    <a:lnR>
                      <a:noFill/>
                    </a:lnR>
                    <a:lnT>
                      <a:noFill/>
                    </a:lnT>
                    <a:lnB>
                      <a:noFill/>
                    </a:lnB>
                    <a:noFill/>
                  </a:tcPr>
                </a:tc>
                <a:tc>
                  <a:txBody>
                    <a:bodyPr/>
                    <a:p>
                      <a:pPr marL="68580" indent="0" algn="r" fontAlgn="b">
                        <a:spcBef>
                          <a:spcPct val="0"/>
                        </a:spcBef>
                        <a:spcAft>
                          <a:spcPct val="0"/>
                        </a:spcAft>
                      </a:pPr>
                      <a:endParaRPr lang="en-US" alt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b" anchorCtr="0">
                    <a:lnL>
                      <a:noFill/>
                    </a:lnL>
                    <a:lnR>
                      <a:noFill/>
                    </a:lnR>
                    <a:lnT>
                      <a:noFill/>
                    </a:lnT>
                    <a:lnB>
                      <a:noFill/>
                    </a:lnB>
                    <a:noFill/>
                  </a:tcPr>
                </a:tc>
              </a:tr>
              <a:tr h="214630">
                <a:tc>
                  <a:txBody>
                    <a:bodyPr/>
                    <a:p>
                      <a:pPr marL="68580" indent="0" algn="ctr" fontAlgn="t">
                        <a:spcBef>
                          <a:spcPct val="0"/>
                        </a:spcBef>
                        <a:spcAft>
                          <a:spcPct val="0"/>
                        </a:spcAft>
                      </a:pPr>
                      <a:endParaRPr 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t" anchorCtr="0">
                    <a:lnL>
                      <a:noFill/>
                    </a:lnL>
                    <a:lnR>
                      <a:noFill/>
                    </a:lnR>
                    <a:lnT>
                      <a:noFill/>
                    </a:lnT>
                    <a:lnB>
                      <a:noFill/>
                    </a:lnB>
                    <a:noFill/>
                  </a:tcPr>
                </a:tc>
                <a:tc>
                  <a:txBody>
                    <a:bodyPr/>
                    <a:p>
                      <a:pPr marL="68580" indent="0" algn="r" fontAlgn="b">
                        <a:spcBef>
                          <a:spcPct val="0"/>
                        </a:spcBef>
                        <a:spcAft>
                          <a:spcPct val="0"/>
                        </a:spcAft>
                      </a:pPr>
                      <a:endParaRPr lang="en-US" alt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b" anchorCtr="0">
                    <a:lnL>
                      <a:noFill/>
                    </a:lnL>
                    <a:lnR>
                      <a:noFill/>
                    </a:lnR>
                    <a:lnT>
                      <a:noFill/>
                    </a:lnT>
                    <a:lnB>
                      <a:noFill/>
                    </a:lnB>
                    <a:noFill/>
                  </a:tcPr>
                </a:tc>
              </a:tr>
              <a:tr h="215265">
                <a:tc>
                  <a:txBody>
                    <a:bodyPr/>
                    <a:p>
                      <a:pPr marL="68580" indent="0" algn="ctr" fontAlgn="t">
                        <a:spcBef>
                          <a:spcPct val="0"/>
                        </a:spcBef>
                        <a:spcAft>
                          <a:spcPct val="0"/>
                        </a:spcAft>
                      </a:pPr>
                      <a:endParaRPr 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t" anchorCtr="0">
                    <a:lnL>
                      <a:noFill/>
                    </a:lnL>
                    <a:lnR>
                      <a:noFill/>
                    </a:lnR>
                    <a:lnT>
                      <a:noFill/>
                    </a:lnT>
                    <a:lnB>
                      <a:noFill/>
                    </a:lnB>
                    <a:noFill/>
                  </a:tcPr>
                </a:tc>
                <a:tc>
                  <a:txBody>
                    <a:bodyPr/>
                    <a:p>
                      <a:pPr marL="68580" indent="0" algn="r" fontAlgn="b">
                        <a:spcBef>
                          <a:spcPct val="0"/>
                        </a:spcBef>
                        <a:spcAft>
                          <a:spcPct val="0"/>
                        </a:spcAft>
                      </a:pPr>
                      <a:endParaRPr lang="en-US" alt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b" anchorCtr="0">
                    <a:lnL>
                      <a:noFill/>
                    </a:lnL>
                    <a:lnR>
                      <a:noFill/>
                    </a:lnR>
                    <a:lnT>
                      <a:noFill/>
                    </a:lnT>
                    <a:lnB>
                      <a:noFill/>
                    </a:lnB>
                    <a:noFill/>
                  </a:tcPr>
                </a:tc>
              </a:tr>
              <a:tr h="214630">
                <a:tc>
                  <a:txBody>
                    <a:bodyPr/>
                    <a:p>
                      <a:pPr marL="68580" indent="0" algn="ctr" fontAlgn="t">
                        <a:spcBef>
                          <a:spcPct val="0"/>
                        </a:spcBef>
                        <a:spcAft>
                          <a:spcPct val="0"/>
                        </a:spcAft>
                      </a:pPr>
                      <a:endParaRPr 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t" anchorCtr="0">
                    <a:lnL>
                      <a:noFill/>
                    </a:lnL>
                    <a:lnR>
                      <a:noFill/>
                    </a:lnR>
                    <a:lnT>
                      <a:noFill/>
                    </a:lnT>
                    <a:lnB>
                      <a:noFill/>
                    </a:lnB>
                    <a:noFill/>
                  </a:tcPr>
                </a:tc>
                <a:tc>
                  <a:txBody>
                    <a:bodyPr/>
                    <a:p>
                      <a:pPr marL="68580" indent="0" algn="r" fontAlgn="b">
                        <a:spcBef>
                          <a:spcPct val="0"/>
                        </a:spcBef>
                        <a:spcAft>
                          <a:spcPct val="0"/>
                        </a:spcAft>
                      </a:pPr>
                      <a:endParaRPr lang="en-US" alt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b" anchorCtr="0">
                    <a:lnL>
                      <a:noFill/>
                    </a:lnL>
                    <a:lnR>
                      <a:noFill/>
                    </a:lnR>
                    <a:lnT>
                      <a:noFill/>
                    </a:lnT>
                    <a:lnB>
                      <a:noFill/>
                    </a:lnB>
                    <a:noFill/>
                  </a:tcPr>
                </a:tc>
              </a:tr>
              <a:tr h="215265">
                <a:tc>
                  <a:txBody>
                    <a:bodyPr/>
                    <a:p>
                      <a:pPr marL="68580" indent="0" algn="ctr" fontAlgn="t">
                        <a:spcBef>
                          <a:spcPct val="0"/>
                        </a:spcBef>
                        <a:spcAft>
                          <a:spcPct val="0"/>
                        </a:spcAft>
                      </a:pPr>
                      <a:endParaRPr 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t" anchorCtr="0">
                    <a:lnL>
                      <a:noFill/>
                    </a:lnL>
                    <a:lnR>
                      <a:noFill/>
                    </a:lnR>
                    <a:lnT>
                      <a:noFill/>
                    </a:lnT>
                    <a:lnB>
                      <a:noFill/>
                    </a:lnB>
                    <a:noFill/>
                  </a:tcPr>
                </a:tc>
                <a:tc>
                  <a:txBody>
                    <a:bodyPr/>
                    <a:p>
                      <a:pPr marL="68580" indent="0" algn="r" fontAlgn="b">
                        <a:spcBef>
                          <a:spcPct val="0"/>
                        </a:spcBef>
                        <a:spcAft>
                          <a:spcPct val="0"/>
                        </a:spcAft>
                      </a:pPr>
                      <a:endParaRPr lang="en-US" alt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b" anchorCtr="0">
                    <a:lnL>
                      <a:noFill/>
                    </a:lnL>
                    <a:lnR>
                      <a:noFill/>
                    </a:lnR>
                    <a:lnT>
                      <a:noFill/>
                    </a:lnT>
                    <a:lnB>
                      <a:noFill/>
                    </a:lnB>
                    <a:noFill/>
                  </a:tcPr>
                </a:tc>
              </a:tr>
              <a:tr h="215265">
                <a:tc>
                  <a:txBody>
                    <a:bodyPr/>
                    <a:p>
                      <a:pPr marL="68580" indent="0" algn="ctr" fontAlgn="t">
                        <a:spcBef>
                          <a:spcPct val="0"/>
                        </a:spcBef>
                        <a:spcAft>
                          <a:spcPct val="0"/>
                        </a:spcAft>
                      </a:pPr>
                      <a:endParaRPr 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t" anchorCtr="0">
                    <a:lnL>
                      <a:noFill/>
                    </a:lnL>
                    <a:lnR>
                      <a:noFill/>
                    </a:lnR>
                    <a:lnT>
                      <a:noFill/>
                    </a:lnT>
                    <a:lnB>
                      <a:noFill/>
                    </a:lnB>
                    <a:noFill/>
                  </a:tcPr>
                </a:tc>
                <a:tc>
                  <a:txBody>
                    <a:bodyPr/>
                    <a:p>
                      <a:pPr marL="68580" indent="0" algn="r" fontAlgn="b">
                        <a:spcBef>
                          <a:spcPct val="0"/>
                        </a:spcBef>
                        <a:spcAft>
                          <a:spcPct val="0"/>
                        </a:spcAft>
                      </a:pPr>
                      <a:endParaRPr lang="en-US" alt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b" anchorCtr="0">
                    <a:lnL>
                      <a:noFill/>
                    </a:lnL>
                    <a:lnR>
                      <a:noFill/>
                    </a:lnR>
                    <a:lnT>
                      <a:noFill/>
                    </a:lnT>
                    <a:lnB>
                      <a:noFill/>
                    </a:lnB>
                    <a:noFill/>
                  </a:tcPr>
                </a:tc>
              </a:tr>
              <a:tr h="215265">
                <a:tc>
                  <a:txBody>
                    <a:bodyPr/>
                    <a:p>
                      <a:pPr marL="68580" indent="0" algn="ctr" fontAlgn="t">
                        <a:spcBef>
                          <a:spcPct val="0"/>
                        </a:spcBef>
                        <a:spcAft>
                          <a:spcPct val="0"/>
                        </a:spcAft>
                      </a:pPr>
                      <a:endParaRPr lang="en-US" alt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t" anchorCtr="0">
                    <a:lnL>
                      <a:noFill/>
                    </a:lnL>
                    <a:lnR>
                      <a:noFill/>
                    </a:lnR>
                    <a:lnT>
                      <a:noFill/>
                    </a:lnT>
                    <a:lnB>
                      <a:noFill/>
                    </a:lnB>
                    <a:noFill/>
                  </a:tcPr>
                </a:tc>
                <a:tc>
                  <a:txBody>
                    <a:bodyPr/>
                    <a:p>
                      <a:pPr marL="68580" indent="0" algn="r" fontAlgn="b">
                        <a:spcBef>
                          <a:spcPct val="0"/>
                        </a:spcBef>
                        <a:spcAft>
                          <a:spcPct val="0"/>
                        </a:spcAft>
                      </a:pPr>
                      <a:endParaRPr lang="en-US" alt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b" anchorCtr="0">
                    <a:lnL>
                      <a:noFill/>
                    </a:lnL>
                    <a:lnR>
                      <a:noFill/>
                    </a:lnR>
                    <a:lnT>
                      <a:noFill/>
                    </a:lnT>
                    <a:lnB>
                      <a:noFill/>
                    </a:lnB>
                    <a:noFill/>
                  </a:tcPr>
                </a:tc>
              </a:tr>
              <a:tr h="859790">
                <a:tc>
                  <a:txBody>
                    <a:bodyPr/>
                    <a:p>
                      <a:pPr marL="68580" indent="0" algn="ctr" fontAlgn="t">
                        <a:spcBef>
                          <a:spcPct val="0"/>
                        </a:spcBef>
                        <a:spcAft>
                          <a:spcPct val="0"/>
                        </a:spcAft>
                      </a:pPr>
                      <a:endParaRPr lang="en-US" altLang="zh-CN" sz="1400" b="0" i="0">
                        <a:solidFill>
                          <a:srgbClr val="000000"/>
                        </a:solidFill>
                        <a:latin typeface="宋体" pitchFamily="2" charset="-122"/>
                        <a:ea typeface="宋体" pitchFamily="2" charset="-122"/>
                        <a:cs typeface="Times New Roman" panose="02020503050405090304" charset="0"/>
                      </a:endParaRPr>
                    </a:p>
                  </a:txBody>
                  <a:tcPr marL="68580" marR="68580" marT="0" marB="0" anchor="t" anchorCtr="0">
                    <a:lnL>
                      <a:noFill/>
                    </a:lnL>
                    <a:lnR>
                      <a:noFill/>
                    </a:lnR>
                    <a:lnT>
                      <a:noFill/>
                    </a:lnT>
                    <a:lnB>
                      <a:noFill/>
                    </a:lnB>
                    <a:noFill/>
                  </a:tcPr>
                </a:tc>
                <a:tc>
                  <a:txBody>
                    <a:bodyPr/>
                    <a:p>
                      <a:pPr marL="68580" indent="0" algn="r" fontAlgn="b">
                        <a:spcBef>
                          <a:spcPct val="0"/>
                        </a:spcBef>
                        <a:spcAft>
                          <a:spcPct val="0"/>
                        </a:spcAft>
                      </a:pPr>
                      <a:endParaRPr sz="1400" b="0" i="0">
                        <a:solidFill>
                          <a:srgbClr val="000000"/>
                        </a:solidFill>
                        <a:latin typeface="宋体" pitchFamily="2" charset="-122"/>
                        <a:ea typeface="宋体" pitchFamily="2" charset="-122"/>
                        <a:cs typeface="Times New Roman" panose="02020503050405090304" charset="0"/>
                      </a:endParaRPr>
                    </a:p>
                  </a:txBody>
                  <a:tcPr marL="68580" marR="68580" marT="0" marB="0" anchor="b" anchorCtr="0">
                    <a:lnL>
                      <a:noFill/>
                    </a:lnL>
                    <a:lnR>
                      <a:noFill/>
                    </a:lnR>
                    <a:lnT>
                      <a:noFill/>
                    </a:lnT>
                    <a:lnB>
                      <a:noFill/>
                    </a:lnB>
                    <a:noFill/>
                  </a:tcPr>
                </a:tc>
              </a:tr>
            </a:tbl>
          </a:graphicData>
        </a:graphic>
      </p:graphicFrame>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commondata" val="eyJoZGlkIjoiMTAxZWM3MjlkNjc2ZTMwY2U4MmExNTRjYWZhODgwMjcifQ=="/>
</p:tagLst>
</file>

<file path=ppt/tags/tag2.xml><?xml version="1.0" encoding="utf-8"?>
<p:tagLst xmlns:p="http://schemas.openxmlformats.org/presentationml/2006/main">
  <p:tag name="TABLE_ENDDRAG_ORIGIN_RECT" val="683*139"/>
  <p:tag name="TABLE_ENDDRAG_RECT" val="198*382*683*139"/>
</p:tagLst>
</file>

<file path=ppt/tags/tag3.xml><?xml version="1.0" encoding="utf-8"?>
<p:tagLst xmlns:p="http://schemas.openxmlformats.org/presentationml/2006/main">
  <p:tag name="TABLE_ENDDRAG_ORIGIN_RECT" val="884*423"/>
  <p:tag name="TABLE_ENDDRAG_RECT" val="47*85*884*423"/>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TABLE_ENDDRAG_ORIGIN_RECT" val="150*710"/>
  <p:tag name="TABLE_ENDDRAG_RECT" val="794*50*150*710"/>
</p:tagLst>
</file>

<file path=ppt/tags/tag6.xml><?xml version="1.0" encoding="utf-8"?>
<p:tagLst xmlns:p="http://schemas.openxmlformats.org/presentationml/2006/main">
  <p:tag name="TABLE_ENDDRAG_ORIGIN_RECT" val="108*704"/>
  <p:tag name="TABLE_ENDDRAG_RECT" val="824*7*108*704"/>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5869</Words>
  <Application>WPS 演示</Application>
  <PresentationFormat>宽屏</PresentationFormat>
  <Paragraphs>408</Paragraphs>
  <Slides>30</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30</vt:i4>
      </vt:variant>
    </vt:vector>
  </HeadingPairs>
  <TitlesOfParts>
    <vt:vector size="43" baseType="lpstr">
      <vt:lpstr>Arial</vt:lpstr>
      <vt:lpstr>宋体</vt:lpstr>
      <vt:lpstr>Wingdings</vt:lpstr>
      <vt:lpstr>Times New Roman</vt:lpstr>
      <vt:lpstr>Times New Roman</vt:lpstr>
      <vt:lpstr>汉仪书宋二KW</vt:lpstr>
      <vt:lpstr>Calibri</vt:lpstr>
      <vt:lpstr>Helvetica Neue</vt:lpstr>
      <vt:lpstr>微软雅黑</vt:lpstr>
      <vt:lpstr>汉仪旗黑</vt:lpstr>
      <vt:lpstr>宋体</vt:lpstr>
      <vt:lpstr>Arial Unicode MS</vt:lpstr>
      <vt:lpstr>WPS</vt:lpstr>
      <vt:lpstr>Data Processing and Analysis of Biographies of Chinese Buddhists</vt:lpstr>
      <vt:lpstr>Data Processing    Data Analysis </vt:lpstr>
      <vt:lpstr>Data Processing    Data Analysis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Data Analysis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Darren</dc:creator>
  <cp:lastModifiedBy>李少建</cp:lastModifiedBy>
  <cp:revision>29</cp:revision>
  <dcterms:created xsi:type="dcterms:W3CDTF">2024-08-09T18:49:21Z</dcterms:created>
  <dcterms:modified xsi:type="dcterms:W3CDTF">2024-08-09T18:49:21Z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2052-6.9.0.8865</vt:lpwstr>
  </property>
</Properties>
</file>