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50" r:id="rId1"/>
    <p:sldMasterId id="2147483659" r:id="rId2"/>
    <p:sldMasterId id="2147483794" r:id="rId3"/>
  </p:sldMasterIdLst>
  <p:notesMasterIdLst>
    <p:notesMasterId r:id="rId16"/>
  </p:notesMasterIdLst>
  <p:handoutMasterIdLst>
    <p:handoutMasterId r:id="rId17"/>
  </p:handoutMasterIdLst>
  <p:sldIdLst>
    <p:sldId id="471" r:id="rId4"/>
    <p:sldId id="473" r:id="rId5"/>
    <p:sldId id="474" r:id="rId6"/>
    <p:sldId id="469" r:id="rId7"/>
    <p:sldId id="455" r:id="rId8"/>
    <p:sldId id="472" r:id="rId9"/>
    <p:sldId id="463" r:id="rId10"/>
    <p:sldId id="453" r:id="rId11"/>
    <p:sldId id="468" r:id="rId12"/>
    <p:sldId id="454" r:id="rId13"/>
    <p:sldId id="459" r:id="rId14"/>
    <p:sldId id="467" r:id="rId15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hleen Stuart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A51C30"/>
    <a:srgbClr val="800000"/>
    <a:srgbClr val="898989"/>
    <a:srgbClr val="E7DABF"/>
    <a:srgbClr val="BAC5C6"/>
    <a:srgbClr val="293352"/>
    <a:srgbClr val="FFFFFF"/>
    <a:srgbClr val="EEECE1"/>
    <a:srgbClr val="B51E34"/>
    <a:srgbClr val="E3D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330" autoAdjust="0"/>
    <p:restoredTop sz="96271" autoAdjust="0"/>
  </p:normalViewPr>
  <p:slideViewPr>
    <p:cSldViewPr snapToObjects="1">
      <p:cViewPr>
        <p:scale>
          <a:sx n="100" d="100"/>
          <a:sy n="100" d="100"/>
        </p:scale>
        <p:origin x="-80" y="-80"/>
      </p:cViewPr>
      <p:guideLst>
        <p:guide orient="horz" pos="2160"/>
        <p:guide pos="336"/>
      </p:guideLst>
    </p:cSldViewPr>
  </p:slideViewPr>
  <p:outlineViewPr>
    <p:cViewPr>
      <p:scale>
        <a:sx n="33" d="100"/>
        <a:sy n="33" d="100"/>
      </p:scale>
      <p:origin x="0" y="5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20" d="100"/>
          <a:sy n="120" d="100"/>
        </p:scale>
        <p:origin x="-1146" y="291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3AF6D90F-06E0-4E69-8E00-AA6E8FF820CA}" type="datetime1">
              <a:rPr lang="en-US"/>
              <a:pPr>
                <a:defRPr/>
              </a:pPr>
              <a:t>1/26/15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9C5B1389-3754-4E30-B7B9-23AEA2FCA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07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79E616A2-5658-4DB5-A6CA-9A703DF74881}" type="datetime1">
              <a:rPr lang="en-US"/>
              <a:pPr>
                <a:defRPr/>
              </a:pPr>
              <a:t>1/26/15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3AB1A17B-551D-4B90-8B61-B7B53292EC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76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 smtClean="0"/>
              <a:t>Click icon to add a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8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icon to add a table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19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400" b="1" dirty="0" smtClean="0">
                <a:solidFill>
                  <a:srgbClr val="8A162C"/>
                </a:solidFill>
                <a:latin typeface="Arial"/>
                <a:cs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4343400"/>
            <a:ext cx="8229600" cy="5334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4953000"/>
            <a:ext cx="8229600" cy="304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7237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Agenda slide (24 point)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Headings are Arial 20 points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44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 smtClean="0"/>
              <a:t>Top Line is 18 point italic</a:t>
            </a:r>
            <a:br>
              <a:rPr lang="en-US" sz="1800" b="0" i="1" dirty="0" smtClean="0"/>
            </a:br>
            <a:r>
              <a:rPr lang="en-US" sz="2000" b="0" i="0" dirty="0" smtClean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44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1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1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363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85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icon to add a table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Relationship Id="rId9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Level 1 Arial 20</a:t>
            </a:r>
          </a:p>
          <a:p>
            <a:pPr lvl="1"/>
            <a:r>
              <a:rPr lang="en-US" dirty="0" smtClean="0"/>
              <a:t>Level 2 Arial 18</a:t>
            </a:r>
          </a:p>
          <a:p>
            <a:pPr lvl="2"/>
            <a:r>
              <a:rPr lang="en-US" dirty="0" smtClean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676" r:id="rId2"/>
    <p:sldLayoutId id="2147483760" r:id="rId3"/>
    <p:sldLayoutId id="2147483790" r:id="rId4"/>
    <p:sldLayoutId id="2147483761" r:id="rId5"/>
    <p:sldLayoutId id="2147483755" r:id="rId6"/>
    <p:sldLayoutId id="2147483756" r:id="rId7"/>
    <p:sldLayoutId id="2147483754" r:id="rId8"/>
    <p:sldLayoutId id="2147483674" r:id="rId9"/>
    <p:sldLayoutId id="2147483757" r:id="rId10"/>
    <p:sldLayoutId id="2147483687" r:id="rId11"/>
    <p:sldLayoutId id="2147483793" r:id="rId12"/>
    <p:sldLayoutId id="2147483791" r:id="rId13"/>
    <p:sldLayoutId id="2147483792" r:id="rId14"/>
    <p:sldLayoutId id="2147483672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Thank you.</a:t>
            </a:r>
          </a:p>
        </p:txBody>
      </p:sp>
      <p:pic>
        <p:nvPicPr>
          <p:cNvPr id="4" name="Picture 3" descr="HUIT_ppt-leftaligned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6172200"/>
            <a:ext cx="2438400" cy="4912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681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hyperlink" Target="http://standardisites.harvard.edu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Standard </a:t>
            </a:r>
            <a:r>
              <a:rPr lang="en-US" dirty="0" err="1" smtClean="0"/>
              <a:t>iSites</a:t>
            </a:r>
            <a:r>
              <a:rPr lang="en-US" dirty="0" smtClean="0"/>
              <a:t> Migration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January 27, 2015</a:t>
            </a:r>
          </a:p>
          <a:p>
            <a:pPr algn="l"/>
            <a:r>
              <a:rPr lang="en-US" smtClean="0"/>
              <a:t>Kathy </a:t>
            </a:r>
            <a:r>
              <a:rPr lang="en-US" smtClean="0"/>
              <a:t>Stuart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50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Estimated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1720996"/>
            <a:ext cx="5638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currently 5,240 Standard </a:t>
            </a:r>
            <a:r>
              <a:rPr lang="en-US" dirty="0" err="1" smtClean="0"/>
              <a:t>iSites</a:t>
            </a:r>
            <a:r>
              <a:rPr lang="en-US" dirty="0" smtClean="0"/>
              <a:t>, 4,580 </a:t>
            </a:r>
            <a:r>
              <a:rPr lang="en-US" dirty="0"/>
              <a:t>of </a:t>
            </a:r>
            <a:r>
              <a:rPr lang="en-US" dirty="0" smtClean="0"/>
              <a:t>these are </a:t>
            </a:r>
            <a:r>
              <a:rPr lang="en-US" dirty="0"/>
              <a:t>flagged as "active”</a:t>
            </a:r>
            <a:r>
              <a:rPr lang="en-US" dirty="0" smtClean="0"/>
              <a:t>. Close </a:t>
            </a:r>
            <a:r>
              <a:rPr lang="en-US" dirty="0"/>
              <a:t>to 2,300 of </a:t>
            </a:r>
            <a:r>
              <a:rPr lang="en-US" dirty="0" smtClean="0"/>
              <a:t>active Standard </a:t>
            </a:r>
            <a:r>
              <a:rPr lang="en-US" dirty="0" err="1" smtClean="0"/>
              <a:t>iSites</a:t>
            </a:r>
            <a:r>
              <a:rPr lang="en-US" dirty="0" smtClean="0"/>
              <a:t> </a:t>
            </a:r>
            <a:r>
              <a:rPr lang="en-US" dirty="0"/>
              <a:t>have </a:t>
            </a:r>
            <a:r>
              <a:rPr lang="en-US" dirty="0" smtClean="0"/>
              <a:t>had little or no </a:t>
            </a:r>
            <a:r>
              <a:rPr lang="en-US" b="1" i="1" dirty="0" smtClean="0"/>
              <a:t>activity</a:t>
            </a:r>
            <a:r>
              <a:rPr lang="en-US" dirty="0" smtClean="0"/>
              <a:t> </a:t>
            </a:r>
            <a:r>
              <a:rPr lang="en-US" dirty="0"/>
              <a:t>over the past 11 months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44275"/>
              </p:ext>
            </p:extLst>
          </p:nvPr>
        </p:nvGraphicFramePr>
        <p:xfrm>
          <a:off x="152400" y="1417638"/>
          <a:ext cx="3048000" cy="52117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2385"/>
                <a:gridCol w="1995615"/>
              </a:tblGrid>
              <a:tr h="109757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Year Created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Number of Standard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iSites</a:t>
                      </a:r>
                      <a:r>
                        <a:rPr lang="en-US" baseline="0" dirty="0" smtClean="0"/>
                        <a:t> Still Active</a:t>
                      </a:r>
                      <a:endParaRPr lang="en-US" dirty="0"/>
                    </a:p>
                  </a:txBody>
                  <a:tcPr/>
                </a:tc>
              </a:tr>
              <a:tr h="8145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2003 - 2007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825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2008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615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2009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705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695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2011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693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422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2013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425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378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2014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108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Standard </a:t>
            </a:r>
            <a:r>
              <a:rPr lang="en-US" dirty="0" err="1" smtClean="0"/>
              <a:t>iSites</a:t>
            </a:r>
            <a:r>
              <a:rPr lang="en-US" dirty="0" smtClean="0"/>
              <a:t> Administrators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2954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There are 6,624 unique administrator email addresses associated with the Standard </a:t>
            </a:r>
            <a:r>
              <a:rPr lang="en-US" sz="2000" dirty="0" err="1"/>
              <a:t>iSites</a:t>
            </a:r>
            <a:r>
              <a:rPr lang="en-US" sz="2000" dirty="0"/>
              <a:t> that are flagged as active: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366635"/>
              </p:ext>
            </p:extLst>
          </p:nvPr>
        </p:nvGraphicFramePr>
        <p:xfrm>
          <a:off x="533400" y="1981200"/>
          <a:ext cx="8153400" cy="4543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76700"/>
                <a:gridCol w="4076700"/>
              </a:tblGrid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School Email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School Email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College – 113 </a:t>
                      </a:r>
                      <a:r>
                        <a:rPr lang="en-US" dirty="0" err="1" smtClean="0"/>
                        <a:t>college.harvard.edu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DCE – 40 </a:t>
                      </a:r>
                      <a:r>
                        <a:rPr lang="en-US" dirty="0" err="1" smtClean="0"/>
                        <a:t>dce.harvardedu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FAS – 1,593 </a:t>
                      </a:r>
                      <a:r>
                        <a:rPr lang="en-US" dirty="0" err="1" smtClean="0"/>
                        <a:t>fas.harvard.edu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GSD – 177 </a:t>
                      </a:r>
                      <a:r>
                        <a:rPr lang="en-US" dirty="0" err="1" smtClean="0"/>
                        <a:t>gsd.harvard.edu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GSE – 347 </a:t>
                      </a:r>
                      <a:r>
                        <a:rPr lang="en-US" dirty="0" err="1" smtClean="0"/>
                        <a:t>gse.harvard.edu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HDS – 70 </a:t>
                      </a:r>
                      <a:r>
                        <a:rPr lang="en-US" dirty="0" err="1" smtClean="0"/>
                        <a:t>hds.harvard.edu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HKS – 97 </a:t>
                      </a:r>
                      <a:r>
                        <a:rPr lang="en-US" dirty="0" err="1" smtClean="0"/>
                        <a:t>hks.harvard.edu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HMS – 84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hms.harvardedu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HSPH – 658 </a:t>
                      </a:r>
                      <a:r>
                        <a:rPr lang="en-US" dirty="0" err="1" smtClean="0"/>
                        <a:t>hsph.harvard.edu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HLS</a:t>
                      </a:r>
                      <a:r>
                        <a:rPr lang="en-US" baseline="0" dirty="0" smtClean="0"/>
                        <a:t> – 270 </a:t>
                      </a:r>
                      <a:r>
                        <a:rPr lang="en-US" baseline="0" dirty="0" err="1" smtClean="0"/>
                        <a:t>law.harvard.edu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Radcliffe –</a:t>
                      </a:r>
                      <a:r>
                        <a:rPr lang="en-US" baseline="0" dirty="0" smtClean="0"/>
                        <a:t> 22 </a:t>
                      </a:r>
                      <a:r>
                        <a:rPr lang="en-US" baseline="0" dirty="0" err="1" smtClean="0"/>
                        <a:t>radcliffe.harvard.edu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SEAS – 37 </a:t>
                      </a:r>
                      <a:r>
                        <a:rPr lang="en-US" dirty="0" err="1" smtClean="0"/>
                        <a:t>seas.harvard.edu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Harvard – 1,710 </a:t>
                      </a:r>
                      <a:r>
                        <a:rPr lang="en-US" dirty="0" err="1" smtClean="0"/>
                        <a:t>harvard.edu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Other</a:t>
                      </a:r>
                      <a:r>
                        <a:rPr lang="en-US" baseline="0" dirty="0" smtClean="0"/>
                        <a:t> Harvard - 559</a:t>
                      </a:r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lang="en-US" dirty="0" smtClean="0"/>
                        <a:t>Non-Harvard - 847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220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Some Early Migration Projects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190146"/>
              </p:ext>
            </p:extLst>
          </p:nvPr>
        </p:nvGraphicFramePr>
        <p:xfrm>
          <a:off x="673100" y="1430338"/>
          <a:ext cx="8001000" cy="4820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1250"/>
                <a:gridCol w="68897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School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Website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Office of the Secretary, Prize</a:t>
                      </a:r>
                      <a:r>
                        <a:rPr lang="en-US" baseline="0" dirty="0" smtClean="0"/>
                        <a:t> Office,  ITCRB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 Faculty Handbook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Natural Sciences Lecture Demonstrations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</a:t>
                      </a:r>
                      <a:r>
                        <a:rPr lang="en-US" baseline="0" dirty="0" smtClean="0"/>
                        <a:t> Board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Student Intranet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</a:t>
                      </a:r>
                      <a:r>
                        <a:rPr lang="en-US" baseline="0" dirty="0" smtClean="0"/>
                        <a:t> HDS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Career Office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Professor</a:t>
                      </a:r>
                      <a:r>
                        <a:rPr lang="en-US" baseline="0" dirty="0" smtClean="0"/>
                        <a:t> Joseph William Singer and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HSPH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Office of Financial Services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HUIT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ITCRB Archives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21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- FAS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442758"/>
              </p:ext>
            </p:extLst>
          </p:nvPr>
        </p:nvGraphicFramePr>
        <p:xfrm>
          <a:off x="457200" y="1600200"/>
          <a:ext cx="8229601" cy="202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9267"/>
                <a:gridCol w="1316736"/>
                <a:gridCol w="1316736"/>
                <a:gridCol w="1448410"/>
                <a:gridCol w="1119226"/>
                <a:gridCol w="1119226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S-HIDDEN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TUB Identified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 TUB identified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603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09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- CA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349417"/>
              </p:ext>
            </p:extLst>
          </p:nvPr>
        </p:nvGraphicFramePr>
        <p:xfrm>
          <a:off x="457200" y="1600200"/>
          <a:ext cx="8229601" cy="202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9267"/>
                <a:gridCol w="1316736"/>
                <a:gridCol w="1316736"/>
                <a:gridCol w="1448410"/>
                <a:gridCol w="1119226"/>
                <a:gridCol w="1119226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S-HIDDEN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TUB Identified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597</a:t>
                      </a:r>
                      <a:endParaRPr lang="en-US" dirty="0"/>
                    </a:p>
                  </a:txBody>
                  <a:tcPr/>
                </a:tc>
              </a:tr>
              <a:tr h="5892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 TUB identified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541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668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1265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43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we’ve done: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Built </a:t>
            </a:r>
            <a:r>
              <a:rPr lang="en-US" dirty="0"/>
              <a:t>a website that summarizes and compares available solutions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standardisites.harvard.edu</a:t>
            </a:r>
            <a:endParaRPr lang="en-US" dirty="0" smtClean="0"/>
          </a:p>
          <a:p>
            <a:endParaRPr lang="en-US" sz="1800" dirty="0"/>
          </a:p>
          <a:p>
            <a:r>
              <a:rPr lang="en-US" dirty="0" smtClean="0"/>
              <a:t>Gathered accurate data about the scope of the migration</a:t>
            </a:r>
          </a:p>
          <a:p>
            <a:endParaRPr lang="en-US" sz="1800" dirty="0" smtClean="0"/>
          </a:p>
          <a:p>
            <a:r>
              <a:rPr lang="en-US" dirty="0" smtClean="0"/>
              <a:t>Established a working group with DCE</a:t>
            </a:r>
            <a:r>
              <a:rPr lang="en-US" dirty="0"/>
              <a:t>, FAS, GSE, GSD, HDS, HKS, HLS, </a:t>
            </a:r>
            <a:r>
              <a:rPr lang="en-US" dirty="0" smtClean="0"/>
              <a:t>and HSPH (done – we meet every 2 weeks)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dirty="0" smtClean="0"/>
              <a:t>Identified </a:t>
            </a:r>
            <a:r>
              <a:rPr lang="en-US" dirty="0"/>
              <a:t>candidates from CA, FAS and schools for early migration </a:t>
            </a:r>
            <a:r>
              <a:rPr lang="en-US" dirty="0" smtClean="0"/>
              <a:t>projects and started migrations </a:t>
            </a:r>
          </a:p>
          <a:p>
            <a:endParaRPr lang="en-US" sz="1800" dirty="0" smtClean="0"/>
          </a:p>
          <a:p>
            <a:r>
              <a:rPr lang="en-US" dirty="0" smtClean="0"/>
              <a:t>Documented issues around </a:t>
            </a:r>
            <a:r>
              <a:rPr lang="en-US" dirty="0" err="1" smtClean="0"/>
              <a:t>iSites</a:t>
            </a:r>
            <a:r>
              <a:rPr lang="en-US" dirty="0" smtClean="0"/>
              <a:t> migration and started working on solutions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33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What’s we’re doing now: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indent="-285750"/>
            <a:r>
              <a:rPr lang="en-US" sz="3400" dirty="0" smtClean="0"/>
              <a:t>Defining </a:t>
            </a:r>
            <a:r>
              <a:rPr lang="en-US" sz="3400" dirty="0"/>
              <a:t>a </a:t>
            </a:r>
            <a:r>
              <a:rPr lang="en-US" sz="3400" dirty="0" smtClean="0"/>
              <a:t>Charter or Logic Model </a:t>
            </a:r>
            <a:r>
              <a:rPr lang="en-US" sz="3400" dirty="0"/>
              <a:t>that clearly states goals, objectives, user requirements and </a:t>
            </a:r>
            <a:r>
              <a:rPr lang="en-US" sz="3400" dirty="0" smtClean="0"/>
              <a:t>success</a:t>
            </a:r>
          </a:p>
          <a:p>
            <a:pPr indent="-285750"/>
            <a:endParaRPr lang="en-US" sz="2200" dirty="0"/>
          </a:p>
          <a:p>
            <a:r>
              <a:rPr lang="en-US" sz="3400" dirty="0" smtClean="0"/>
              <a:t>Establishing </a:t>
            </a:r>
            <a:r>
              <a:rPr lang="en-US" sz="3400" dirty="0"/>
              <a:t>governance with a Steering Committee who will help resolve issues and assess risk </a:t>
            </a:r>
            <a:r>
              <a:rPr lang="en-US" sz="3400" dirty="0" smtClean="0"/>
              <a:t>factors</a:t>
            </a:r>
          </a:p>
          <a:p>
            <a:endParaRPr lang="en-US" sz="2200" dirty="0" smtClean="0"/>
          </a:p>
          <a:p>
            <a:r>
              <a:rPr lang="en-US" sz="3400" dirty="0" smtClean="0"/>
              <a:t>Entering data into </a:t>
            </a:r>
            <a:r>
              <a:rPr lang="en-US" sz="3400" dirty="0" err="1" smtClean="0"/>
              <a:t>SalesForce</a:t>
            </a:r>
            <a:r>
              <a:rPr lang="en-US" sz="3400" dirty="0" smtClean="0"/>
              <a:t> for tracking and reporting migrations and identifying resource needs</a:t>
            </a:r>
          </a:p>
          <a:p>
            <a:endParaRPr lang="en-US" sz="2200" dirty="0" smtClean="0"/>
          </a:p>
          <a:p>
            <a:r>
              <a:rPr lang="en-US" sz="3400" dirty="0" smtClean="0"/>
              <a:t>Documenting </a:t>
            </a:r>
            <a:r>
              <a:rPr lang="en-US" sz="3400" dirty="0"/>
              <a:t>gaps in features and functionalities and promote enhancements that will fill those </a:t>
            </a:r>
            <a:r>
              <a:rPr lang="en-US" sz="3400" dirty="0" smtClean="0"/>
              <a:t>gaps</a:t>
            </a:r>
          </a:p>
          <a:p>
            <a:endParaRPr lang="en-US" sz="2200" dirty="0" smtClean="0"/>
          </a:p>
          <a:p>
            <a:r>
              <a:rPr lang="en-US" sz="3100" dirty="0" smtClean="0"/>
              <a:t>Providing </a:t>
            </a:r>
            <a:r>
              <a:rPr lang="en-US" sz="3100" dirty="0"/>
              <a:t>consulting and support for migrating sites to the appropriate </a:t>
            </a:r>
            <a:r>
              <a:rPr lang="en-US" sz="3100" dirty="0" smtClean="0"/>
              <a:t>platforms</a:t>
            </a:r>
            <a:endParaRPr lang="en-US" sz="3100" dirty="0"/>
          </a:p>
          <a:p>
            <a:endParaRPr lang="en-US" sz="4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444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What is next: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indent="-285750"/>
            <a:r>
              <a:rPr lang="en-US" sz="4200" dirty="0" smtClean="0"/>
              <a:t>Identify all </a:t>
            </a:r>
            <a:r>
              <a:rPr lang="en-US" sz="4200" dirty="0" err="1" smtClean="0"/>
              <a:t>iSites</a:t>
            </a:r>
            <a:r>
              <a:rPr lang="en-US" sz="4200" dirty="0" smtClean="0"/>
              <a:t> that will not be migrated and retire them by June 2015</a:t>
            </a:r>
          </a:p>
          <a:p>
            <a:pPr indent="-285750"/>
            <a:endParaRPr lang="en-US" sz="2900" dirty="0"/>
          </a:p>
          <a:p>
            <a:r>
              <a:rPr lang="en-US" sz="4200" dirty="0" smtClean="0"/>
              <a:t>Complete all early migration projects by June 2015 (although some might not launch until the summer)</a:t>
            </a:r>
          </a:p>
          <a:p>
            <a:endParaRPr lang="en-US" sz="2900" dirty="0" smtClean="0"/>
          </a:p>
          <a:p>
            <a:r>
              <a:rPr lang="en-US" sz="4200" dirty="0" smtClean="0"/>
              <a:t>Design and distribute reports from </a:t>
            </a:r>
            <a:r>
              <a:rPr lang="en-US" sz="4200" dirty="0" err="1" smtClean="0"/>
              <a:t>SalesForce</a:t>
            </a:r>
            <a:r>
              <a:rPr lang="en-US" sz="4200" dirty="0" smtClean="0"/>
              <a:t> to all schools and departments</a:t>
            </a:r>
          </a:p>
          <a:p>
            <a:endParaRPr lang="en-US" sz="2900" dirty="0" smtClean="0"/>
          </a:p>
          <a:p>
            <a:r>
              <a:rPr lang="en-US" sz="4200" dirty="0" smtClean="0"/>
              <a:t>Develop solutions that will simplify migrations</a:t>
            </a:r>
            <a:endParaRPr lang="en-US" sz="4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854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Options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Migrate to a HUIT platform</a:t>
            </a:r>
          </a:p>
          <a:p>
            <a:endParaRPr lang="en-US" dirty="0" smtClean="0"/>
          </a:p>
          <a:p>
            <a:r>
              <a:rPr lang="en-US" dirty="0" smtClean="0"/>
              <a:t>Migrate to a school-based platform</a:t>
            </a:r>
          </a:p>
          <a:p>
            <a:endParaRPr lang="en-US" dirty="0" smtClean="0"/>
          </a:p>
          <a:p>
            <a:r>
              <a:rPr lang="en-US" dirty="0" smtClean="0"/>
              <a:t>Migrate to vendor platform</a:t>
            </a:r>
          </a:p>
          <a:p>
            <a:endParaRPr lang="en-US" dirty="0" smtClean="0"/>
          </a:p>
          <a:p>
            <a:r>
              <a:rPr lang="en-US" dirty="0" smtClean="0"/>
              <a:t>Export files and archive at the school level</a:t>
            </a:r>
          </a:p>
          <a:p>
            <a:endParaRPr lang="en-US" dirty="0" smtClean="0"/>
          </a:p>
          <a:p>
            <a:r>
              <a:rPr lang="en-US" dirty="0" smtClean="0"/>
              <a:t>Make site inactive and delete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58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HUIT </a:t>
            </a:r>
            <a:r>
              <a:rPr lang="en-US" dirty="0"/>
              <a:t>Platforms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7638"/>
            <a:ext cx="8458200" cy="5303837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Harvard Web Publishing </a:t>
            </a:r>
            <a:r>
              <a:rPr lang="en-US" dirty="0"/>
              <a:t>– powered by </a:t>
            </a:r>
            <a:r>
              <a:rPr lang="en-US" dirty="0" err="1" smtClean="0"/>
              <a:t>OpenScholar</a:t>
            </a:r>
            <a:r>
              <a:rPr lang="en-US" dirty="0"/>
              <a:t>, available to anyone with a Harvard </a:t>
            </a:r>
            <a:r>
              <a:rPr lang="en-US" dirty="0" smtClean="0"/>
              <a:t>ID</a:t>
            </a:r>
          </a:p>
          <a:p>
            <a:endParaRPr lang="en-US" sz="1600" dirty="0"/>
          </a:p>
          <a:p>
            <a:r>
              <a:rPr lang="en-US" b="1" dirty="0"/>
              <a:t>Harvard Wikis </a:t>
            </a:r>
            <a:r>
              <a:rPr lang="en-US" dirty="0"/>
              <a:t>– powered by Confluence, available to anyone with a Harvard </a:t>
            </a:r>
            <a:r>
              <a:rPr lang="en-US" dirty="0" smtClean="0"/>
              <a:t>ID</a:t>
            </a:r>
          </a:p>
          <a:p>
            <a:endParaRPr lang="en-US" sz="1800" dirty="0" smtClean="0"/>
          </a:p>
          <a:p>
            <a:endParaRPr lang="en-US" sz="1000" dirty="0"/>
          </a:p>
          <a:p>
            <a:r>
              <a:rPr lang="en-US" b="1" dirty="0" smtClean="0"/>
              <a:t>Harvard </a:t>
            </a:r>
            <a:r>
              <a:rPr lang="en-US" b="1" dirty="0"/>
              <a:t>SharePoint </a:t>
            </a:r>
            <a:r>
              <a:rPr lang="en-US" dirty="0"/>
              <a:t>– powered by Microsoft, available to </a:t>
            </a:r>
            <a:r>
              <a:rPr lang="en-US" dirty="0" smtClean="0"/>
              <a:t>CA, HDS, HSPH, FAS, GSE, GSD, Radcliffe and GSAS</a:t>
            </a:r>
          </a:p>
          <a:p>
            <a:endParaRPr lang="en-US" sz="2000" dirty="0" smtClean="0"/>
          </a:p>
          <a:p>
            <a:endParaRPr lang="en-US" sz="1000" dirty="0"/>
          </a:p>
          <a:p>
            <a:r>
              <a:rPr lang="en-US" b="1" dirty="0"/>
              <a:t>Harvard Google Sites </a:t>
            </a:r>
            <a:r>
              <a:rPr lang="en-US" dirty="0"/>
              <a:t>– powered by Google, available to FAS, GSAS, DCE, and Summer </a:t>
            </a:r>
            <a:r>
              <a:rPr lang="en-US" dirty="0" smtClean="0"/>
              <a:t>School</a:t>
            </a:r>
          </a:p>
          <a:p>
            <a:endParaRPr lang="en-US" dirty="0"/>
          </a:p>
          <a:p>
            <a:r>
              <a:rPr lang="en-US" b="1" dirty="0" smtClean="0"/>
              <a:t>Blogs at </a:t>
            </a:r>
            <a:r>
              <a:rPr lang="en-US" b="1" dirty="0"/>
              <a:t>Harvard </a:t>
            </a:r>
            <a:r>
              <a:rPr lang="en-US" dirty="0" smtClean="0"/>
              <a:t>– powered by </a:t>
            </a:r>
            <a:r>
              <a:rPr lang="en-US" dirty="0" err="1" smtClean="0"/>
              <a:t>Wordpress</a:t>
            </a:r>
            <a:r>
              <a:rPr lang="en-US" dirty="0" smtClean="0"/>
              <a:t>, available to anyone with a Harvard ID</a:t>
            </a:r>
          </a:p>
          <a:p>
            <a:endParaRPr lang="en-US" sz="2500" dirty="0" smtClean="0"/>
          </a:p>
          <a:p>
            <a:endParaRPr lang="en-US" sz="1000" dirty="0"/>
          </a:p>
          <a:p>
            <a:r>
              <a:rPr lang="en-US" b="1" dirty="0"/>
              <a:t>Harvard </a:t>
            </a:r>
            <a:r>
              <a:rPr lang="en-US" b="1" dirty="0" err="1"/>
              <a:t>Qualtrics</a:t>
            </a:r>
            <a:r>
              <a:rPr lang="en-US" b="1" dirty="0"/>
              <a:t> </a:t>
            </a:r>
            <a:r>
              <a:rPr lang="en-US" dirty="0"/>
              <a:t>– powered by </a:t>
            </a:r>
            <a:r>
              <a:rPr lang="en-US" dirty="0" err="1"/>
              <a:t>Qualtrics</a:t>
            </a:r>
            <a:r>
              <a:rPr lang="en-US" dirty="0"/>
              <a:t>, available to anyone with a Harvard ID except HMS, Dental, and </a:t>
            </a:r>
            <a:r>
              <a:rPr lang="en-US" dirty="0" smtClean="0"/>
              <a:t>HBS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30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4525963"/>
          </a:xfrm>
        </p:spPr>
        <p:txBody>
          <a:bodyPr/>
          <a:lstStyle/>
          <a:p>
            <a:r>
              <a:rPr lang="en-US" dirty="0" smtClean="0"/>
              <a:t>Overall Scope</a:t>
            </a:r>
          </a:p>
          <a:p>
            <a:endParaRPr lang="en-US" dirty="0" smtClean="0"/>
          </a:p>
          <a:p>
            <a:r>
              <a:rPr lang="en-US" dirty="0" smtClean="0"/>
              <a:t>Standard </a:t>
            </a:r>
            <a:r>
              <a:rPr lang="en-US" dirty="0" err="1" smtClean="0"/>
              <a:t>iSites</a:t>
            </a:r>
            <a:r>
              <a:rPr lang="en-US" dirty="0" smtClean="0"/>
              <a:t> Administrators</a:t>
            </a:r>
          </a:p>
          <a:p>
            <a:endParaRPr lang="en-US" dirty="0"/>
          </a:p>
          <a:p>
            <a:r>
              <a:rPr lang="en-US" dirty="0" smtClean="0"/>
              <a:t>Early Migration Projects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64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HUIT Closing Thank you Slide">
  <a:themeElements>
    <a:clrScheme name="Harvard Email">
      <a:dk1>
        <a:srgbClr val="1E1E1E"/>
      </a:dk1>
      <a:lt1>
        <a:srgbClr val="FFFFFF"/>
      </a:lt1>
      <a:dk2>
        <a:srgbClr val="293352"/>
      </a:dk2>
      <a:lt2>
        <a:srgbClr val="F3F3F1"/>
      </a:lt2>
      <a:accent1>
        <a:srgbClr val="4E84C4"/>
      </a:accent1>
      <a:accent2>
        <a:srgbClr val="A51C30"/>
      </a:accent2>
      <a:accent3>
        <a:srgbClr val="52854C"/>
      </a:accent3>
      <a:accent4>
        <a:srgbClr val="C3D7A4"/>
      </a:accent4>
      <a:accent5>
        <a:srgbClr val="8C8179"/>
      </a:accent5>
      <a:accent6>
        <a:srgbClr val="8996A0"/>
      </a:accent6>
      <a:hlink>
        <a:srgbClr val="BAC5C6"/>
      </a:hlink>
      <a:folHlink>
        <a:srgbClr val="DE7008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</TotalTime>
  <Words>644</Words>
  <Application>Microsoft Macintosh PowerPoint</Application>
  <PresentationFormat>On-screen Show (4:3)</PresentationFormat>
  <Paragraphs>189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HUIT PPT Template 1.11.12</vt:lpstr>
      <vt:lpstr>HUIT Closing Thank you Slide</vt:lpstr>
      <vt:lpstr>Black</vt:lpstr>
      <vt:lpstr>Standard iSites Migration </vt:lpstr>
      <vt:lpstr>Scope - FAS</vt:lpstr>
      <vt:lpstr>Scope - CA</vt:lpstr>
      <vt:lpstr>What we’ve done:</vt:lpstr>
      <vt:lpstr>What’s we’re doing now:</vt:lpstr>
      <vt:lpstr>What is next:</vt:lpstr>
      <vt:lpstr>Options </vt:lpstr>
      <vt:lpstr>HUIT Platforms</vt:lpstr>
      <vt:lpstr>Appendix</vt:lpstr>
      <vt:lpstr>Estimated Scope</vt:lpstr>
      <vt:lpstr>Standard iSites Administrators</vt:lpstr>
      <vt:lpstr>Some Early Migration Projects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</dc:title>
  <dc:creator>sjf749</dc:creator>
  <cp:lastModifiedBy>Kathleen Stuart</cp:lastModifiedBy>
  <cp:revision>96</cp:revision>
  <cp:lastPrinted>2011-10-20T20:28:29Z</cp:lastPrinted>
  <dcterms:created xsi:type="dcterms:W3CDTF">2012-01-13T14:46:11Z</dcterms:created>
  <dcterms:modified xsi:type="dcterms:W3CDTF">2015-01-26T23:05:03Z</dcterms:modified>
</cp:coreProperties>
</file>