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63" r:id="rId5"/>
    <p:sldId id="258" r:id="rId6"/>
    <p:sldId id="286" r:id="rId7"/>
    <p:sldId id="259" r:id="rId8"/>
    <p:sldId id="287" r:id="rId9"/>
    <p:sldId id="288" r:id="rId10"/>
    <p:sldId id="289" r:id="rId11"/>
    <p:sldId id="290" r:id="rId12"/>
    <p:sldId id="291" r:id="rId13"/>
    <p:sldId id="292" r:id="rId14"/>
    <p:sldId id="260" r:id="rId15"/>
    <p:sldId id="266" r:id="rId16"/>
    <p:sldId id="265" r:id="rId17"/>
    <p:sldId id="293" r:id="rId18"/>
    <p:sldId id="262" r:id="rId19"/>
    <p:sldId id="264" r:id="rId20"/>
    <p:sldId id="275" r:id="rId21"/>
    <p:sldId id="276" r:id="rId22"/>
    <p:sldId id="270" r:id="rId23"/>
    <p:sldId id="271" r:id="rId24"/>
    <p:sldId id="272" r:id="rId25"/>
    <p:sldId id="273" r:id="rId26"/>
    <p:sldId id="274" r:id="rId27"/>
    <p:sldId id="277" r:id="rId28"/>
    <p:sldId id="278" r:id="rId29"/>
    <p:sldId id="280" r:id="rId30"/>
    <p:sldId id="285" r:id="rId31"/>
    <p:sldId id="281" r:id="rId32"/>
    <p:sldId id="282" r:id="rId33"/>
    <p:sldId id="284" r:id="rId34"/>
    <p:sldId id="283" r:id="rId35"/>
    <p:sldId id="279" r:id="rId36"/>
    <p:sldId id="295" r:id="rId37"/>
    <p:sldId id="29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64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6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9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32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8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48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0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15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6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78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8B38-34CA-41B7-831E-9EBE3A330853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963D-3B96-46C7-B955-EF096267E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9135" y="1730476"/>
            <a:ext cx="8377084" cy="1204451"/>
          </a:xfrm>
        </p:spPr>
        <p:txBody>
          <a:bodyPr/>
          <a:lstStyle/>
          <a:p>
            <a:r>
              <a:rPr lang="en-US" altLang="zh-CN" smtClean="0"/>
              <a:t>CBDB</a:t>
            </a:r>
            <a:r>
              <a:rPr lang="zh-CN" altLang="en-US" smtClean="0"/>
              <a:t>北大小組工作報告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54477"/>
            <a:ext cx="9144000" cy="2003323"/>
          </a:xfrm>
        </p:spPr>
        <p:txBody>
          <a:bodyPr>
            <a:normAutofit/>
          </a:bodyPr>
          <a:lstStyle/>
          <a:p>
            <a:endParaRPr lang="en-US" altLang="zh-CN" smtClean="0"/>
          </a:p>
          <a:p>
            <a:r>
              <a:rPr lang="zh-CN" altLang="en-US" smtClean="0"/>
              <a:t>北京大學歷史學系</a:t>
            </a:r>
            <a:endParaRPr lang="en-US" altLang="zh-CN" smtClean="0"/>
          </a:p>
          <a:p>
            <a:r>
              <a:rPr lang="zh-CN" altLang="en-US" smtClean="0"/>
              <a:t>徐  陽</a:t>
            </a:r>
            <a:endParaRPr lang="en-US" altLang="zh-CN" smtClean="0"/>
          </a:p>
          <a:p>
            <a:r>
              <a:rPr lang="en-US" altLang="zh-CN" smtClean="0"/>
              <a:t>2019.12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8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初  校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06" y="1789010"/>
            <a:ext cx="11717594" cy="20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0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初  校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補充：依據權德輿</a:t>
            </a:r>
            <a:r>
              <a:rPr lang="en-US" altLang="zh-CN"/>
              <a:t>《</a:t>
            </a:r>
            <a:r>
              <a:rPr lang="zh-CN" altLang="en-US"/>
              <a:t>裴倩神道碑</a:t>
            </a:r>
            <a:r>
              <a:rPr lang="en-US" altLang="zh-CN"/>
              <a:t>》</a:t>
            </a:r>
            <a:r>
              <a:rPr lang="zh-CN" altLang="en-US"/>
              <a:t>補充親屬關</a:t>
            </a:r>
            <a:r>
              <a:rPr lang="zh-CN" altLang="en-US" smtClean="0"/>
              <a:t>係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“裴</a:t>
            </a:r>
            <a:r>
              <a:rPr lang="zh-CN" altLang="en-US"/>
              <a:t>行儉（裴倩曾祖父）、裴光庭（裴倩祖父）、裴稹（裴倩之父）、裴均（裴倩之子</a:t>
            </a:r>
            <a:r>
              <a:rPr lang="zh-CN" altLang="en-US" smtClean="0"/>
              <a:t>）”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96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再  校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40" y="1690687"/>
            <a:ext cx="11963319" cy="45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4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再校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mtClean="0"/>
              <a:t>解</a:t>
            </a:r>
            <a:r>
              <a:rPr lang="zh-CN" altLang="en-US"/>
              <a:t>釋：指出</a:t>
            </a:r>
            <a:r>
              <a:rPr lang="zh-CN" altLang="en-US" smtClean="0"/>
              <a:t>元載在</a:t>
            </a:r>
            <a:r>
              <a:rPr lang="zh-CN" altLang="en-US"/>
              <a:t>至德二載是否為方鎮長官證據有限；裴倩是否為</a:t>
            </a:r>
            <a:r>
              <a:rPr lang="zh-CN" altLang="en-US" smtClean="0"/>
              <a:t>元載僚</a:t>
            </a:r>
            <a:r>
              <a:rPr lang="zh-CN" altLang="en-US"/>
              <a:t>佐及其僚佐身份層級均存在一定疑問</a:t>
            </a:r>
            <a:r>
              <a:rPr lang="zh-CN" altLang="en-US" smtClean="0"/>
              <a:t>。</a:t>
            </a:r>
            <a:endParaRPr lang="en-US" altLang="zh-CN" smtClean="0"/>
          </a:p>
          <a:p>
            <a:r>
              <a:rPr lang="zh-CN" altLang="en-US"/>
              <a:t>補充</a:t>
            </a:r>
            <a:r>
              <a:rPr lang="zh-CN" altLang="en-US" smtClean="0"/>
              <a:t>：史料出處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據</a:t>
            </a:r>
            <a:r>
              <a:rPr lang="en-US" altLang="zh-CN"/>
              <a:t>《</a:t>
            </a:r>
            <a:r>
              <a:rPr lang="zh-CN" altLang="en-US"/>
              <a:t>舊唐書</a:t>
            </a:r>
            <a:r>
              <a:rPr lang="en-US" altLang="zh-CN"/>
              <a:t>·</a:t>
            </a:r>
            <a:r>
              <a:rPr lang="zh-CN" altLang="en-US"/>
              <a:t>元載傳</a:t>
            </a:r>
            <a:r>
              <a:rPr lang="en-US" altLang="zh-CN"/>
              <a:t>》</a:t>
            </a:r>
            <a:r>
              <a:rPr lang="zh-CN" altLang="en-US"/>
              <a:t>，肅宗即位時元載避地江左，為李希言所薦擔任洪州刺史直至唐廷收復兩京，權德輿</a:t>
            </a:r>
            <a:r>
              <a:rPr lang="en-US" altLang="zh-CN"/>
              <a:t>《</a:t>
            </a:r>
            <a:r>
              <a:rPr lang="zh-CN" altLang="en-US"/>
              <a:t>裴倩神道碑</a:t>
            </a:r>
            <a:r>
              <a:rPr lang="en-US" altLang="zh-CN"/>
              <a:t>》</a:t>
            </a:r>
            <a:r>
              <a:rPr lang="zh-CN" altLang="en-US"/>
              <a:t>稱”（倩）違難江介，就拜洪州司馬“，其任職時間似為元載在洪州時。</a:t>
            </a:r>
            <a:r>
              <a:rPr lang="en-US" altLang="zh-CN"/>
              <a:t>《</a:t>
            </a:r>
            <a:r>
              <a:rPr lang="zh-CN" altLang="en-US"/>
              <a:t>裴碑</a:t>
            </a:r>
            <a:r>
              <a:rPr lang="en-US" altLang="zh-CN"/>
              <a:t>》</a:t>
            </a:r>
            <a:r>
              <a:rPr lang="zh-CN" altLang="en-US"/>
              <a:t>又云”其佐鍾陵也，領留府之重“，戴書參照李端、盧綸送裴均詩中注語”元相公判官“認為裴倩為元載江西幕之僚佐。然史傳記載元載任職江西時為洪州刺史，</a:t>
            </a:r>
            <a:r>
              <a:rPr lang="en-US" altLang="zh-CN"/>
              <a:t>《</a:t>
            </a:r>
            <a:r>
              <a:rPr lang="zh-CN" altLang="en-US"/>
              <a:t>全唐文</a:t>
            </a:r>
            <a:r>
              <a:rPr lang="en-US" altLang="zh-CN"/>
              <a:t>》</a:t>
            </a:r>
            <a:r>
              <a:rPr lang="zh-CN" altLang="en-US"/>
              <a:t>有題為</a:t>
            </a:r>
            <a:r>
              <a:rPr lang="en-US" altLang="zh-CN"/>
              <a:t>《</a:t>
            </a:r>
            <a:r>
              <a:rPr lang="zh-CN" altLang="en-US"/>
              <a:t>授元載豫章防禦使制</a:t>
            </a:r>
            <a:r>
              <a:rPr lang="en-US" altLang="zh-CN"/>
              <a:t>》</a:t>
            </a:r>
            <a:r>
              <a:rPr lang="zh-CN" altLang="en-US"/>
              <a:t>的公文書錄文，此外未見其他職名，裴倩僚佐身份所屬層級難以確定。又，元載入朝後掌度支，裴倩後亦供職該係統，”元相公判官“或指此種判官？存之待考</a:t>
            </a:r>
            <a:r>
              <a:rPr lang="zh-CN" altLang="en-US" smtClean="0"/>
              <a:t>。 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4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4" y="-1"/>
            <a:ext cx="11259046" cy="69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工作記錄：</a:t>
            </a:r>
            <a:r>
              <a:rPr lang="zh-CN" altLang="en-US" smtClean="0"/>
              <a:t>以江西部分的穆</a:t>
            </a:r>
            <a:r>
              <a:rPr lang="zh-CN" altLang="en-US"/>
              <a:t>賞為例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82" y="1892410"/>
            <a:ext cx="11869118" cy="30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北大小組工作記錄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76" y="1590261"/>
            <a:ext cx="12097214" cy="39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工作記錄指出，</a:t>
            </a:r>
            <a:r>
              <a:rPr lang="en-US" altLang="zh-CN" smtClean="0"/>
              <a:t>《</a:t>
            </a:r>
            <a:r>
              <a:rPr lang="zh-CN" altLang="en-US" smtClean="0"/>
              <a:t>唐方鎮文職僚佐考</a:t>
            </a:r>
            <a:r>
              <a:rPr lang="en-US" altLang="zh-CN" smtClean="0"/>
              <a:t>》</a:t>
            </a:r>
            <a:r>
              <a:rPr lang="zh-CN" altLang="en-US" smtClean="0"/>
              <a:t>誤讀墓誌，將“裴佐”誤為“穆賞”。因此刪去原書穆賞條，改為裴佐。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12" y="2761170"/>
            <a:ext cx="1051651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工作進度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工作總量：</a:t>
            </a:r>
            <a:endParaRPr lang="en-US" altLang="zh-CN" smtClean="0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 smtClean="0"/>
              <a:t>《</a:t>
            </a:r>
            <a:r>
              <a:rPr lang="zh-CN" altLang="en-US" smtClean="0"/>
              <a:t>唐方鎮文職僚佐考</a:t>
            </a:r>
            <a:r>
              <a:rPr lang="en-US" altLang="zh-CN" smtClean="0"/>
              <a:t>》</a:t>
            </a:r>
            <a:r>
              <a:rPr lang="zh-CN" altLang="en-US" smtClean="0"/>
              <a:t>計</a:t>
            </a:r>
            <a:r>
              <a:rPr lang="en-US" altLang="zh-CN" smtClean="0"/>
              <a:t>507</a:t>
            </a:r>
            <a:r>
              <a:rPr lang="zh-CN" altLang="en-US" smtClean="0"/>
              <a:t>頁，</a:t>
            </a:r>
            <a:r>
              <a:rPr lang="en-US" altLang="zh-CN" smtClean="0"/>
              <a:t>600,000</a:t>
            </a:r>
            <a:r>
              <a:rPr lang="zh-CN" altLang="en-US" smtClean="0"/>
              <a:t>字</a:t>
            </a:r>
            <a:endParaRPr lang="en-US" altLang="zh-CN" smtClean="0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 smtClean="0"/>
              <a:t>收錄方鎮</a:t>
            </a:r>
            <a:r>
              <a:rPr lang="en-US" altLang="zh-CN" smtClean="0"/>
              <a:t>59</a:t>
            </a:r>
            <a:r>
              <a:rPr lang="zh-CN" altLang="en-US" smtClean="0"/>
              <a:t>、附考</a:t>
            </a:r>
            <a:r>
              <a:rPr lang="en-US" altLang="zh-CN" smtClean="0"/>
              <a:t>1</a:t>
            </a:r>
            <a:r>
              <a:rPr lang="zh-CN" altLang="en-US" smtClean="0"/>
              <a:t>（</a:t>
            </a:r>
            <a:r>
              <a:rPr lang="en-US" altLang="zh-CN" smtClean="0"/>
              <a:t>59+1</a:t>
            </a:r>
            <a:r>
              <a:rPr lang="zh-CN" altLang="en-US" smtClean="0"/>
              <a:t>）</a:t>
            </a: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r>
              <a:rPr lang="zh-CN" altLang="en-US" smtClean="0"/>
              <a:t>涉及文職僚佐人物信息約</a:t>
            </a:r>
            <a:r>
              <a:rPr lang="en-US" altLang="zh-CN" smtClean="0"/>
              <a:t>3500</a:t>
            </a:r>
            <a:r>
              <a:rPr lang="zh-CN" altLang="en-US" smtClean="0"/>
              <a:t>條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46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已完成部分（</a:t>
            </a:r>
            <a:r>
              <a:rPr lang="en-US" altLang="zh-CN" smtClean="0"/>
              <a:t>1</a:t>
            </a:r>
            <a:r>
              <a:rPr lang="zh-CN" altLang="en-US" smtClean="0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魏博、山南東道、山南西道、荊南，</a:t>
            </a:r>
            <a:r>
              <a:rPr lang="en-US" altLang="zh-CN"/>
              <a:t>203-251</a:t>
            </a:r>
            <a:r>
              <a:rPr lang="zh-CN" altLang="en-US"/>
              <a:t>頁，</a:t>
            </a:r>
            <a:r>
              <a:rPr lang="en-US" altLang="zh-CN"/>
              <a:t>340</a:t>
            </a:r>
            <a:r>
              <a:rPr lang="zh-CN" altLang="en-US"/>
              <a:t>條。</a:t>
            </a:r>
          </a:p>
          <a:p>
            <a:r>
              <a:rPr lang="zh-CN" altLang="en-US"/>
              <a:t>歸義，</a:t>
            </a:r>
            <a:r>
              <a:rPr lang="en-US" altLang="zh-CN"/>
              <a:t>252-253</a:t>
            </a:r>
            <a:r>
              <a:rPr lang="zh-CN" altLang="en-US"/>
              <a:t>頁，</a:t>
            </a:r>
            <a:r>
              <a:rPr lang="en-US" altLang="zh-CN"/>
              <a:t>17</a:t>
            </a:r>
            <a:r>
              <a:rPr lang="zh-CN" altLang="en-US"/>
              <a:t>條（包括補充</a:t>
            </a:r>
            <a:r>
              <a:rPr lang="en-US" altLang="zh-CN"/>
              <a:t>9</a:t>
            </a:r>
            <a:r>
              <a:rPr lang="zh-CN" altLang="en-US"/>
              <a:t>條）</a:t>
            </a:r>
          </a:p>
          <a:p>
            <a:r>
              <a:rPr lang="zh-CN" altLang="en-US"/>
              <a:t>浙東，</a:t>
            </a:r>
            <a:r>
              <a:rPr lang="en-US" altLang="zh-CN"/>
              <a:t>292-306</a:t>
            </a:r>
            <a:r>
              <a:rPr lang="zh-CN" altLang="en-US"/>
              <a:t>頁，</a:t>
            </a:r>
            <a:r>
              <a:rPr lang="en-US" altLang="zh-CN"/>
              <a:t>109</a:t>
            </a:r>
            <a:r>
              <a:rPr lang="zh-CN" altLang="en-US"/>
              <a:t>條</a:t>
            </a:r>
          </a:p>
          <a:p>
            <a:r>
              <a:rPr lang="zh-CN" altLang="en-US"/>
              <a:t>宣歙，</a:t>
            </a:r>
            <a:r>
              <a:rPr lang="en-US" altLang="zh-CN"/>
              <a:t>307-317</a:t>
            </a:r>
            <a:r>
              <a:rPr lang="zh-CN" altLang="en-US"/>
              <a:t>頁，</a:t>
            </a:r>
            <a:r>
              <a:rPr lang="en-US" altLang="zh-CN"/>
              <a:t>83</a:t>
            </a:r>
            <a:r>
              <a:rPr lang="zh-CN" altLang="en-US"/>
              <a:t>條</a:t>
            </a:r>
          </a:p>
          <a:p>
            <a:r>
              <a:rPr lang="zh-CN" altLang="en-US"/>
              <a:t>福建，</a:t>
            </a:r>
            <a:r>
              <a:rPr lang="en-US" altLang="zh-CN"/>
              <a:t>334-341</a:t>
            </a:r>
            <a:r>
              <a:rPr lang="zh-CN" altLang="en-US"/>
              <a:t>頁，</a:t>
            </a:r>
            <a:r>
              <a:rPr lang="en-US" altLang="zh-CN"/>
              <a:t>69</a:t>
            </a:r>
            <a:r>
              <a:rPr lang="zh-CN" altLang="en-US" smtClean="0"/>
              <a:t>條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1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目錄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mtClean="0"/>
              <a:t>（一）工作內容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（二）工作團隊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（三）工作流程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（四）工作進度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（五）問       題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（六）計       劃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99" y="698090"/>
            <a:ext cx="7305164" cy="54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4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已完成部分（</a:t>
            </a:r>
            <a:r>
              <a:rPr lang="en-US" altLang="zh-CN" smtClean="0"/>
              <a:t>2</a:t>
            </a:r>
            <a:r>
              <a:rPr lang="zh-CN" altLang="en-US" smtClean="0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湖南，</a:t>
            </a:r>
            <a:r>
              <a:rPr lang="en-US" altLang="zh-CN"/>
              <a:t>348-358</a:t>
            </a:r>
            <a:r>
              <a:rPr lang="zh-CN" altLang="en-US"/>
              <a:t>頁，</a:t>
            </a:r>
            <a:r>
              <a:rPr lang="en-US" altLang="zh-CN"/>
              <a:t>89</a:t>
            </a:r>
            <a:r>
              <a:rPr lang="zh-CN" altLang="en-US"/>
              <a:t>條</a:t>
            </a:r>
          </a:p>
          <a:p>
            <a:r>
              <a:rPr lang="zh-CN" altLang="en-US"/>
              <a:t>黔中，</a:t>
            </a:r>
            <a:r>
              <a:rPr lang="en-US" altLang="zh-CN"/>
              <a:t>359-362</a:t>
            </a:r>
            <a:r>
              <a:rPr lang="zh-CN" altLang="en-US"/>
              <a:t>頁，</a:t>
            </a:r>
            <a:r>
              <a:rPr lang="en-US" altLang="zh-CN"/>
              <a:t>19</a:t>
            </a:r>
            <a:r>
              <a:rPr lang="zh-CN" altLang="en-US"/>
              <a:t>條</a:t>
            </a:r>
          </a:p>
          <a:p>
            <a:r>
              <a:rPr lang="zh-CN" altLang="en-US"/>
              <a:t>京畿、同州、華州，</a:t>
            </a:r>
            <a:r>
              <a:rPr lang="en-US" altLang="zh-CN"/>
              <a:t>423-425</a:t>
            </a:r>
            <a:r>
              <a:rPr lang="zh-CN" altLang="en-US"/>
              <a:t>頁，</a:t>
            </a:r>
            <a:r>
              <a:rPr lang="en-US" altLang="zh-CN"/>
              <a:t>16</a:t>
            </a:r>
            <a:r>
              <a:rPr lang="zh-CN" altLang="en-US"/>
              <a:t>條</a:t>
            </a:r>
          </a:p>
          <a:p>
            <a:r>
              <a:rPr lang="zh-CN" altLang="en-US"/>
              <a:t>晉慈、感義、武定、武貞、安州，</a:t>
            </a:r>
            <a:r>
              <a:rPr lang="en-US" altLang="zh-CN"/>
              <a:t>430-435</a:t>
            </a:r>
            <a:r>
              <a:rPr lang="zh-CN" altLang="en-US"/>
              <a:t>、</a:t>
            </a:r>
            <a:r>
              <a:rPr lang="en-US" altLang="zh-CN"/>
              <a:t>451</a:t>
            </a:r>
            <a:r>
              <a:rPr lang="zh-CN" altLang="en-US"/>
              <a:t>頁，</a:t>
            </a:r>
            <a:r>
              <a:rPr lang="en-US" altLang="zh-CN"/>
              <a:t>12</a:t>
            </a:r>
            <a:r>
              <a:rPr lang="zh-CN" altLang="en-US"/>
              <a:t>條</a:t>
            </a:r>
            <a:endParaRPr lang="en-US" altLang="zh-CN"/>
          </a:p>
          <a:p>
            <a:r>
              <a:rPr lang="zh-CN" altLang="en-US"/>
              <a:t>鳳翔、邠寧、涇原、鄜坊、夏綏、朔方，</a:t>
            </a:r>
            <a:r>
              <a:rPr lang="en-US" altLang="zh-CN"/>
              <a:t>1-48</a:t>
            </a:r>
            <a:r>
              <a:rPr lang="zh-CN" altLang="en-US"/>
              <a:t>頁，</a:t>
            </a:r>
            <a:r>
              <a:rPr lang="en-US" altLang="zh-CN"/>
              <a:t>283</a:t>
            </a:r>
            <a:r>
              <a:rPr lang="zh-CN" altLang="en-US"/>
              <a:t>條</a:t>
            </a:r>
          </a:p>
          <a:p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20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已完成部分（</a:t>
            </a:r>
            <a:r>
              <a:rPr lang="en-US" altLang="zh-CN" smtClean="0"/>
              <a:t>3</a:t>
            </a:r>
            <a:r>
              <a:rPr lang="zh-CN" altLang="en-US" smtClean="0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宣武、義成、忠武、天平、衮海（泰寧）、感化（武寧），</a:t>
            </a:r>
            <a:r>
              <a:rPr lang="en-US" altLang="zh-CN"/>
              <a:t>53-105 </a:t>
            </a:r>
            <a:r>
              <a:rPr lang="zh-CN" altLang="en-US"/>
              <a:t>頁，</a:t>
            </a:r>
            <a:r>
              <a:rPr lang="en-US" altLang="zh-CN"/>
              <a:t>310</a:t>
            </a:r>
            <a:r>
              <a:rPr lang="zh-CN" altLang="en-US"/>
              <a:t>條</a:t>
            </a:r>
          </a:p>
          <a:p>
            <a:r>
              <a:rPr lang="zh-CN" altLang="en-US"/>
              <a:t>昭義</a:t>
            </a:r>
            <a:r>
              <a:rPr lang="zh-CN" altLang="en-US" smtClean="0"/>
              <a:t>、武</a:t>
            </a:r>
            <a:r>
              <a:rPr lang="zh-CN" altLang="en-US"/>
              <a:t>貞、隴右、河西、伊西北庭、安西四鎮、淮西，</a:t>
            </a:r>
            <a:r>
              <a:rPr lang="en-US" altLang="zh-CN"/>
              <a:t>433-449</a:t>
            </a:r>
            <a:r>
              <a:rPr lang="zh-CN" altLang="en-US"/>
              <a:t>頁，</a:t>
            </a:r>
            <a:r>
              <a:rPr lang="en-US" altLang="zh-CN"/>
              <a:t>451</a:t>
            </a:r>
            <a:r>
              <a:rPr lang="zh-CN" altLang="en-US"/>
              <a:t>條</a:t>
            </a:r>
          </a:p>
          <a:p>
            <a:r>
              <a:rPr lang="zh-CN" altLang="en-US"/>
              <a:t>陜虢、河東，</a:t>
            </a:r>
            <a:r>
              <a:rPr lang="en-US" altLang="zh-CN"/>
              <a:t>122-150</a:t>
            </a:r>
            <a:r>
              <a:rPr lang="zh-CN" altLang="en-US"/>
              <a:t>頁，</a:t>
            </a:r>
            <a:r>
              <a:rPr lang="en-US" altLang="zh-CN"/>
              <a:t>180</a:t>
            </a:r>
            <a:r>
              <a:rPr lang="zh-CN" altLang="en-US"/>
              <a:t>條</a:t>
            </a:r>
          </a:p>
          <a:p>
            <a:r>
              <a:rPr lang="zh-CN" altLang="en-US"/>
              <a:t>河中、昭義、義武、義昌、幽州、成德，</a:t>
            </a:r>
            <a:r>
              <a:rPr lang="en-US" altLang="zh-CN"/>
              <a:t>151-202</a:t>
            </a:r>
            <a:r>
              <a:rPr lang="zh-CN" altLang="en-US"/>
              <a:t>頁，</a:t>
            </a:r>
            <a:r>
              <a:rPr lang="en-US" altLang="zh-CN"/>
              <a:t>374</a:t>
            </a:r>
            <a:r>
              <a:rPr lang="zh-CN" altLang="en-US"/>
              <a:t>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35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三校中：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平</a:t>
            </a:r>
            <a:r>
              <a:rPr lang="zh-CN" altLang="en-US"/>
              <a:t>盧、河陽，</a:t>
            </a:r>
            <a:r>
              <a:rPr lang="en-US" altLang="zh-CN"/>
              <a:t>106-121</a:t>
            </a:r>
            <a:r>
              <a:rPr lang="zh-CN" altLang="en-US"/>
              <a:t>頁，</a:t>
            </a:r>
            <a:r>
              <a:rPr lang="en-US" altLang="zh-CN"/>
              <a:t>115</a:t>
            </a:r>
            <a:r>
              <a:rPr lang="zh-CN" altLang="en-US"/>
              <a:t>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2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待三校：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淮</a:t>
            </a:r>
            <a:r>
              <a:rPr lang="zh-CN" altLang="en-US"/>
              <a:t>南，</a:t>
            </a:r>
            <a:r>
              <a:rPr lang="en-US" altLang="zh-CN"/>
              <a:t>254-275</a:t>
            </a:r>
            <a:r>
              <a:rPr lang="zh-CN" altLang="en-US"/>
              <a:t>頁，</a:t>
            </a:r>
            <a:r>
              <a:rPr lang="en-US" altLang="zh-CN"/>
              <a:t>167</a:t>
            </a:r>
            <a:r>
              <a:rPr lang="zh-CN" altLang="en-US"/>
              <a:t>條</a:t>
            </a:r>
          </a:p>
          <a:p>
            <a:r>
              <a:rPr lang="zh-CN" altLang="en-US"/>
              <a:t>江西，</a:t>
            </a:r>
            <a:r>
              <a:rPr lang="en-US" altLang="zh-CN"/>
              <a:t>318-332</a:t>
            </a:r>
            <a:r>
              <a:rPr lang="zh-CN" altLang="en-US"/>
              <a:t>頁，</a:t>
            </a:r>
            <a:r>
              <a:rPr lang="en-US" altLang="zh-CN"/>
              <a:t>126</a:t>
            </a:r>
            <a:r>
              <a:rPr lang="zh-CN" altLang="en-US"/>
              <a:t>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900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二校中：</a:t>
            </a:r>
            <a:br>
              <a:rPr lang="zh-CN" altLang="zh-CN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浙</a:t>
            </a:r>
            <a:r>
              <a:rPr lang="zh-CN" altLang="zh-CN"/>
              <a:t>西，</a:t>
            </a:r>
            <a:r>
              <a:rPr lang="en-US" altLang="zh-CN"/>
              <a:t>276-291</a:t>
            </a:r>
            <a:r>
              <a:rPr lang="zh-CN" altLang="zh-CN"/>
              <a:t>頁，</a:t>
            </a:r>
            <a:r>
              <a:rPr lang="en-US" altLang="zh-CN"/>
              <a:t>110</a:t>
            </a:r>
            <a:r>
              <a:rPr lang="zh-CN" altLang="zh-CN"/>
              <a:t>條</a:t>
            </a:r>
          </a:p>
          <a:p>
            <a:r>
              <a:rPr lang="zh-CN" altLang="zh-CN"/>
              <a:t>鄂岳，</a:t>
            </a:r>
            <a:r>
              <a:rPr lang="en-US" altLang="zh-CN"/>
              <a:t>342-347</a:t>
            </a:r>
            <a:r>
              <a:rPr lang="zh-CN" altLang="zh-CN"/>
              <a:t>頁，</a:t>
            </a:r>
            <a:r>
              <a:rPr lang="en-US" altLang="zh-CN"/>
              <a:t>45</a:t>
            </a:r>
            <a:r>
              <a:rPr lang="zh-CN" altLang="zh-CN" smtClean="0"/>
              <a:t>條</a:t>
            </a:r>
            <a:endParaRPr lang="zh-CN" altLang="zh-CN"/>
          </a:p>
          <a:p>
            <a:r>
              <a:rPr lang="zh-CN" altLang="zh-CN"/>
              <a:t>容管、貴管、靜海，</a:t>
            </a:r>
            <a:r>
              <a:rPr lang="en-US" altLang="zh-CN"/>
              <a:t>411-422</a:t>
            </a:r>
            <a:r>
              <a:rPr lang="zh-CN" altLang="zh-CN"/>
              <a:t>頁，</a:t>
            </a:r>
            <a:r>
              <a:rPr lang="en-US" altLang="zh-CN"/>
              <a:t>81</a:t>
            </a:r>
            <a:r>
              <a:rPr lang="zh-CN" altLang="zh-CN"/>
              <a:t>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30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初校中：</a:t>
            </a:r>
            <a:br>
              <a:rPr lang="zh-CN" altLang="zh-CN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劍</a:t>
            </a:r>
            <a:r>
              <a:rPr lang="zh-CN" altLang="zh-CN"/>
              <a:t>南西川，</a:t>
            </a:r>
            <a:r>
              <a:rPr lang="en-US" altLang="zh-CN"/>
              <a:t>363-388</a:t>
            </a:r>
            <a:r>
              <a:rPr lang="zh-CN" altLang="zh-CN"/>
              <a:t>頁，約</a:t>
            </a:r>
            <a:r>
              <a:rPr lang="en-US" altLang="zh-CN"/>
              <a:t>175</a:t>
            </a:r>
            <a:r>
              <a:rPr lang="zh-CN" altLang="zh-CN"/>
              <a:t>條</a:t>
            </a:r>
          </a:p>
          <a:p>
            <a:r>
              <a:rPr lang="zh-CN" altLang="zh-CN"/>
              <a:t>劍南東川，</a:t>
            </a:r>
            <a:r>
              <a:rPr lang="en-US" altLang="zh-CN"/>
              <a:t>389-395</a:t>
            </a:r>
            <a:r>
              <a:rPr lang="zh-CN" altLang="zh-CN"/>
              <a:t>頁，約</a:t>
            </a:r>
            <a:r>
              <a:rPr lang="en-US" altLang="zh-CN"/>
              <a:t>42</a:t>
            </a:r>
            <a:r>
              <a:rPr lang="zh-CN" altLang="zh-CN"/>
              <a:t>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9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待初校：</a:t>
            </a:r>
            <a:br>
              <a:rPr lang="zh-CN" altLang="zh-CN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振</a:t>
            </a:r>
            <a:r>
              <a:rPr lang="zh-CN" altLang="zh-CN"/>
              <a:t>武，</a:t>
            </a:r>
            <a:r>
              <a:rPr lang="en-US" altLang="zh-CN"/>
              <a:t>49-52</a:t>
            </a:r>
            <a:r>
              <a:rPr lang="zh-CN" altLang="zh-CN"/>
              <a:t>頁，約</a:t>
            </a:r>
            <a:r>
              <a:rPr lang="en-US" altLang="zh-CN"/>
              <a:t>20</a:t>
            </a:r>
            <a:r>
              <a:rPr lang="zh-CN" altLang="zh-CN"/>
              <a:t>條</a:t>
            </a:r>
          </a:p>
          <a:p>
            <a:r>
              <a:rPr lang="zh-CN" altLang="zh-CN"/>
              <a:t>嶺南東道、嶺南西道，</a:t>
            </a:r>
            <a:r>
              <a:rPr lang="en-US" altLang="zh-CN"/>
              <a:t>396-410</a:t>
            </a:r>
            <a:r>
              <a:rPr lang="zh-CN" altLang="zh-CN"/>
              <a:t>頁，約</a:t>
            </a:r>
            <a:r>
              <a:rPr lang="en-US" altLang="zh-CN"/>
              <a:t>98</a:t>
            </a:r>
            <a:r>
              <a:rPr lang="zh-CN" altLang="zh-CN"/>
              <a:t>條</a:t>
            </a:r>
          </a:p>
          <a:p>
            <a:r>
              <a:rPr lang="zh-CN" altLang="zh-CN"/>
              <a:t>東畿，</a:t>
            </a:r>
            <a:r>
              <a:rPr lang="en-US" altLang="zh-CN"/>
              <a:t>427-429</a:t>
            </a:r>
            <a:r>
              <a:rPr lang="zh-CN" altLang="zh-CN"/>
              <a:t>頁，</a:t>
            </a:r>
            <a:r>
              <a:rPr lang="en-US" altLang="zh-CN"/>
              <a:t>25</a:t>
            </a:r>
            <a:r>
              <a:rPr lang="zh-CN" altLang="zh-CN"/>
              <a:t>條</a:t>
            </a:r>
          </a:p>
          <a:p>
            <a:r>
              <a:rPr lang="zh-CN" altLang="zh-CN"/>
              <a:t>蔡州，</a:t>
            </a:r>
            <a:r>
              <a:rPr lang="en-US" altLang="zh-CN"/>
              <a:t>450</a:t>
            </a:r>
            <a:r>
              <a:rPr lang="zh-CN" altLang="zh-CN"/>
              <a:t>頁，</a:t>
            </a:r>
            <a:r>
              <a:rPr lang="en-US" altLang="zh-CN"/>
              <a:t>1</a:t>
            </a:r>
            <a:r>
              <a:rPr lang="zh-CN" altLang="zh-CN"/>
              <a:t>條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11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進度統計：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已完成：方鎮</a:t>
            </a:r>
            <a:r>
              <a:rPr lang="en-US" altLang="zh-CN" smtClean="0"/>
              <a:t>43</a:t>
            </a:r>
            <a:r>
              <a:rPr lang="zh-CN" altLang="en-US" smtClean="0"/>
              <a:t>（總附考</a:t>
            </a:r>
            <a:r>
              <a:rPr lang="en-US" altLang="zh-CN" smtClean="0"/>
              <a:t>1</a:t>
            </a:r>
            <a:r>
              <a:rPr lang="zh-CN" altLang="en-US" smtClean="0"/>
              <a:t>），人物條目：約</a:t>
            </a:r>
            <a:r>
              <a:rPr lang="en-US" altLang="zh-CN" smtClean="0"/>
              <a:t>2469</a:t>
            </a:r>
            <a:r>
              <a:rPr lang="zh-CN" altLang="en-US" smtClean="0"/>
              <a:t>，</a:t>
            </a:r>
            <a:r>
              <a:rPr lang="en-US" altLang="zh-CN" smtClean="0"/>
              <a:t>71.2</a:t>
            </a:r>
            <a:r>
              <a:rPr lang="zh-CN" altLang="en-US" smtClean="0"/>
              <a:t>％</a:t>
            </a:r>
            <a:endParaRPr lang="en-US" altLang="zh-CN" smtClean="0"/>
          </a:p>
          <a:p>
            <a:r>
              <a:rPr lang="zh-CN" altLang="en-US" smtClean="0"/>
              <a:t>三校中：方鎮</a:t>
            </a:r>
            <a:r>
              <a:rPr lang="en-US" altLang="zh-CN" smtClean="0"/>
              <a:t>2</a:t>
            </a:r>
            <a:r>
              <a:rPr lang="zh-CN" altLang="en-US" smtClean="0"/>
              <a:t>，人物條目：約</a:t>
            </a:r>
            <a:r>
              <a:rPr lang="en-US" altLang="zh-CN" smtClean="0"/>
              <a:t>115</a:t>
            </a:r>
            <a:r>
              <a:rPr lang="zh-CN" altLang="en-US" smtClean="0"/>
              <a:t>，</a:t>
            </a:r>
            <a:r>
              <a:rPr lang="en-US" altLang="zh-CN" smtClean="0"/>
              <a:t>3.3</a:t>
            </a:r>
            <a:r>
              <a:rPr lang="zh-CN" altLang="en-US"/>
              <a:t>％</a:t>
            </a:r>
            <a:endParaRPr lang="en-US" altLang="zh-CN" smtClean="0"/>
          </a:p>
          <a:p>
            <a:r>
              <a:rPr lang="zh-CN" altLang="en-US" smtClean="0"/>
              <a:t>待三校：方鎮</a:t>
            </a:r>
            <a:r>
              <a:rPr lang="en-US" altLang="zh-CN" smtClean="0"/>
              <a:t>2</a:t>
            </a:r>
            <a:r>
              <a:rPr lang="zh-CN" altLang="en-US" smtClean="0"/>
              <a:t>，人物條目：約</a:t>
            </a:r>
            <a:r>
              <a:rPr lang="en-US" altLang="zh-CN" smtClean="0"/>
              <a:t>289</a:t>
            </a:r>
            <a:r>
              <a:rPr lang="zh-CN" altLang="en-US" smtClean="0"/>
              <a:t>，</a:t>
            </a:r>
            <a:r>
              <a:rPr lang="en-US" altLang="zh-CN" smtClean="0"/>
              <a:t>8.3</a:t>
            </a:r>
            <a:r>
              <a:rPr lang="zh-CN" altLang="en-US"/>
              <a:t>％</a:t>
            </a:r>
            <a:endParaRPr lang="en-US" altLang="zh-CN" smtClean="0"/>
          </a:p>
          <a:p>
            <a:r>
              <a:rPr lang="zh-CN" altLang="en-US"/>
              <a:t>二</a:t>
            </a:r>
            <a:r>
              <a:rPr lang="zh-CN" altLang="en-US" smtClean="0"/>
              <a:t>校中：方鎮</a:t>
            </a:r>
            <a:r>
              <a:rPr lang="en-US" altLang="zh-CN" smtClean="0"/>
              <a:t>5</a:t>
            </a:r>
            <a:r>
              <a:rPr lang="zh-CN" altLang="en-US" smtClean="0"/>
              <a:t>，人物條目：約</a:t>
            </a:r>
            <a:r>
              <a:rPr lang="en-US" altLang="zh-CN" smtClean="0"/>
              <a:t>236</a:t>
            </a:r>
            <a:r>
              <a:rPr lang="zh-CN" altLang="en-US" smtClean="0"/>
              <a:t>，</a:t>
            </a:r>
            <a:r>
              <a:rPr lang="en-US" altLang="zh-CN" smtClean="0"/>
              <a:t>6.8</a:t>
            </a:r>
            <a:r>
              <a:rPr lang="zh-CN" altLang="en-US"/>
              <a:t>％</a:t>
            </a:r>
            <a:endParaRPr lang="en-US" altLang="zh-CN" smtClean="0"/>
          </a:p>
          <a:p>
            <a:r>
              <a:rPr lang="zh-CN" altLang="en-US" smtClean="0"/>
              <a:t>初校中：方鎮</a:t>
            </a:r>
            <a:r>
              <a:rPr lang="en-US" altLang="zh-CN" smtClean="0"/>
              <a:t>2</a:t>
            </a:r>
            <a:r>
              <a:rPr lang="zh-CN" altLang="en-US" smtClean="0"/>
              <a:t>，人物條目：約</a:t>
            </a:r>
            <a:r>
              <a:rPr lang="en-US" altLang="zh-CN" smtClean="0"/>
              <a:t>217</a:t>
            </a:r>
            <a:r>
              <a:rPr lang="zh-CN" altLang="en-US" smtClean="0"/>
              <a:t>，</a:t>
            </a:r>
            <a:r>
              <a:rPr lang="en-US" altLang="zh-CN" smtClean="0"/>
              <a:t>6.3</a:t>
            </a:r>
            <a:r>
              <a:rPr lang="zh-CN" altLang="en-US"/>
              <a:t>％</a:t>
            </a:r>
            <a:endParaRPr lang="en-US" altLang="zh-CN" smtClean="0"/>
          </a:p>
          <a:p>
            <a:r>
              <a:rPr lang="zh-CN" altLang="en-US" smtClean="0"/>
              <a:t>待初校：方鎮</a:t>
            </a:r>
            <a:r>
              <a:rPr lang="en-US" altLang="zh-CN" smtClean="0"/>
              <a:t>5</a:t>
            </a:r>
            <a:r>
              <a:rPr lang="zh-CN" altLang="en-US" smtClean="0"/>
              <a:t>，人物條目：約</a:t>
            </a:r>
            <a:r>
              <a:rPr lang="en-US" altLang="zh-CN" smtClean="0"/>
              <a:t>144</a:t>
            </a:r>
            <a:r>
              <a:rPr lang="zh-CN" altLang="en-US" smtClean="0"/>
              <a:t>條，</a:t>
            </a:r>
            <a:r>
              <a:rPr lang="en-US" altLang="zh-CN" smtClean="0"/>
              <a:t>4.1</a:t>
            </a:r>
            <a:r>
              <a:rPr lang="zh-CN" altLang="en-US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95078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987" y="365125"/>
            <a:ext cx="6360451" cy="60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55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問  題：僚佐與府主的關係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3069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smtClean="0"/>
          </a:p>
          <a:p>
            <a:r>
              <a:rPr lang="en-US" altLang="zh-CN" smtClean="0"/>
              <a:t>《</a:t>
            </a:r>
            <a:r>
              <a:rPr lang="zh-CN" altLang="en-US"/>
              <a:t>唐方鎮文職僚佐考</a:t>
            </a:r>
            <a:r>
              <a:rPr lang="en-US" altLang="zh-CN"/>
              <a:t>》</a:t>
            </a:r>
            <a:r>
              <a:rPr lang="zh-CN" altLang="en-US"/>
              <a:t>排次方鎮時，依據清人吳廷燮</a:t>
            </a:r>
            <a:r>
              <a:rPr lang="en-US" altLang="zh-CN"/>
              <a:t>《</a:t>
            </a:r>
            <a:r>
              <a:rPr lang="zh-CN" altLang="en-US"/>
              <a:t>唐方鎮年表</a:t>
            </a:r>
            <a:r>
              <a:rPr lang="en-US" altLang="zh-CN"/>
              <a:t>》</a:t>
            </a:r>
            <a:r>
              <a:rPr lang="zh-CN" altLang="en-US" smtClean="0"/>
              <a:t>，以</a:t>
            </a:r>
            <a:r>
              <a:rPr lang="zh-CN" altLang="en-US"/>
              <a:t>單個方</a:t>
            </a:r>
            <a:r>
              <a:rPr lang="zh-CN" altLang="en-US" smtClean="0"/>
              <a:t>鎮構成</a:t>
            </a:r>
            <a:r>
              <a:rPr lang="zh-CN" altLang="en-US"/>
              <a:t>全書結構</a:t>
            </a:r>
            <a:r>
              <a:rPr lang="zh-CN" altLang="en-US" smtClean="0"/>
              <a:t>。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/>
              <a:t>府主一人兼兩鎮</a:t>
            </a:r>
            <a:r>
              <a:rPr lang="zh-CN" altLang="en-US" smtClean="0"/>
              <a:t>時，如何處理僚佐與府主的關係？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是否涉及數據結構？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08" y="1690688"/>
            <a:ext cx="55530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工作內容：唐方鎮文職僚佐人物信息檢驗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015330" cy="4351338"/>
          </a:xfrm>
        </p:spPr>
        <p:txBody>
          <a:bodyPr>
            <a:normAutofit lnSpcReduction="10000"/>
          </a:bodyPr>
          <a:lstStyle/>
          <a:p>
            <a:r>
              <a:rPr lang="zh-CN" altLang="en-US" smtClean="0"/>
              <a:t>戴偉華：</a:t>
            </a:r>
            <a:r>
              <a:rPr lang="en-US" altLang="zh-CN" smtClean="0"/>
              <a:t>《</a:t>
            </a:r>
            <a:r>
              <a:rPr lang="zh-CN" altLang="en-US" smtClean="0"/>
              <a:t>唐方鎮文職僚佐考</a:t>
            </a:r>
            <a:r>
              <a:rPr lang="en-US" altLang="zh-CN" smtClean="0"/>
              <a:t>》</a:t>
            </a:r>
            <a:r>
              <a:rPr lang="zh-CN" altLang="en-US" smtClean="0"/>
              <a:t>，桂林：廣西師範大學出版社，</a:t>
            </a:r>
            <a:r>
              <a:rPr lang="en-US" altLang="zh-CN" smtClean="0"/>
              <a:t>2007</a:t>
            </a:r>
            <a:r>
              <a:rPr lang="zh-CN" altLang="en-US" smtClean="0"/>
              <a:t>年。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方鎮文職僚佐指節度使、觀察使、經略使等使府文職僚佐，包括：副使、行軍司馬、判官、掌書記、支使、推官、衙推、參謀、孔目官、要籍等等。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著錄內容：節鎮名、頁碼、節度使、節鎮在任開始時間、僚佐名字、其他官名	、相關人物、可知在任時間、可知前官、可知後官、</a:t>
            </a:r>
            <a:r>
              <a:rPr lang="en-US" altLang="zh-CN" smtClean="0"/>
              <a:t>note</a:t>
            </a:r>
            <a:r>
              <a:rPr lang="zh-CN" altLang="en-US" smtClean="0"/>
              <a:t>。						</a:t>
            </a:r>
          </a:p>
          <a:p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30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以</a:t>
            </a:r>
            <a:r>
              <a:rPr lang="en-US" altLang="zh-CN"/>
              <a:t>《</a:t>
            </a:r>
            <a:r>
              <a:rPr lang="zh-CN" altLang="en-US"/>
              <a:t>唐方鎮文職僚佐考</a:t>
            </a:r>
            <a:r>
              <a:rPr lang="en-US" altLang="zh-CN"/>
              <a:t>》</a:t>
            </a:r>
            <a:r>
              <a:rPr lang="zh-CN" altLang="en-US"/>
              <a:t>所記隴</a:t>
            </a:r>
            <a:r>
              <a:rPr lang="zh-CN" altLang="en-US" smtClean="0"/>
              <a:t>右鎮為例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2659155" cy="4351338"/>
          </a:xfrm>
        </p:spPr>
        <p:txBody>
          <a:bodyPr/>
          <a:lstStyle/>
          <a:p>
            <a:r>
              <a:rPr lang="zh-CN" altLang="en-US" sz="2400"/>
              <a:t>天寶十二載，隴右節度使哥舒翰兼任河西節度使</a:t>
            </a:r>
            <a:r>
              <a:rPr lang="zh-CN" altLang="en-US" sz="2400" smtClean="0"/>
              <a:t>。</a:t>
            </a:r>
            <a:endParaRPr lang="en-US" altLang="zh-CN" sz="2400" smtClean="0"/>
          </a:p>
          <a:p>
            <a:pPr marL="0" indent="0">
              <a:buNone/>
            </a:pPr>
            <a:r>
              <a:rPr lang="zh-CN" altLang="en-US" sz="2400" smtClean="0"/>
              <a:t>（</a:t>
            </a:r>
            <a:r>
              <a:rPr lang="en-US" altLang="zh-CN" sz="2400" smtClean="0"/>
              <a:t>《</a:t>
            </a:r>
            <a:r>
              <a:rPr lang="zh-CN" altLang="en-US" sz="2400" smtClean="0"/>
              <a:t>舊唐書</a:t>
            </a:r>
            <a:r>
              <a:rPr lang="en-US" altLang="zh-CN" sz="2400" smtClean="0"/>
              <a:t>》</a:t>
            </a:r>
            <a:r>
              <a:rPr lang="zh-CN" altLang="en-US" sz="2400" smtClean="0"/>
              <a:t>本傳）</a:t>
            </a:r>
            <a:endParaRPr lang="en-US" altLang="zh-CN" sz="2400" smtClean="0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46" y="1015336"/>
            <a:ext cx="4398290" cy="57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4652" y="1366989"/>
            <a:ext cx="4078357" cy="1325563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35" y="357173"/>
            <a:ext cx="4077165" cy="5795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40" y="357173"/>
            <a:ext cx="4110556" cy="576590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105550" y="707031"/>
            <a:ext cx="9656" cy="10661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104243" y="707031"/>
            <a:ext cx="1" cy="859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71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8536" y="1589651"/>
            <a:ext cx="10515600" cy="4351338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唐方鎮文職僚佐考</a:t>
            </a:r>
            <a:r>
              <a:rPr lang="en-US" altLang="zh-CN" smtClean="0"/>
              <a:t>》</a:t>
            </a:r>
            <a:r>
              <a:rPr lang="zh-CN" altLang="en-US"/>
              <a:t>隴右鎮部分記錄哥舒翰幕下有度支判官呂</a:t>
            </a:r>
            <a:r>
              <a:rPr lang="zh-CN" altLang="en-US" smtClean="0"/>
              <a:t>諲。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/>
              <a:t>史料</a:t>
            </a:r>
            <a:endParaRPr lang="en-US" altLang="zh-CN"/>
          </a:p>
          <a:p>
            <a:r>
              <a:rPr lang="zh-CN" altLang="en-US"/>
              <a:t>呂諲：“隴右、河西節度使哥舒翰奏充度支判</a:t>
            </a:r>
            <a:r>
              <a:rPr lang="zh-CN" altLang="en-US" smtClean="0"/>
              <a:t>官”（</a:t>
            </a:r>
            <a:r>
              <a:rPr lang="en-US" altLang="zh-CN" smtClean="0"/>
              <a:t>《</a:t>
            </a:r>
            <a:r>
              <a:rPr lang="zh-CN" altLang="en-US" smtClean="0"/>
              <a:t>舊唐書</a:t>
            </a:r>
            <a:r>
              <a:rPr lang="en-US" altLang="zh-CN" smtClean="0"/>
              <a:t>》</a:t>
            </a:r>
            <a:r>
              <a:rPr lang="zh-CN" altLang="en-US" smtClean="0"/>
              <a:t>），據</a:t>
            </a:r>
            <a:r>
              <a:rPr lang="en-US" altLang="zh-CN"/>
              <a:t>《</a:t>
            </a:r>
            <a:r>
              <a:rPr lang="zh-CN" altLang="en-US"/>
              <a:t>資治通鑑</a:t>
            </a:r>
            <a:r>
              <a:rPr lang="en-US" altLang="zh-CN" smtClean="0"/>
              <a:t>》</a:t>
            </a:r>
            <a:r>
              <a:rPr lang="zh-CN" altLang="en-US" smtClean="0"/>
              <a:t>記載時間在</a:t>
            </a:r>
            <a:r>
              <a:rPr lang="zh-CN" altLang="en-US"/>
              <a:t>天寶十</a:t>
            </a:r>
            <a:r>
              <a:rPr lang="zh-CN" altLang="en-US" smtClean="0"/>
              <a:t>三載六月。</a:t>
            </a:r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9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如何處理？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/>
          </a:p>
          <a:p>
            <a:r>
              <a:rPr lang="zh-CN" altLang="en-US"/>
              <a:t>盡量保證僚佐與府主的關係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/>
              <a:t>兼兩鎮時期的僚</a:t>
            </a:r>
            <a:r>
              <a:rPr lang="zh-CN" altLang="en-US" smtClean="0"/>
              <a:t>佐官稱</a:t>
            </a:r>
            <a:r>
              <a:rPr lang="zh-CN" altLang="en-US"/>
              <a:t>應寫明，如府</a:t>
            </a:r>
            <a:r>
              <a:rPr lang="zh-CN" altLang="en-US" smtClean="0"/>
              <a:t>主擔任</a:t>
            </a:r>
            <a:r>
              <a:rPr lang="zh-CN" altLang="en-US"/>
              <a:t>河西兼隴</a:t>
            </a:r>
            <a:r>
              <a:rPr lang="zh-CN" altLang="en-US" smtClean="0"/>
              <a:t>右節度使時</a:t>
            </a:r>
            <a:r>
              <a:rPr lang="zh-CN" altLang="en-US"/>
              <a:t>，僚佐應根據史料寫明是河</a:t>
            </a:r>
            <a:r>
              <a:rPr lang="zh-CN" altLang="en-US" smtClean="0"/>
              <a:t>西度支判</a:t>
            </a:r>
            <a:r>
              <a:rPr lang="zh-CN" altLang="en-US"/>
              <a:t>官、隴</a:t>
            </a:r>
            <a:r>
              <a:rPr lang="zh-CN" altLang="en-US" smtClean="0"/>
              <a:t>右度支判</a:t>
            </a:r>
            <a:r>
              <a:rPr lang="zh-CN" altLang="en-US"/>
              <a:t>官、河西兼隴</a:t>
            </a:r>
            <a:r>
              <a:rPr lang="zh-CN" altLang="en-US" smtClean="0"/>
              <a:t>右度支判</a:t>
            </a:r>
            <a:r>
              <a:rPr lang="zh-CN" altLang="en-US"/>
              <a:t>官。如情況不明則直接</a:t>
            </a:r>
            <a:r>
              <a:rPr lang="zh-CN" altLang="en-US" smtClean="0"/>
              <a:t>作度支判</a:t>
            </a:r>
            <a:r>
              <a:rPr lang="zh-CN" altLang="en-US"/>
              <a:t>官，在</a:t>
            </a:r>
            <a:r>
              <a:rPr lang="en-US" altLang="zh-CN"/>
              <a:t>note</a:t>
            </a:r>
            <a:r>
              <a:rPr lang="zh-CN" altLang="en-US"/>
              <a:t>中寫明</a:t>
            </a:r>
            <a:r>
              <a:rPr lang="zh-CN" altLang="en-US" smtClean="0"/>
              <a:t>。</a:t>
            </a:r>
            <a:endParaRPr lang="en-US" altLang="zh-CN"/>
          </a:p>
          <a:p>
            <a:endParaRPr lang="en-US" altLang="zh-CN" smtClean="0"/>
          </a:p>
          <a:p>
            <a:r>
              <a:rPr lang="zh-CN" altLang="en-US" smtClean="0"/>
              <a:t>不處</a:t>
            </a:r>
            <a:r>
              <a:rPr lang="zh-CN" altLang="en-US"/>
              <a:t>理府主與節鎮的問</a:t>
            </a:r>
            <a:r>
              <a:rPr lang="zh-CN" altLang="en-US" smtClean="0"/>
              <a:t>題。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2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處理：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2" y="2353587"/>
            <a:ext cx="11233770" cy="21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3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/>
          </a:p>
          <a:p>
            <a:r>
              <a:rPr lang="zh-CN" altLang="en-US" smtClean="0"/>
              <a:t>原則上不改變</a:t>
            </a:r>
            <a:r>
              <a:rPr lang="en-US" altLang="zh-CN" smtClean="0"/>
              <a:t>《</a:t>
            </a:r>
            <a:r>
              <a:rPr lang="zh-CN" altLang="en-US" smtClean="0"/>
              <a:t>唐方鎮文職僚佐考</a:t>
            </a:r>
            <a:r>
              <a:rPr lang="en-US" altLang="zh-CN" smtClean="0"/>
              <a:t>》</a:t>
            </a:r>
            <a:r>
              <a:rPr lang="zh-CN" altLang="en-US" smtClean="0"/>
              <a:t>的數據結構</a:t>
            </a:r>
            <a:endParaRPr lang="en-US" altLang="zh-CN" smtClean="0"/>
          </a:p>
          <a:p>
            <a:pPr marL="0" indent="0">
              <a:buNone/>
            </a:pPr>
            <a:endParaRPr lang="en-US" altLang="zh-CN"/>
          </a:p>
          <a:p>
            <a:r>
              <a:rPr lang="zh-CN" altLang="en-US" smtClean="0"/>
              <a:t>在僚佐官稱欄、</a:t>
            </a:r>
            <a:r>
              <a:rPr lang="en-US" altLang="zh-CN" smtClean="0"/>
              <a:t>note</a:t>
            </a:r>
            <a:r>
              <a:rPr lang="zh-CN" altLang="en-US" smtClean="0"/>
              <a:t>欄盡量說明僚佐與府主的關係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/>
              <a:t>數據進入</a:t>
            </a:r>
            <a:r>
              <a:rPr lang="en-US" altLang="zh-CN"/>
              <a:t>CBDB</a:t>
            </a:r>
            <a:r>
              <a:rPr lang="zh-CN" altLang="en-US"/>
              <a:t>社會網絡關係表（</a:t>
            </a:r>
            <a:r>
              <a:rPr lang="en-US" altLang="zh-CN"/>
              <a:t>social association</a:t>
            </a:r>
            <a:r>
              <a:rPr lang="zh-CN" altLang="en-US"/>
              <a:t>）原則上處理的是人和人的關係，而不涉及官之間的關係。</a:t>
            </a:r>
            <a:endParaRPr lang="en-US" altLang="zh-CN"/>
          </a:p>
          <a:p>
            <a:r>
              <a:rPr lang="zh-CN" altLang="en-US"/>
              <a:t>明確材料的體例和性質，再進行電子化</a:t>
            </a:r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93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計  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整合已完成數據，規範表格中相關人物與任官信息</a:t>
            </a:r>
            <a:r>
              <a:rPr lang="en-US" altLang="zh-CN" smtClean="0"/>
              <a:t>code</a:t>
            </a:r>
          </a:p>
          <a:p>
            <a:endParaRPr lang="en-US" altLang="zh-CN"/>
          </a:p>
          <a:p>
            <a:r>
              <a:rPr lang="en-US" altLang="zh-CN" smtClean="0"/>
              <a:t>2020</a:t>
            </a:r>
            <a:r>
              <a:rPr lang="zh-CN" altLang="en-US" smtClean="0"/>
              <a:t>年上半年完成唐代文職僚佐人物數據的檢驗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精選工作記錄與</a:t>
            </a:r>
            <a:r>
              <a:rPr lang="en-US" altLang="zh-CN" smtClean="0"/>
              <a:t>note</a:t>
            </a:r>
            <a:r>
              <a:rPr lang="zh-CN" altLang="en-US" smtClean="0"/>
              <a:t>，爭取發表為研究成果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449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877" y="2469228"/>
            <a:ext cx="10515600" cy="2210927"/>
          </a:xfrm>
        </p:spPr>
        <p:txBody>
          <a:bodyPr/>
          <a:lstStyle/>
          <a:p>
            <a:pPr algn="ctr"/>
            <a:r>
              <a:rPr lang="zh-CN" altLang="en-US" smtClean="0"/>
              <a:t>謝    謝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1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0800000" flipV="1">
            <a:off x="5550008" y="1796995"/>
            <a:ext cx="4690607" cy="1577298"/>
          </a:xfrm>
        </p:spPr>
        <p:txBody>
          <a:bodyPr>
            <a:normAutofit fontScale="90000"/>
          </a:bodyPr>
          <a:lstStyle/>
          <a:p>
            <a:r>
              <a:rPr lang="zh-CN" altLang="en-US" sz="3100" smtClean="0"/>
              <a:t>戴偉華：</a:t>
            </a:r>
            <a:r>
              <a:rPr lang="en-US" altLang="zh-CN" sz="3100" smtClean="0"/>
              <a:t>《</a:t>
            </a:r>
            <a:r>
              <a:rPr lang="zh-CN" altLang="en-US" sz="3100" smtClean="0"/>
              <a:t>唐方鎮文職僚佐考</a:t>
            </a:r>
            <a:r>
              <a:rPr lang="en-US" altLang="zh-CN" sz="3100" smtClean="0"/>
              <a:t>》</a:t>
            </a:r>
            <a:r>
              <a:rPr lang="zh-CN" altLang="en-US" sz="3100" smtClean="0"/>
              <a:t>，桂林：廣西師範大學出版社，</a:t>
            </a:r>
            <a:r>
              <a:rPr lang="en-US" altLang="zh-CN" sz="3100" smtClean="0"/>
              <a:t>2007</a:t>
            </a:r>
            <a:r>
              <a:rPr lang="zh-CN" altLang="en-US" sz="3100" smtClean="0"/>
              <a:t>年。</a:t>
            </a:r>
            <a:r>
              <a:rPr lang="zh-CN" altLang="en-US" smtClean="0"/>
              <a:t/>
            </a:r>
            <a:br>
              <a:rPr lang="zh-CN" altLang="en-US" smtClean="0"/>
            </a:b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08" y="230588"/>
            <a:ext cx="4569322" cy="65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2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10" y="445273"/>
            <a:ext cx="4885583" cy="5493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89" y="445273"/>
            <a:ext cx="6705598" cy="58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工作團隊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人數：</a:t>
            </a:r>
            <a:r>
              <a:rPr lang="en-US" altLang="zh-CN" smtClean="0"/>
              <a:t>8</a:t>
            </a:r>
            <a:r>
              <a:rPr lang="zh-CN" altLang="en-US" smtClean="0"/>
              <a:t>人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/>
              <a:t>成</a:t>
            </a:r>
            <a:r>
              <a:rPr lang="zh-CN" altLang="en-US" smtClean="0"/>
              <a:t>員：邴</a:t>
            </a:r>
            <a:r>
              <a:rPr lang="zh-CN" altLang="en-US"/>
              <a:t>文彬、</a:t>
            </a:r>
            <a:r>
              <a:rPr lang="zh-CN" altLang="en-US" smtClean="0"/>
              <a:t>車佳敏、</a:t>
            </a:r>
            <a:r>
              <a:rPr lang="zh-CN" altLang="en-US"/>
              <a:t>陳蓁蓁</a:t>
            </a:r>
            <a:r>
              <a:rPr lang="zh-CN" altLang="en-US" smtClean="0"/>
              <a:t>、</a:t>
            </a:r>
            <a:r>
              <a:rPr lang="zh-CN" altLang="en-US"/>
              <a:t>郭洋辰</a:t>
            </a:r>
            <a:r>
              <a:rPr lang="zh-CN" altLang="en-US" smtClean="0"/>
              <a:t>、胡</a:t>
            </a:r>
            <a:r>
              <a:rPr lang="zh-CN" altLang="en-US"/>
              <a:t>文</a:t>
            </a:r>
            <a:r>
              <a:rPr lang="zh-CN" altLang="en-US" smtClean="0"/>
              <a:t>傑</a:t>
            </a:r>
            <a:r>
              <a:rPr lang="zh-CN" altLang="en-US"/>
              <a:t>、李靈均、</a:t>
            </a:r>
            <a:r>
              <a:rPr lang="zh-CN" altLang="en-US" smtClean="0"/>
              <a:t>徐陽、于志霖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時間：每學期平均約</a:t>
            </a:r>
            <a:r>
              <a:rPr lang="en-US" altLang="zh-CN" smtClean="0"/>
              <a:t>21-22</a:t>
            </a:r>
            <a:r>
              <a:rPr lang="zh-CN" altLang="en-US" smtClean="0"/>
              <a:t>個工作日，總計約</a:t>
            </a:r>
            <a:r>
              <a:rPr lang="en-US" altLang="zh-CN" smtClean="0"/>
              <a:t>168-176</a:t>
            </a:r>
            <a:r>
              <a:rPr lang="zh-CN" altLang="en-US" smtClean="0"/>
              <a:t>小時。</a:t>
            </a: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1856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工作流程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155" y="186495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mtClean="0"/>
              <a:t>（</a:t>
            </a:r>
            <a:r>
              <a:rPr lang="en-US" altLang="zh-CN" smtClean="0"/>
              <a:t>1</a:t>
            </a:r>
            <a:r>
              <a:rPr lang="zh-CN" altLang="en-US" smtClean="0"/>
              <a:t>）原始數據結構化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（</a:t>
            </a:r>
            <a:r>
              <a:rPr lang="en-US" altLang="zh-CN" smtClean="0"/>
              <a:t>2</a:t>
            </a:r>
            <a:r>
              <a:rPr lang="zh-CN" altLang="en-US" smtClean="0"/>
              <a:t>）檢驗：</a:t>
            </a:r>
            <a:endParaRPr lang="en-US" altLang="zh-CN" smtClean="0"/>
          </a:p>
          <a:p>
            <a:pPr marL="0" indent="0">
              <a:buNone/>
            </a:pPr>
            <a:r>
              <a:rPr lang="zh-CN" altLang="en-US" smtClean="0"/>
              <a:t>           糾</a:t>
            </a:r>
            <a:r>
              <a:rPr lang="zh-CN" altLang="en-US"/>
              <a:t>謬：覆核、考證、消歧、（移入附考</a:t>
            </a:r>
            <a:r>
              <a:rPr lang="en-US" altLang="zh-CN"/>
              <a:t>/</a:t>
            </a:r>
            <a:r>
              <a:rPr lang="zh-CN" altLang="en-US"/>
              <a:t>刪除）</a:t>
            </a:r>
            <a:endParaRPr lang="en-US" altLang="zh-CN"/>
          </a:p>
          <a:p>
            <a:pPr marL="0" indent="0">
              <a:buNone/>
            </a:pPr>
            <a:r>
              <a:rPr lang="zh-CN" altLang="en-US" smtClean="0"/>
              <a:t>           補</a:t>
            </a:r>
            <a:r>
              <a:rPr lang="zh-CN" altLang="en-US"/>
              <a:t>充：其他官名、在任時間、親屬關係</a:t>
            </a:r>
            <a:r>
              <a:rPr lang="en-US" altLang="zh-CN"/>
              <a:t>……</a:t>
            </a:r>
          </a:p>
          <a:p>
            <a:pPr marL="0" indent="0">
              <a:buNone/>
            </a:pPr>
            <a:r>
              <a:rPr lang="zh-CN" altLang="en-US" smtClean="0"/>
              <a:t>           解</a:t>
            </a:r>
            <a:r>
              <a:rPr lang="zh-CN" altLang="en-US"/>
              <a:t>釋說明：數據的可靠程度</a:t>
            </a:r>
            <a:endParaRPr lang="en-US" altLang="zh-CN"/>
          </a:p>
          <a:p>
            <a:endParaRPr lang="en-US" altLang="zh-CN" smtClean="0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）保證數據質量：初校、再校</a:t>
            </a:r>
            <a:r>
              <a:rPr lang="zh-CN" altLang="en-US" smtClean="0"/>
              <a:t>、（三校）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（</a:t>
            </a:r>
            <a:r>
              <a:rPr lang="en-US" altLang="zh-CN" smtClean="0"/>
              <a:t>4</a:t>
            </a:r>
            <a:r>
              <a:rPr lang="zh-CN" altLang="en-US" smtClean="0"/>
              <a:t>）保證數據可覆核：工作記錄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8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工作流程：以江西部分的裴倩為例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20344"/>
            <a:ext cx="7316429" cy="18598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1890564"/>
            <a:ext cx="65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/>
              <a:t>原始數據：</a:t>
            </a:r>
            <a:endParaRPr lang="zh-CN" altLang="en-US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9820"/>
            <a:ext cx="6850974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原始數據結構化</a:t>
            </a:r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82" y="2242239"/>
            <a:ext cx="11895418" cy="16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1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1949</Words>
  <Application>Microsoft Office PowerPoint</Application>
  <PresentationFormat>宽屏</PresentationFormat>
  <Paragraphs>146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1" baseType="lpstr">
      <vt:lpstr>等线</vt:lpstr>
      <vt:lpstr>等线 Light</vt:lpstr>
      <vt:lpstr>Arial</vt:lpstr>
      <vt:lpstr>Office 主题​​</vt:lpstr>
      <vt:lpstr>CBDB北大小組工作報告</vt:lpstr>
      <vt:lpstr>目錄</vt:lpstr>
      <vt:lpstr>工作內容：唐方鎮文職僚佐人物信息檢驗</vt:lpstr>
      <vt:lpstr>戴偉華：《唐方鎮文職僚佐考》，桂林：廣西師範大學出版社，2007年。 </vt:lpstr>
      <vt:lpstr>PowerPoint 演示文稿</vt:lpstr>
      <vt:lpstr>工作團隊</vt:lpstr>
      <vt:lpstr>工作流程</vt:lpstr>
      <vt:lpstr>工作流程：以江西部分的裴倩為例</vt:lpstr>
      <vt:lpstr>原始數據結構化</vt:lpstr>
      <vt:lpstr>初  校</vt:lpstr>
      <vt:lpstr>初  校 </vt:lpstr>
      <vt:lpstr>再  校</vt:lpstr>
      <vt:lpstr>再校 </vt:lpstr>
      <vt:lpstr>PowerPoint 演示文稿</vt:lpstr>
      <vt:lpstr>工作記錄：以江西部分的穆賞為例</vt:lpstr>
      <vt:lpstr>北大小組工作記錄</vt:lpstr>
      <vt:lpstr>PowerPoint 演示文稿</vt:lpstr>
      <vt:lpstr>工作進度</vt:lpstr>
      <vt:lpstr>已完成部分（1）</vt:lpstr>
      <vt:lpstr>已完成部分（2）</vt:lpstr>
      <vt:lpstr>已完成部分（3）</vt:lpstr>
      <vt:lpstr>三校中： </vt:lpstr>
      <vt:lpstr>待三校： </vt:lpstr>
      <vt:lpstr>二校中： </vt:lpstr>
      <vt:lpstr>初校中： </vt:lpstr>
      <vt:lpstr>待初校： </vt:lpstr>
      <vt:lpstr>進度統計：</vt:lpstr>
      <vt:lpstr>PowerPoint 演示文稿</vt:lpstr>
      <vt:lpstr>問  題：僚佐與府主的關係</vt:lpstr>
      <vt:lpstr>以《唐方鎮文職僚佐考》所記隴右鎮為例 </vt:lpstr>
      <vt:lpstr>PowerPoint 演示文稿</vt:lpstr>
      <vt:lpstr>PowerPoint 演示文稿</vt:lpstr>
      <vt:lpstr>如何處理？</vt:lpstr>
      <vt:lpstr>PowerPoint 演示文稿</vt:lpstr>
      <vt:lpstr>PowerPoint 演示文稿</vt:lpstr>
      <vt:lpstr>計  劃</vt:lpstr>
      <vt:lpstr>謝    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ABC</cp:lastModifiedBy>
  <cp:revision>50</cp:revision>
  <dcterms:created xsi:type="dcterms:W3CDTF">2019-12-14T01:31:05Z</dcterms:created>
  <dcterms:modified xsi:type="dcterms:W3CDTF">2019-12-21T08:50:29Z</dcterms:modified>
</cp:coreProperties>
</file>