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5"/>
  </p:notesMasterIdLst>
  <p:sldIdLst>
    <p:sldId id="396" r:id="rId2"/>
    <p:sldId id="263" r:id="rId3"/>
    <p:sldId id="369" r:id="rId4"/>
    <p:sldId id="370" r:id="rId5"/>
    <p:sldId id="394" r:id="rId6"/>
    <p:sldId id="378" r:id="rId7"/>
    <p:sldId id="379" r:id="rId8"/>
    <p:sldId id="380" r:id="rId9"/>
    <p:sldId id="381" r:id="rId10"/>
    <p:sldId id="371" r:id="rId11"/>
    <p:sldId id="372" r:id="rId12"/>
    <p:sldId id="373" r:id="rId13"/>
    <p:sldId id="374" r:id="rId14"/>
    <p:sldId id="375" r:id="rId15"/>
    <p:sldId id="376" r:id="rId16"/>
    <p:sldId id="384" r:id="rId17"/>
    <p:sldId id="377" r:id="rId18"/>
    <p:sldId id="385" r:id="rId19"/>
    <p:sldId id="386" r:id="rId20"/>
    <p:sldId id="395" r:id="rId21"/>
    <p:sldId id="387" r:id="rId22"/>
    <p:sldId id="388" r:id="rId23"/>
    <p:sldId id="389" r:id="rId24"/>
    <p:sldId id="273" r:id="rId25"/>
    <p:sldId id="274" r:id="rId26"/>
    <p:sldId id="275" r:id="rId27"/>
    <p:sldId id="276" r:id="rId28"/>
    <p:sldId id="279" r:id="rId29"/>
    <p:sldId id="280" r:id="rId30"/>
    <p:sldId id="281" r:id="rId31"/>
    <p:sldId id="282" r:id="rId32"/>
    <p:sldId id="283" r:id="rId33"/>
    <p:sldId id="285" r:id="rId34"/>
    <p:sldId id="286" r:id="rId35"/>
    <p:sldId id="287" r:id="rId36"/>
    <p:sldId id="288" r:id="rId37"/>
    <p:sldId id="289" r:id="rId38"/>
    <p:sldId id="390" r:id="rId39"/>
    <p:sldId id="391" r:id="rId40"/>
    <p:sldId id="291" r:id="rId41"/>
    <p:sldId id="292" r:id="rId42"/>
    <p:sldId id="293" r:id="rId43"/>
    <p:sldId id="294" r:id="rId44"/>
    <p:sldId id="365" r:id="rId45"/>
    <p:sldId id="307" r:id="rId46"/>
    <p:sldId id="297" r:id="rId47"/>
    <p:sldId id="392" r:id="rId48"/>
    <p:sldId id="296" r:id="rId49"/>
    <p:sldId id="345" r:id="rId50"/>
    <p:sldId id="366" r:id="rId51"/>
    <p:sldId id="367" r:id="rId52"/>
    <p:sldId id="398" r:id="rId53"/>
    <p:sldId id="352" r:id="rId54"/>
    <p:sldId id="397" r:id="rId55"/>
    <p:sldId id="298" r:id="rId56"/>
    <p:sldId id="302" r:id="rId57"/>
    <p:sldId id="355" r:id="rId58"/>
    <p:sldId id="353" r:id="rId59"/>
    <p:sldId id="310" r:id="rId60"/>
    <p:sldId id="311" r:id="rId61"/>
    <p:sldId id="304" r:id="rId62"/>
    <p:sldId id="357" r:id="rId63"/>
    <p:sldId id="358" r:id="rId6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3EDA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24" d="100"/>
          <a:sy n="124" d="100"/>
        </p:scale>
        <p:origin x="-414" y="-102"/>
      </p:cViewPr>
      <p:guideLst>
        <p:guide orient="horz" pos="2160"/>
        <p:guide pos="2880"/>
      </p:guideLst>
    </p:cSldViewPr>
  </p:slideViewPr>
  <p:notesTextViewPr>
    <p:cViewPr>
      <p:scale>
        <a:sx n="1" d="1"/>
        <a:sy n="1" d="1"/>
      </p:scale>
      <p:origin x="0" y="0"/>
    </p:cViewPr>
  </p:notesTextViewPr>
  <p:sorterViewPr>
    <p:cViewPr>
      <p:scale>
        <a:sx n="100" d="100"/>
        <a:sy n="100" d="100"/>
      </p:scale>
      <p:origin x="0" y="930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charts/_rels/chart1.xml.rels><?xml version="1.0" encoding="UTF-8" standalone="yes"?>
<Relationships xmlns="http://schemas.openxmlformats.org/package/2006/relationships"><Relationship Id="rId1" Type="http://schemas.openxmlformats.org/officeDocument/2006/relationships/oleObject" Target="file:///C:\Users\pkbol\Documents\CBDB\Computer%20Assisted%20Markup\Women\Women%20death%20ages%20CBDB%2020131103.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400" b="0"/>
              <a:t>Age at Death of the 3072 Women in CBDB with Death</a:t>
            </a:r>
            <a:r>
              <a:rPr lang="en-US" sz="1400" b="0" baseline="0"/>
              <a:t> Ages</a:t>
            </a:r>
            <a:endParaRPr lang="en-US" sz="1400" b="0"/>
          </a:p>
        </c:rich>
      </c:tx>
      <c:layout>
        <c:manualLayout>
          <c:xMode val="edge"/>
          <c:yMode val="edge"/>
          <c:x val="0.14859413391270318"/>
          <c:y val="1.8092998009770218E-2"/>
        </c:manualLayout>
      </c:layout>
      <c:overlay val="0"/>
    </c:title>
    <c:autoTitleDeleted val="0"/>
    <c:plotArea>
      <c:layout/>
      <c:barChart>
        <c:barDir val="col"/>
        <c:grouping val="clustered"/>
        <c:varyColors val="0"/>
        <c:ser>
          <c:idx val="1"/>
          <c:order val="0"/>
          <c:tx>
            <c:strRef>
              <c:f>Sheet4!$B$1</c:f>
              <c:strCache>
                <c:ptCount val="1"/>
                <c:pt idx="0">
                  <c:v>number</c:v>
                </c:pt>
              </c:strCache>
            </c:strRef>
          </c:tx>
          <c:invertIfNegative val="0"/>
          <c:val>
            <c:numRef>
              <c:f>Sheet4!$B$2:$B$97</c:f>
              <c:numCache>
                <c:formatCode>General</c:formatCode>
                <c:ptCount val="96"/>
                <c:pt idx="0">
                  <c:v>1</c:v>
                </c:pt>
                <c:pt idx="1">
                  <c:v>1</c:v>
                </c:pt>
                <c:pt idx="2">
                  <c:v>2</c:v>
                </c:pt>
                <c:pt idx="3">
                  <c:v>1</c:v>
                </c:pt>
                <c:pt idx="4">
                  <c:v>2</c:v>
                </c:pt>
                <c:pt idx="5">
                  <c:v>3</c:v>
                </c:pt>
                <c:pt idx="6">
                  <c:v>2</c:v>
                </c:pt>
                <c:pt idx="7">
                  <c:v>2</c:v>
                </c:pt>
                <c:pt idx="8">
                  <c:v>5</c:v>
                </c:pt>
                <c:pt idx="9">
                  <c:v>9</c:v>
                </c:pt>
                <c:pt idx="10">
                  <c:v>7</c:v>
                </c:pt>
                <c:pt idx="11">
                  <c:v>12</c:v>
                </c:pt>
                <c:pt idx="12">
                  <c:v>20</c:v>
                </c:pt>
                <c:pt idx="13">
                  <c:v>24</c:v>
                </c:pt>
                <c:pt idx="14">
                  <c:v>22</c:v>
                </c:pt>
                <c:pt idx="15">
                  <c:v>28</c:v>
                </c:pt>
                <c:pt idx="16">
                  <c:v>32</c:v>
                </c:pt>
                <c:pt idx="17">
                  <c:v>35</c:v>
                </c:pt>
                <c:pt idx="18">
                  <c:v>37</c:v>
                </c:pt>
                <c:pt idx="19">
                  <c:v>36</c:v>
                </c:pt>
                <c:pt idx="20">
                  <c:v>40</c:v>
                </c:pt>
                <c:pt idx="21">
                  <c:v>40</c:v>
                </c:pt>
                <c:pt idx="22">
                  <c:v>43</c:v>
                </c:pt>
                <c:pt idx="23">
                  <c:v>40</c:v>
                </c:pt>
                <c:pt idx="24">
                  <c:v>36</c:v>
                </c:pt>
                <c:pt idx="25">
                  <c:v>30</c:v>
                </c:pt>
                <c:pt idx="26">
                  <c:v>56</c:v>
                </c:pt>
                <c:pt idx="27">
                  <c:v>34</c:v>
                </c:pt>
                <c:pt idx="28">
                  <c:v>38</c:v>
                </c:pt>
                <c:pt idx="29">
                  <c:v>30</c:v>
                </c:pt>
                <c:pt idx="30">
                  <c:v>61</c:v>
                </c:pt>
                <c:pt idx="31">
                  <c:v>39</c:v>
                </c:pt>
                <c:pt idx="32">
                  <c:v>43</c:v>
                </c:pt>
                <c:pt idx="33">
                  <c:v>47</c:v>
                </c:pt>
                <c:pt idx="34">
                  <c:v>31</c:v>
                </c:pt>
                <c:pt idx="35">
                  <c:v>40</c:v>
                </c:pt>
                <c:pt idx="36">
                  <c:v>35</c:v>
                </c:pt>
                <c:pt idx="37">
                  <c:v>41</c:v>
                </c:pt>
                <c:pt idx="38">
                  <c:v>26</c:v>
                </c:pt>
                <c:pt idx="39">
                  <c:v>27</c:v>
                </c:pt>
                <c:pt idx="40">
                  <c:v>36</c:v>
                </c:pt>
                <c:pt idx="41">
                  <c:v>23</c:v>
                </c:pt>
                <c:pt idx="42">
                  <c:v>33</c:v>
                </c:pt>
                <c:pt idx="43">
                  <c:v>26</c:v>
                </c:pt>
                <c:pt idx="44">
                  <c:v>37</c:v>
                </c:pt>
                <c:pt idx="45">
                  <c:v>35</c:v>
                </c:pt>
                <c:pt idx="46">
                  <c:v>47</c:v>
                </c:pt>
                <c:pt idx="47">
                  <c:v>38</c:v>
                </c:pt>
                <c:pt idx="48">
                  <c:v>49</c:v>
                </c:pt>
                <c:pt idx="49">
                  <c:v>36</c:v>
                </c:pt>
                <c:pt idx="50">
                  <c:v>48</c:v>
                </c:pt>
                <c:pt idx="51">
                  <c:v>75</c:v>
                </c:pt>
                <c:pt idx="52">
                  <c:v>52</c:v>
                </c:pt>
                <c:pt idx="53">
                  <c:v>53</c:v>
                </c:pt>
                <c:pt idx="54">
                  <c:v>44</c:v>
                </c:pt>
                <c:pt idx="55">
                  <c:v>49</c:v>
                </c:pt>
                <c:pt idx="56">
                  <c:v>78</c:v>
                </c:pt>
                <c:pt idx="57">
                  <c:v>67</c:v>
                </c:pt>
                <c:pt idx="58">
                  <c:v>45</c:v>
                </c:pt>
                <c:pt idx="59">
                  <c:v>45</c:v>
                </c:pt>
                <c:pt idx="60">
                  <c:v>60</c:v>
                </c:pt>
                <c:pt idx="61">
                  <c:v>57</c:v>
                </c:pt>
                <c:pt idx="62">
                  <c:v>65</c:v>
                </c:pt>
                <c:pt idx="63">
                  <c:v>49</c:v>
                </c:pt>
                <c:pt idx="64">
                  <c:v>42</c:v>
                </c:pt>
                <c:pt idx="65">
                  <c:v>54</c:v>
                </c:pt>
                <c:pt idx="66">
                  <c:v>54</c:v>
                </c:pt>
                <c:pt idx="67">
                  <c:v>44</c:v>
                </c:pt>
                <c:pt idx="68">
                  <c:v>54</c:v>
                </c:pt>
                <c:pt idx="69">
                  <c:v>45</c:v>
                </c:pt>
                <c:pt idx="70">
                  <c:v>61</c:v>
                </c:pt>
                <c:pt idx="71">
                  <c:v>63</c:v>
                </c:pt>
                <c:pt idx="72">
                  <c:v>49</c:v>
                </c:pt>
                <c:pt idx="73">
                  <c:v>50</c:v>
                </c:pt>
                <c:pt idx="74">
                  <c:v>33</c:v>
                </c:pt>
                <c:pt idx="75">
                  <c:v>37</c:v>
                </c:pt>
                <c:pt idx="76">
                  <c:v>41</c:v>
                </c:pt>
                <c:pt idx="77">
                  <c:v>34</c:v>
                </c:pt>
                <c:pt idx="78">
                  <c:v>29</c:v>
                </c:pt>
                <c:pt idx="79">
                  <c:v>24</c:v>
                </c:pt>
                <c:pt idx="80">
                  <c:v>32</c:v>
                </c:pt>
                <c:pt idx="81">
                  <c:v>20</c:v>
                </c:pt>
                <c:pt idx="82">
                  <c:v>20</c:v>
                </c:pt>
                <c:pt idx="83">
                  <c:v>18</c:v>
                </c:pt>
                <c:pt idx="84">
                  <c:v>11</c:v>
                </c:pt>
                <c:pt idx="85">
                  <c:v>10</c:v>
                </c:pt>
                <c:pt idx="86">
                  <c:v>8</c:v>
                </c:pt>
                <c:pt idx="87">
                  <c:v>4</c:v>
                </c:pt>
                <c:pt idx="88">
                  <c:v>10</c:v>
                </c:pt>
                <c:pt idx="89">
                  <c:v>4</c:v>
                </c:pt>
                <c:pt idx="90">
                  <c:v>5</c:v>
                </c:pt>
                <c:pt idx="91">
                  <c:v>6</c:v>
                </c:pt>
                <c:pt idx="92">
                  <c:v>2</c:v>
                </c:pt>
                <c:pt idx="93">
                  <c:v>1</c:v>
                </c:pt>
                <c:pt idx="94">
                  <c:v>1</c:v>
                </c:pt>
                <c:pt idx="95">
                  <c:v>1</c:v>
                </c:pt>
              </c:numCache>
            </c:numRef>
          </c:val>
        </c:ser>
        <c:dLbls>
          <c:showLegendKey val="0"/>
          <c:showVal val="0"/>
          <c:showCatName val="0"/>
          <c:showSerName val="0"/>
          <c:showPercent val="0"/>
          <c:showBubbleSize val="0"/>
        </c:dLbls>
        <c:gapWidth val="150"/>
        <c:axId val="105049472"/>
        <c:axId val="106120320"/>
      </c:barChart>
      <c:catAx>
        <c:axId val="105049472"/>
        <c:scaling>
          <c:orientation val="minMax"/>
        </c:scaling>
        <c:delete val="0"/>
        <c:axPos val="b"/>
        <c:majorTickMark val="out"/>
        <c:minorTickMark val="none"/>
        <c:tickLblPos val="nextTo"/>
        <c:crossAx val="106120320"/>
        <c:crosses val="autoZero"/>
        <c:auto val="1"/>
        <c:lblAlgn val="ctr"/>
        <c:lblOffset val="100"/>
        <c:noMultiLvlLbl val="0"/>
      </c:catAx>
      <c:valAx>
        <c:axId val="106120320"/>
        <c:scaling>
          <c:orientation val="minMax"/>
        </c:scaling>
        <c:delete val="0"/>
        <c:axPos val="l"/>
        <c:majorGridlines/>
        <c:numFmt formatCode="General" sourceLinked="1"/>
        <c:majorTickMark val="out"/>
        <c:minorTickMark val="none"/>
        <c:tickLblPos val="nextTo"/>
        <c:crossAx val="105049472"/>
        <c:crosses val="autoZero"/>
        <c:crossBetween val="between"/>
      </c:valAx>
    </c:plotArea>
    <c:legend>
      <c:legendPos val="r"/>
      <c:overlay val="0"/>
    </c:legend>
    <c:plotVisOnly val="1"/>
    <c:dispBlanksAs val="gap"/>
    <c:showDLblsOverMax val="0"/>
  </c:chart>
  <c:externalData r:id="rId1">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15.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89D2C46-15AD-41B1-A1A3-95666E667CE8}" type="datetimeFigureOut">
              <a:rPr lang="en-US" smtClean="0"/>
              <a:t>12/16/2014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CADDBFC-1DFA-4318-B04D-DD1B1DABD224}" type="slidenum">
              <a:rPr lang="en-US" smtClean="0"/>
              <a:t>‹#›</a:t>
            </a:fld>
            <a:endParaRPr lang="en-US"/>
          </a:p>
        </p:txBody>
      </p:sp>
    </p:spTree>
    <p:extLst>
      <p:ext uri="{BB962C8B-B14F-4D97-AF65-F5344CB8AC3E}">
        <p14:creationId xmlns:p14="http://schemas.microsoft.com/office/powerpoint/2010/main" val="38669172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F272812A-A6AD-49F2-8949-913CE3F95F8A}" type="slidenum">
              <a:rPr lang="en-US" altLang="en-US"/>
              <a:pPr/>
              <a:t>10</a:t>
            </a:fld>
            <a:endParaRPr lang="en-US" altLang="en-US"/>
          </a:p>
        </p:txBody>
      </p:sp>
      <p:sp>
        <p:nvSpPr>
          <p:cNvPr id="16486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lgn="r"/>
            <a:fld id="{25AF1A56-3844-4857-9312-E5C6711AF8D7}" type="slidenum">
              <a:rPr lang="zh-CN" altLang="en-US" sz="1200" b="0">
                <a:ea typeface="TSC UMing S TT" pitchFamily="49" charset="-120"/>
              </a:rPr>
              <a:pPr algn="r"/>
              <a:t>10</a:t>
            </a:fld>
            <a:endParaRPr lang="en-US" altLang="zh-CN" sz="1200" b="0">
              <a:ea typeface="TSC UMing S TT" pitchFamily="49" charset="-120"/>
            </a:endParaRPr>
          </a:p>
        </p:txBody>
      </p:sp>
      <p:sp>
        <p:nvSpPr>
          <p:cNvPr id="164867" name="Rectangle 2"/>
          <p:cNvSpPr>
            <a:spLocks noGrp="1" noRot="1" noChangeAspect="1" noChangeArrowheads="1" noTextEdit="1"/>
          </p:cNvSpPr>
          <p:nvPr>
            <p:ph type="sldImg"/>
          </p:nvPr>
        </p:nvSpPr>
        <p:spPr>
          <a:ln/>
        </p:spPr>
      </p:sp>
      <p:sp>
        <p:nvSpPr>
          <p:cNvPr id="164868"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BCFC2B0B-725A-4D49-B45C-8EF98FF5BE0C}" type="slidenum">
              <a:rPr lang="en-US" altLang="zh-CN"/>
              <a:pPr eaLnBrk="1" hangingPunct="1"/>
              <a:t>34</a:t>
            </a:fld>
            <a:endParaRPr lang="en-US" altLang="zh-CN"/>
          </a:p>
        </p:txBody>
      </p:sp>
      <p:sp>
        <p:nvSpPr>
          <p:cNvPr id="101379"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nchor="b"/>
          <a:lstStyle>
            <a:lvl1pPr defTabSz="904875" eaLnBrk="0" hangingPunct="0">
              <a:defRPr>
                <a:solidFill>
                  <a:schemeClr val="tx1"/>
                </a:solidFill>
                <a:latin typeface="Arial" charset="0"/>
              </a:defRPr>
            </a:lvl1pPr>
            <a:lvl2pPr marL="742950" indent="-285750" defTabSz="904875" eaLnBrk="0" hangingPunct="0">
              <a:defRPr>
                <a:solidFill>
                  <a:schemeClr val="tx1"/>
                </a:solidFill>
                <a:latin typeface="Arial" charset="0"/>
              </a:defRPr>
            </a:lvl2pPr>
            <a:lvl3pPr marL="1143000" indent="-228600" defTabSz="904875" eaLnBrk="0" hangingPunct="0">
              <a:defRPr>
                <a:solidFill>
                  <a:schemeClr val="tx1"/>
                </a:solidFill>
                <a:latin typeface="Arial" charset="0"/>
              </a:defRPr>
            </a:lvl3pPr>
            <a:lvl4pPr marL="1600200" indent="-228600" defTabSz="904875" eaLnBrk="0" hangingPunct="0">
              <a:defRPr>
                <a:solidFill>
                  <a:schemeClr val="tx1"/>
                </a:solidFill>
                <a:latin typeface="Arial" charset="0"/>
              </a:defRPr>
            </a:lvl4pPr>
            <a:lvl5pPr marL="2057400" indent="-228600" defTabSz="904875" eaLnBrk="0" hangingPunct="0">
              <a:defRPr>
                <a:solidFill>
                  <a:schemeClr val="tx1"/>
                </a:solidFill>
                <a:latin typeface="Arial" charset="0"/>
              </a:defRPr>
            </a:lvl5pPr>
            <a:lvl6pPr marL="2514600" indent="-228600" defTabSz="904875" eaLnBrk="0" fontAlgn="base" hangingPunct="0">
              <a:spcBef>
                <a:spcPct val="0"/>
              </a:spcBef>
              <a:spcAft>
                <a:spcPct val="0"/>
              </a:spcAft>
              <a:defRPr>
                <a:solidFill>
                  <a:schemeClr val="tx1"/>
                </a:solidFill>
                <a:latin typeface="Arial" charset="0"/>
              </a:defRPr>
            </a:lvl6pPr>
            <a:lvl7pPr marL="2971800" indent="-228600" defTabSz="904875" eaLnBrk="0" fontAlgn="base" hangingPunct="0">
              <a:spcBef>
                <a:spcPct val="0"/>
              </a:spcBef>
              <a:spcAft>
                <a:spcPct val="0"/>
              </a:spcAft>
              <a:defRPr>
                <a:solidFill>
                  <a:schemeClr val="tx1"/>
                </a:solidFill>
                <a:latin typeface="Arial" charset="0"/>
              </a:defRPr>
            </a:lvl7pPr>
            <a:lvl8pPr marL="3429000" indent="-228600" defTabSz="904875" eaLnBrk="0" fontAlgn="base" hangingPunct="0">
              <a:spcBef>
                <a:spcPct val="0"/>
              </a:spcBef>
              <a:spcAft>
                <a:spcPct val="0"/>
              </a:spcAft>
              <a:defRPr>
                <a:solidFill>
                  <a:schemeClr val="tx1"/>
                </a:solidFill>
                <a:latin typeface="Arial" charset="0"/>
              </a:defRPr>
            </a:lvl8pPr>
            <a:lvl9pPr marL="3886200" indent="-228600" defTabSz="904875" eaLnBrk="0" fontAlgn="base" hangingPunct="0">
              <a:spcBef>
                <a:spcPct val="0"/>
              </a:spcBef>
              <a:spcAft>
                <a:spcPct val="0"/>
              </a:spcAft>
              <a:defRPr>
                <a:solidFill>
                  <a:schemeClr val="tx1"/>
                </a:solidFill>
                <a:latin typeface="Arial" charset="0"/>
              </a:defRPr>
            </a:lvl9pPr>
          </a:lstStyle>
          <a:p>
            <a:pPr algn="r" eaLnBrk="1" hangingPunct="1"/>
            <a:fld id="{85ECC1B9-B5E5-4763-8164-C624C4A097BF}" type="slidenum">
              <a:rPr lang="en-US" altLang="zh-CN" sz="1200">
                <a:latin typeface="Times New Roman" pitchFamily="18" charset="0"/>
              </a:rPr>
              <a:pPr algn="r" eaLnBrk="1" hangingPunct="1"/>
              <a:t>34</a:t>
            </a:fld>
            <a:endParaRPr lang="en-US" altLang="zh-CN" sz="1200">
              <a:latin typeface="Times New Roman" pitchFamily="18" charset="0"/>
            </a:endParaRPr>
          </a:p>
        </p:txBody>
      </p:sp>
      <p:sp>
        <p:nvSpPr>
          <p:cNvPr id="101380" name="Rectangle 2"/>
          <p:cNvSpPr>
            <a:spLocks noGrp="1" noRot="1" noChangeAspect="1" noChangeArrowheads="1" noTextEdit="1"/>
          </p:cNvSpPr>
          <p:nvPr>
            <p:ph type="sldImg"/>
          </p:nvPr>
        </p:nvSpPr>
        <p:spPr>
          <a:ln/>
        </p:spPr>
      </p:sp>
      <p:sp>
        <p:nvSpPr>
          <p:cNvPr id="101381" name="Rectangle 3"/>
          <p:cNvSpPr>
            <a:spLocks noGrp="1" noChangeArrowheads="1"/>
          </p:cNvSpPr>
          <p:nvPr>
            <p:ph type="body" idx="1"/>
          </p:nvPr>
        </p:nvSpPr>
        <p:spPr>
          <a:noFill/>
        </p:spPr>
        <p:txBody>
          <a:bodyPr lIns="91430" tIns="45715" rIns="91430" bIns="45715"/>
          <a:lstStyle/>
          <a:p>
            <a:pPr eaLnBrk="1" hangingPunct="1"/>
            <a:r>
              <a:rPr lang="en-US" altLang="zh-CN" b="1" smtClean="0"/>
              <a:t>RASTER AND VECTOR OVERLAY, PREFECTURAL AND COUNTY SEATS, WATER, AND DEM (1820)</a:t>
            </a:r>
            <a:endParaRPr lang="en-US" altLang="zh-CN" smtClean="0"/>
          </a:p>
          <a:p>
            <a:pPr eaLnBrk="1" hangingPunct="1"/>
            <a:r>
              <a:rPr lang="en-US" altLang="zh-CN" smtClean="0"/>
              <a:t> </a:t>
            </a:r>
          </a:p>
          <a:p>
            <a:pPr eaLnBrk="1" hangingPunct="1"/>
            <a:r>
              <a:rPr lang="en-US" altLang="zh-CN" smtClean="0"/>
              <a:t>Now we have turned off the prefectural and county seats layer and instead displayed a layer with rivers and lakes in 1820 on top of the DEM.</a:t>
            </a:r>
          </a:p>
          <a:p>
            <a:pPr eaLnBrk="1" hangingPunct="1"/>
            <a:r>
              <a:rPr lang="en-US" altLang="zh-CN" smtClean="0"/>
              <a:t> </a:t>
            </a:r>
          </a:p>
          <a:p>
            <a:pPr eaLnBrk="1" hangingPunct="1"/>
            <a:r>
              <a:rPr lang="en-US" altLang="zh-CN" b="1" i="1" smtClean="0"/>
              <a:t>Sources:</a:t>
            </a:r>
            <a:r>
              <a:rPr lang="en-US" altLang="zh-CN" smtClean="0"/>
              <a:t>  DEM and hydro layer for 1820 from CHGIS, copyright © 2007 Harvard Yenching Institute.</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9E3108A1-F519-4BE3-B086-134F9E8A85DB}" type="slidenum">
              <a:rPr lang="en-US" altLang="zh-CN"/>
              <a:pPr eaLnBrk="1" hangingPunct="1"/>
              <a:t>35</a:t>
            </a:fld>
            <a:endParaRPr lang="en-US" altLang="zh-CN"/>
          </a:p>
        </p:txBody>
      </p:sp>
      <p:sp>
        <p:nvSpPr>
          <p:cNvPr id="102403"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nchor="b"/>
          <a:lstStyle>
            <a:lvl1pPr defTabSz="904875" eaLnBrk="0" hangingPunct="0">
              <a:defRPr>
                <a:solidFill>
                  <a:schemeClr val="tx1"/>
                </a:solidFill>
                <a:latin typeface="Arial" charset="0"/>
              </a:defRPr>
            </a:lvl1pPr>
            <a:lvl2pPr marL="742950" indent="-285750" defTabSz="904875" eaLnBrk="0" hangingPunct="0">
              <a:defRPr>
                <a:solidFill>
                  <a:schemeClr val="tx1"/>
                </a:solidFill>
                <a:latin typeface="Arial" charset="0"/>
              </a:defRPr>
            </a:lvl2pPr>
            <a:lvl3pPr marL="1143000" indent="-228600" defTabSz="904875" eaLnBrk="0" hangingPunct="0">
              <a:defRPr>
                <a:solidFill>
                  <a:schemeClr val="tx1"/>
                </a:solidFill>
                <a:latin typeface="Arial" charset="0"/>
              </a:defRPr>
            </a:lvl3pPr>
            <a:lvl4pPr marL="1600200" indent="-228600" defTabSz="904875" eaLnBrk="0" hangingPunct="0">
              <a:defRPr>
                <a:solidFill>
                  <a:schemeClr val="tx1"/>
                </a:solidFill>
                <a:latin typeface="Arial" charset="0"/>
              </a:defRPr>
            </a:lvl4pPr>
            <a:lvl5pPr marL="2057400" indent="-228600" defTabSz="904875" eaLnBrk="0" hangingPunct="0">
              <a:defRPr>
                <a:solidFill>
                  <a:schemeClr val="tx1"/>
                </a:solidFill>
                <a:latin typeface="Arial" charset="0"/>
              </a:defRPr>
            </a:lvl5pPr>
            <a:lvl6pPr marL="2514600" indent="-228600" defTabSz="904875" eaLnBrk="0" fontAlgn="base" hangingPunct="0">
              <a:spcBef>
                <a:spcPct val="0"/>
              </a:spcBef>
              <a:spcAft>
                <a:spcPct val="0"/>
              </a:spcAft>
              <a:defRPr>
                <a:solidFill>
                  <a:schemeClr val="tx1"/>
                </a:solidFill>
                <a:latin typeface="Arial" charset="0"/>
              </a:defRPr>
            </a:lvl6pPr>
            <a:lvl7pPr marL="2971800" indent="-228600" defTabSz="904875" eaLnBrk="0" fontAlgn="base" hangingPunct="0">
              <a:spcBef>
                <a:spcPct val="0"/>
              </a:spcBef>
              <a:spcAft>
                <a:spcPct val="0"/>
              </a:spcAft>
              <a:defRPr>
                <a:solidFill>
                  <a:schemeClr val="tx1"/>
                </a:solidFill>
                <a:latin typeface="Arial" charset="0"/>
              </a:defRPr>
            </a:lvl7pPr>
            <a:lvl8pPr marL="3429000" indent="-228600" defTabSz="904875" eaLnBrk="0" fontAlgn="base" hangingPunct="0">
              <a:spcBef>
                <a:spcPct val="0"/>
              </a:spcBef>
              <a:spcAft>
                <a:spcPct val="0"/>
              </a:spcAft>
              <a:defRPr>
                <a:solidFill>
                  <a:schemeClr val="tx1"/>
                </a:solidFill>
                <a:latin typeface="Arial" charset="0"/>
              </a:defRPr>
            </a:lvl8pPr>
            <a:lvl9pPr marL="3886200" indent="-228600" defTabSz="904875" eaLnBrk="0" fontAlgn="base" hangingPunct="0">
              <a:spcBef>
                <a:spcPct val="0"/>
              </a:spcBef>
              <a:spcAft>
                <a:spcPct val="0"/>
              </a:spcAft>
              <a:defRPr>
                <a:solidFill>
                  <a:schemeClr val="tx1"/>
                </a:solidFill>
                <a:latin typeface="Arial" charset="0"/>
              </a:defRPr>
            </a:lvl9pPr>
          </a:lstStyle>
          <a:p>
            <a:pPr algn="r" eaLnBrk="1" hangingPunct="1"/>
            <a:fld id="{F3200965-02B7-43C3-BFD9-9085C570C7E4}" type="slidenum">
              <a:rPr lang="en-US" altLang="zh-CN" sz="1200">
                <a:latin typeface="Times New Roman" pitchFamily="18" charset="0"/>
              </a:rPr>
              <a:pPr algn="r" eaLnBrk="1" hangingPunct="1"/>
              <a:t>35</a:t>
            </a:fld>
            <a:endParaRPr lang="en-US" altLang="zh-CN" sz="1200">
              <a:latin typeface="Times New Roman" pitchFamily="18" charset="0"/>
            </a:endParaRPr>
          </a:p>
        </p:txBody>
      </p:sp>
      <p:sp>
        <p:nvSpPr>
          <p:cNvPr id="102404" name="Rectangle 2"/>
          <p:cNvSpPr>
            <a:spLocks noGrp="1" noRot="1" noChangeAspect="1" noChangeArrowheads="1" noTextEdit="1"/>
          </p:cNvSpPr>
          <p:nvPr>
            <p:ph type="sldImg"/>
          </p:nvPr>
        </p:nvSpPr>
        <p:spPr>
          <a:ln/>
        </p:spPr>
      </p:sp>
      <p:sp>
        <p:nvSpPr>
          <p:cNvPr id="102405" name="Rectangle 3"/>
          <p:cNvSpPr>
            <a:spLocks noGrp="1" noChangeArrowheads="1"/>
          </p:cNvSpPr>
          <p:nvPr>
            <p:ph type="body" idx="1"/>
          </p:nvPr>
        </p:nvSpPr>
        <p:spPr>
          <a:noFill/>
        </p:spPr>
        <p:txBody>
          <a:bodyPr lIns="91430" tIns="45715" rIns="91430" bIns="45715"/>
          <a:lstStyle/>
          <a:p>
            <a:pPr eaLnBrk="1" hangingPunct="1"/>
            <a:r>
              <a:rPr lang="en-US" altLang="zh-CN" b="1" smtClean="0"/>
              <a:t>RASTER AND VECTOR OVERLAY, PREFECTURAL AND COUNTY SEATS, WATER, AND DEM (1820)</a:t>
            </a:r>
            <a:endParaRPr lang="en-US" altLang="zh-CN" smtClean="0"/>
          </a:p>
          <a:p>
            <a:pPr eaLnBrk="1" hangingPunct="1"/>
            <a:r>
              <a:rPr lang="en-US" altLang="zh-CN" smtClean="0"/>
              <a:t> </a:t>
            </a:r>
          </a:p>
          <a:p>
            <a:pPr eaLnBrk="1" hangingPunct="1"/>
            <a:r>
              <a:rPr lang="en-US" altLang="zh-CN" smtClean="0"/>
              <a:t>We have turned on all layers: DEM, rivers, and seats. We can immediately see that the administrative system and the river system are closely related. In short, now we can see the spatial relationship between the river system and the administrative system. Using GIS software, we could pursue this further and ask, for example, what percentage of seats are more than five miles away from a river? What percentage of prefectural seats is at the junction of two or more rivers? What percentage of prefectural seats is on first-, second-, third-, and fourth-order rivers? </a:t>
            </a:r>
          </a:p>
          <a:p>
            <a:pPr eaLnBrk="1" hangingPunct="1"/>
            <a:r>
              <a:rPr lang="en-US" altLang="zh-CN" smtClean="0"/>
              <a:t> </a:t>
            </a:r>
          </a:p>
          <a:p>
            <a:pPr eaLnBrk="1" hangingPunct="1"/>
            <a:r>
              <a:rPr lang="en-US" altLang="zh-CN" b="1" i="1" smtClean="0"/>
              <a:t>Sources:</a:t>
            </a:r>
            <a:r>
              <a:rPr lang="en-US" altLang="zh-CN" smtClean="0"/>
              <a:t> DEM, administrative layer for 1820, and hydro layer for 1820 from CHGIS, copyright © 2007 Harvard Yenching Institute.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132C70D0-A1D8-4C18-AC53-F44EF7193C83}" type="slidenum">
              <a:rPr lang="en-US" altLang="zh-CN"/>
              <a:pPr eaLnBrk="1" hangingPunct="1"/>
              <a:t>36</a:t>
            </a:fld>
            <a:endParaRPr lang="en-US" altLang="zh-CN"/>
          </a:p>
        </p:txBody>
      </p:sp>
      <p:sp>
        <p:nvSpPr>
          <p:cNvPr id="103427" name="Slide Image Placeholder 1"/>
          <p:cNvSpPr>
            <a:spLocks noGrp="1" noRot="1" noChangeAspect="1" noTextEdit="1"/>
          </p:cNvSpPr>
          <p:nvPr>
            <p:ph type="sldImg"/>
          </p:nvPr>
        </p:nvSpPr>
        <p:spPr>
          <a:ln/>
        </p:spPr>
      </p:sp>
      <p:sp>
        <p:nvSpPr>
          <p:cNvPr id="103428" name="Notes Placeholder 2"/>
          <p:cNvSpPr>
            <a:spLocks noGrp="1"/>
          </p:cNvSpPr>
          <p:nvPr>
            <p:ph type="body" idx="1"/>
          </p:nvPr>
        </p:nvSpPr>
        <p:spPr>
          <a:noFill/>
        </p:spPr>
        <p:txBody>
          <a:bodyPr lIns="91430" tIns="45715" rIns="91430" bIns="45715"/>
          <a:lstStyle/>
          <a:p>
            <a:pPr eaLnBrk="1" hangingPunct="1"/>
            <a:r>
              <a:rPr lang="en-US" altLang="zh-CN" b="1" smtClean="0"/>
              <a:t>DIGITAL GAZETTEER</a:t>
            </a:r>
            <a:endParaRPr lang="en-US" altLang="zh-CN" smtClean="0"/>
          </a:p>
          <a:p>
            <a:pPr eaLnBrk="1" hangingPunct="1"/>
            <a:r>
              <a:rPr lang="en-US" altLang="zh-CN" smtClean="0"/>
              <a:t> </a:t>
            </a:r>
          </a:p>
          <a:p>
            <a:pPr eaLnBrk="1" hangingPunct="1"/>
            <a:r>
              <a:rPr lang="en-US" altLang="zh-CN" smtClean="0"/>
              <a:t>To understand what CHGIS provides and how to use it, we need to distinguish between the names for places (textual information) and the spatial objects (the points, lines, and polygons) associated with them. </a:t>
            </a:r>
          </a:p>
          <a:p>
            <a:pPr eaLnBrk="1" hangingPunct="1"/>
            <a:r>
              <a:rPr lang="en-US" altLang="zh-CN" smtClean="0"/>
              <a:t> </a:t>
            </a:r>
          </a:p>
          <a:p>
            <a:pPr eaLnBrk="1" hangingPunct="1"/>
            <a:r>
              <a:rPr lang="en-US" altLang="zh-CN" smtClean="0"/>
              <a:t>First, think of CHGIS as a database of placenames and information about those places. This is what we call the gazetteer. Placename is obvious. Feature type means the kind of place. For example, does a point represent a national, provincial, or county capital or a town? Does a polygon represent the territory administered by a province, prefecture, or county? Does a line represent a river? And so on. Coordinates refer to the longitude and latitude (in decimal degrees) for this point. For history, we also need a valid date. From what year to what year is this placename at this location valid? Finally, we want to know the source of this information. </a:t>
            </a:r>
          </a:p>
          <a:p>
            <a:pPr eaLnBrk="1" hangingPunct="1"/>
            <a:r>
              <a:rPr lang="en-US" altLang="zh-CN" smtClean="0"/>
              <a:t> </a:t>
            </a:r>
          </a:p>
          <a:p>
            <a:pPr eaLnBrk="1" hangingPunct="1"/>
            <a:r>
              <a:rPr lang="en-US" altLang="zh-CN" smtClean="0"/>
              <a:t>Second, think of this as a collection of spatial objects (points, lines, and polygons) that exist in a separate file. When you use GIS software and select a place from the database, the software automatically finds the spatial object associated with it and draws it on the screen.</a:t>
            </a:r>
          </a:p>
        </p:txBody>
      </p:sp>
      <p:sp>
        <p:nvSpPr>
          <p:cNvPr id="103429"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nchor="b"/>
          <a:lstStyle>
            <a:lvl1pPr defTabSz="904875" eaLnBrk="0" hangingPunct="0">
              <a:defRPr>
                <a:solidFill>
                  <a:schemeClr val="tx1"/>
                </a:solidFill>
                <a:latin typeface="Arial" charset="0"/>
              </a:defRPr>
            </a:lvl1pPr>
            <a:lvl2pPr marL="742950" indent="-285750" defTabSz="904875" eaLnBrk="0" hangingPunct="0">
              <a:defRPr>
                <a:solidFill>
                  <a:schemeClr val="tx1"/>
                </a:solidFill>
                <a:latin typeface="Arial" charset="0"/>
              </a:defRPr>
            </a:lvl2pPr>
            <a:lvl3pPr marL="1143000" indent="-228600" defTabSz="904875" eaLnBrk="0" hangingPunct="0">
              <a:defRPr>
                <a:solidFill>
                  <a:schemeClr val="tx1"/>
                </a:solidFill>
                <a:latin typeface="Arial" charset="0"/>
              </a:defRPr>
            </a:lvl3pPr>
            <a:lvl4pPr marL="1600200" indent="-228600" defTabSz="904875" eaLnBrk="0" hangingPunct="0">
              <a:defRPr>
                <a:solidFill>
                  <a:schemeClr val="tx1"/>
                </a:solidFill>
                <a:latin typeface="Arial" charset="0"/>
              </a:defRPr>
            </a:lvl4pPr>
            <a:lvl5pPr marL="2057400" indent="-228600" defTabSz="904875" eaLnBrk="0" hangingPunct="0">
              <a:defRPr>
                <a:solidFill>
                  <a:schemeClr val="tx1"/>
                </a:solidFill>
                <a:latin typeface="Arial" charset="0"/>
              </a:defRPr>
            </a:lvl5pPr>
            <a:lvl6pPr marL="2514600" indent="-228600" defTabSz="904875" eaLnBrk="0" fontAlgn="base" hangingPunct="0">
              <a:spcBef>
                <a:spcPct val="0"/>
              </a:spcBef>
              <a:spcAft>
                <a:spcPct val="0"/>
              </a:spcAft>
              <a:defRPr>
                <a:solidFill>
                  <a:schemeClr val="tx1"/>
                </a:solidFill>
                <a:latin typeface="Arial" charset="0"/>
              </a:defRPr>
            </a:lvl6pPr>
            <a:lvl7pPr marL="2971800" indent="-228600" defTabSz="904875" eaLnBrk="0" fontAlgn="base" hangingPunct="0">
              <a:spcBef>
                <a:spcPct val="0"/>
              </a:spcBef>
              <a:spcAft>
                <a:spcPct val="0"/>
              </a:spcAft>
              <a:defRPr>
                <a:solidFill>
                  <a:schemeClr val="tx1"/>
                </a:solidFill>
                <a:latin typeface="Arial" charset="0"/>
              </a:defRPr>
            </a:lvl7pPr>
            <a:lvl8pPr marL="3429000" indent="-228600" defTabSz="904875" eaLnBrk="0" fontAlgn="base" hangingPunct="0">
              <a:spcBef>
                <a:spcPct val="0"/>
              </a:spcBef>
              <a:spcAft>
                <a:spcPct val="0"/>
              </a:spcAft>
              <a:defRPr>
                <a:solidFill>
                  <a:schemeClr val="tx1"/>
                </a:solidFill>
                <a:latin typeface="Arial" charset="0"/>
              </a:defRPr>
            </a:lvl8pPr>
            <a:lvl9pPr marL="3886200" indent="-228600" defTabSz="904875" eaLnBrk="0" fontAlgn="base" hangingPunct="0">
              <a:spcBef>
                <a:spcPct val="0"/>
              </a:spcBef>
              <a:spcAft>
                <a:spcPct val="0"/>
              </a:spcAft>
              <a:defRPr>
                <a:solidFill>
                  <a:schemeClr val="tx1"/>
                </a:solidFill>
                <a:latin typeface="Arial" charset="0"/>
              </a:defRPr>
            </a:lvl9pPr>
          </a:lstStyle>
          <a:p>
            <a:pPr algn="r" eaLnBrk="1" hangingPunct="1"/>
            <a:fld id="{3C748552-7954-4BE6-A038-65D174220FEA}" type="slidenum">
              <a:rPr lang="en-US" altLang="zh-CN" sz="1200">
                <a:latin typeface="Times New Roman" pitchFamily="18" charset="0"/>
              </a:rPr>
              <a:pPr algn="r" eaLnBrk="1" hangingPunct="1"/>
              <a:t>36</a:t>
            </a:fld>
            <a:endParaRPr lang="en-US" altLang="zh-CN" sz="1200">
              <a:latin typeface="Times New Roman" pitchFamily="18"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DA3CD75B-9FEC-4DED-A476-5F5845093CA9}" type="slidenum">
              <a:rPr lang="en-US" altLang="en-US"/>
              <a:pPr/>
              <a:t>11</a:t>
            </a:fld>
            <a:endParaRPr lang="en-US" altLang="en-US"/>
          </a:p>
        </p:txBody>
      </p:sp>
      <p:sp>
        <p:nvSpPr>
          <p:cNvPr id="17510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lgn="r"/>
            <a:fld id="{9EB4173A-AD64-4C2D-8DE0-EFD86A878605}" type="slidenum">
              <a:rPr lang="zh-CN" altLang="en-US" sz="1200" b="0">
                <a:ea typeface="TSC UMing S TT" pitchFamily="49" charset="-120"/>
              </a:rPr>
              <a:pPr algn="r"/>
              <a:t>11</a:t>
            </a:fld>
            <a:endParaRPr lang="en-US" altLang="zh-CN" sz="1200" b="0">
              <a:ea typeface="TSC UMing S TT" pitchFamily="49" charset="-120"/>
            </a:endParaRPr>
          </a:p>
        </p:txBody>
      </p:sp>
      <p:sp>
        <p:nvSpPr>
          <p:cNvPr id="175107" name="Rectangle 2"/>
          <p:cNvSpPr>
            <a:spLocks noGrp="1" noRot="1" noChangeAspect="1" noChangeArrowheads="1" noTextEdit="1"/>
          </p:cNvSpPr>
          <p:nvPr>
            <p:ph type="sldImg"/>
          </p:nvPr>
        </p:nvSpPr>
        <p:spPr>
          <a:ln/>
        </p:spPr>
      </p:sp>
      <p:sp>
        <p:nvSpPr>
          <p:cNvPr id="175108"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96FD74DC-C049-427E-8561-71217C83C74E}" type="slidenum">
              <a:rPr lang="en-US" altLang="en-US"/>
              <a:pPr/>
              <a:t>12</a:t>
            </a:fld>
            <a:endParaRPr lang="en-US" altLang="en-US"/>
          </a:p>
        </p:txBody>
      </p:sp>
      <p:sp>
        <p:nvSpPr>
          <p:cNvPr id="17101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lgn="r"/>
            <a:fld id="{CDAFDE84-458B-43D2-9731-E03904AD285B}" type="slidenum">
              <a:rPr lang="zh-CN" altLang="en-US" sz="1200" b="0">
                <a:ea typeface="TSC UMing S TT" pitchFamily="49" charset="-120"/>
              </a:rPr>
              <a:pPr algn="r"/>
              <a:t>12</a:t>
            </a:fld>
            <a:endParaRPr lang="en-US" altLang="zh-CN" sz="1200" b="0">
              <a:ea typeface="TSC UMing S TT" pitchFamily="49" charset="-120"/>
            </a:endParaRPr>
          </a:p>
        </p:txBody>
      </p:sp>
      <p:sp>
        <p:nvSpPr>
          <p:cNvPr id="171011" name="Rectangle 2"/>
          <p:cNvSpPr>
            <a:spLocks noGrp="1" noRot="1" noChangeAspect="1" noChangeArrowheads="1" noTextEdit="1"/>
          </p:cNvSpPr>
          <p:nvPr>
            <p:ph type="sldImg"/>
          </p:nvPr>
        </p:nvSpPr>
        <p:spPr>
          <a:ln/>
        </p:spPr>
      </p:sp>
      <p:sp>
        <p:nvSpPr>
          <p:cNvPr id="171012"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B0B533EE-7C8C-40F5-843E-8E495A1131F5}" type="slidenum">
              <a:rPr lang="en-US" altLang="en-US"/>
              <a:pPr/>
              <a:t>13</a:t>
            </a:fld>
            <a:endParaRPr lang="en-US" altLang="en-US"/>
          </a:p>
        </p:txBody>
      </p:sp>
      <p:sp>
        <p:nvSpPr>
          <p:cNvPr id="19865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lgn="r"/>
            <a:fld id="{DDF4BABA-40AD-4CC5-B4BC-F2F8E5BC1707}" type="slidenum">
              <a:rPr lang="zh-CN" altLang="en-US" sz="1200" b="0">
                <a:ea typeface="TSC UMing S TT" pitchFamily="49" charset="-120"/>
              </a:rPr>
              <a:pPr algn="r"/>
              <a:t>13</a:t>
            </a:fld>
            <a:endParaRPr lang="en-US" altLang="zh-CN" sz="1200" b="0">
              <a:ea typeface="TSC UMing S TT" pitchFamily="49" charset="-120"/>
            </a:endParaRPr>
          </a:p>
        </p:txBody>
      </p:sp>
      <p:sp>
        <p:nvSpPr>
          <p:cNvPr id="198659" name="Rectangle 2"/>
          <p:cNvSpPr>
            <a:spLocks noGrp="1" noRot="1" noChangeAspect="1" noChangeArrowheads="1" noTextEdit="1"/>
          </p:cNvSpPr>
          <p:nvPr>
            <p:ph type="sldImg"/>
          </p:nvPr>
        </p:nvSpPr>
        <p:spPr>
          <a:ln/>
        </p:spPr>
      </p:sp>
      <p:sp>
        <p:nvSpPr>
          <p:cNvPr id="198660"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84606D09-F26A-421B-94D2-87742E0B7E9C}" type="slidenum">
              <a:rPr lang="en-US" altLang="en-US"/>
              <a:pPr/>
              <a:t>15</a:t>
            </a:fld>
            <a:endParaRPr lang="en-US" altLang="en-US"/>
          </a:p>
        </p:txBody>
      </p:sp>
      <p:sp>
        <p:nvSpPr>
          <p:cNvPr id="19149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lgn="r"/>
            <a:fld id="{8E25A661-BAC6-4109-B3EA-CDEE740E7970}" type="slidenum">
              <a:rPr lang="zh-CN" altLang="en-US" sz="1200" b="0">
                <a:ea typeface="TSC UMing S TT" pitchFamily="49" charset="-120"/>
              </a:rPr>
              <a:pPr algn="r"/>
              <a:t>15</a:t>
            </a:fld>
            <a:endParaRPr lang="en-US" altLang="zh-CN" sz="1200" b="0">
              <a:ea typeface="TSC UMing S TT" pitchFamily="49" charset="-120"/>
            </a:endParaRPr>
          </a:p>
        </p:txBody>
      </p:sp>
      <p:sp>
        <p:nvSpPr>
          <p:cNvPr id="191491" name="Rectangle 2"/>
          <p:cNvSpPr>
            <a:spLocks noGrp="1" noRot="1" noChangeAspect="1" noChangeArrowheads="1" noTextEdit="1"/>
          </p:cNvSpPr>
          <p:nvPr>
            <p:ph type="sldImg"/>
          </p:nvPr>
        </p:nvSpPr>
        <p:spPr>
          <a:ln/>
        </p:spPr>
      </p:sp>
      <p:sp>
        <p:nvSpPr>
          <p:cNvPr id="191492"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BAA35A2E-E0B5-42BA-9547-3CA0526A7905}" type="slidenum">
              <a:rPr lang="en-US" altLang="zh-CN" smtClean="0"/>
              <a:pPr eaLnBrk="1" hangingPunct="1"/>
              <a:t>17</a:t>
            </a:fld>
            <a:endParaRPr lang="en-US" altLang="zh-CN" smtClean="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p:spPr>
        <p:txBody>
          <a:bodyPr/>
          <a:lstStyle/>
          <a:p>
            <a:pPr eaLnBrk="1" hangingPunct="1"/>
            <a:endParaRPr lang="zh-CN" altLang="zh-CN" smtClean="0">
              <a:latin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75FE0E22-E904-455A-8D87-D16863EB80C6}" type="slidenum">
              <a:rPr lang="en-US" altLang="zh-CN"/>
              <a:pPr eaLnBrk="1" hangingPunct="1"/>
              <a:t>28</a:t>
            </a:fld>
            <a:endParaRPr lang="en-US" altLang="zh-CN"/>
          </a:p>
        </p:txBody>
      </p:sp>
      <p:sp>
        <p:nvSpPr>
          <p:cNvPr id="98307" name="Rectangle 7"/>
          <p:cNvSpPr txBox="1">
            <a:spLocks noGrp="1" noChangeArrowheads="1"/>
          </p:cNvSpPr>
          <p:nvPr/>
        </p:nvSpPr>
        <p:spPr bwMode="auto">
          <a:xfrm>
            <a:off x="3884613" y="8686800"/>
            <a:ext cx="2971800" cy="45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FA5310D1-B23C-4186-AFC4-980D973E3219}" type="slidenum">
              <a:rPr lang="en-US" altLang="zh-CN" sz="1300"/>
              <a:pPr algn="r" eaLnBrk="1" hangingPunct="1"/>
              <a:t>28</a:t>
            </a:fld>
            <a:endParaRPr lang="en-US" altLang="zh-CN" sz="1300"/>
          </a:p>
        </p:txBody>
      </p:sp>
      <p:sp>
        <p:nvSpPr>
          <p:cNvPr id="98308" name="Rectangle 2"/>
          <p:cNvSpPr>
            <a:spLocks noGrp="1" noRot="1" noChangeAspect="1" noChangeArrowheads="1" noTextEdit="1"/>
          </p:cNvSpPr>
          <p:nvPr>
            <p:ph type="sldImg"/>
          </p:nvPr>
        </p:nvSpPr>
        <p:spPr>
          <a:xfrm>
            <a:off x="1144588" y="687388"/>
            <a:ext cx="4572000" cy="3429000"/>
          </a:xfrm>
          <a:ln/>
        </p:spPr>
      </p:sp>
      <p:sp>
        <p:nvSpPr>
          <p:cNvPr id="98309" name="Rectangle 3"/>
          <p:cNvSpPr>
            <a:spLocks noGrp="1" noChangeArrowheads="1"/>
          </p:cNvSpPr>
          <p:nvPr>
            <p:ph type="body" idx="1"/>
          </p:nvPr>
        </p:nvSpPr>
        <p:spPr>
          <a:xfrm>
            <a:off x="685800" y="4343400"/>
            <a:ext cx="5486400" cy="4113213"/>
          </a:xfrm>
          <a:noFill/>
        </p:spPr>
        <p:txBody>
          <a:bodyPr lIns="91430" tIns="45715" rIns="91430" bIns="45715"/>
          <a:lstStyle/>
          <a:p>
            <a:pPr eaLnBrk="1" hangingPunct="1"/>
            <a:endParaRPr lang="zh-CN" altLang="zh-CN"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299702C9-4FE2-481B-B503-3A670399CDB9}" type="slidenum">
              <a:rPr lang="en-US" altLang="zh-CN"/>
              <a:pPr eaLnBrk="1" hangingPunct="1"/>
              <a:t>29</a:t>
            </a:fld>
            <a:endParaRPr lang="en-US" altLang="zh-CN"/>
          </a:p>
        </p:txBody>
      </p:sp>
      <p:sp>
        <p:nvSpPr>
          <p:cNvPr id="99331" name="Slide Image Placeholder 1"/>
          <p:cNvSpPr>
            <a:spLocks noGrp="1" noRot="1" noChangeAspect="1" noTextEdit="1"/>
          </p:cNvSpPr>
          <p:nvPr>
            <p:ph type="sldImg"/>
          </p:nvPr>
        </p:nvSpPr>
        <p:spPr>
          <a:ln/>
        </p:spPr>
      </p:sp>
      <p:sp>
        <p:nvSpPr>
          <p:cNvPr id="99332" name="Notes Placeholder 2"/>
          <p:cNvSpPr>
            <a:spLocks noGrp="1"/>
          </p:cNvSpPr>
          <p:nvPr>
            <p:ph type="body" idx="1"/>
          </p:nvPr>
        </p:nvSpPr>
        <p:spPr>
          <a:noFill/>
        </p:spPr>
        <p:txBody>
          <a:bodyPr lIns="91430" tIns="45715" rIns="91430" bIns="45715"/>
          <a:lstStyle/>
          <a:p>
            <a:pPr eaLnBrk="1" hangingPunct="1"/>
            <a:r>
              <a:rPr lang="en-US" altLang="zh-CN" b="1" smtClean="0"/>
              <a:t>DIGITAL GAZETTEER</a:t>
            </a:r>
            <a:endParaRPr lang="en-US" altLang="zh-CN" smtClean="0"/>
          </a:p>
          <a:p>
            <a:pPr eaLnBrk="1" hangingPunct="1"/>
            <a:r>
              <a:rPr lang="en-US" altLang="zh-CN" smtClean="0"/>
              <a:t> </a:t>
            </a:r>
          </a:p>
          <a:p>
            <a:pPr eaLnBrk="1" hangingPunct="1"/>
            <a:r>
              <a:rPr lang="en-US" altLang="zh-CN" smtClean="0"/>
              <a:t>To understand what CHGIS provides and how to use it, we need to distinguish between the names for places (textual information) and the spatial objects (the points, lines, and polygons) associated with them. </a:t>
            </a:r>
          </a:p>
          <a:p>
            <a:pPr eaLnBrk="1" hangingPunct="1"/>
            <a:r>
              <a:rPr lang="en-US" altLang="zh-CN" smtClean="0"/>
              <a:t> </a:t>
            </a:r>
          </a:p>
          <a:p>
            <a:pPr eaLnBrk="1" hangingPunct="1"/>
            <a:r>
              <a:rPr lang="en-US" altLang="zh-CN" smtClean="0"/>
              <a:t>First, think of CHGIS as a database of placenames and information about those places. This is what we call the gazetteer. Placename is obvious. Feature type means the kind of place. For example, does a point represent a national, provincial, or county capital or a town? Does a polygon represent the territory administered by a province, prefecture, or county? Does a line represent a river? And so on. Coordinates refer to the longitude and latitude (in decimal degrees) for this point. For history, we also need a valid date. From what year to what year is this placename at this location valid? Finally, we want to know the source of this information. </a:t>
            </a:r>
          </a:p>
          <a:p>
            <a:pPr eaLnBrk="1" hangingPunct="1"/>
            <a:r>
              <a:rPr lang="en-US" altLang="zh-CN" smtClean="0"/>
              <a:t> </a:t>
            </a:r>
          </a:p>
          <a:p>
            <a:pPr eaLnBrk="1" hangingPunct="1"/>
            <a:r>
              <a:rPr lang="en-US" altLang="zh-CN" smtClean="0"/>
              <a:t>Second, think of this as a collection of spatial objects (points, lines, and polygons) that exist in a separate file. When you use GIS software and select a place from the database, the software automatically finds the spatial object associated with it and draws it on the screen.</a:t>
            </a:r>
          </a:p>
        </p:txBody>
      </p:sp>
      <p:sp>
        <p:nvSpPr>
          <p:cNvPr id="99333"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nchor="b"/>
          <a:lstStyle>
            <a:lvl1pPr defTabSz="904875" eaLnBrk="0" hangingPunct="0">
              <a:defRPr>
                <a:solidFill>
                  <a:schemeClr val="tx1"/>
                </a:solidFill>
                <a:latin typeface="Arial" charset="0"/>
              </a:defRPr>
            </a:lvl1pPr>
            <a:lvl2pPr marL="742950" indent="-285750" defTabSz="904875" eaLnBrk="0" hangingPunct="0">
              <a:defRPr>
                <a:solidFill>
                  <a:schemeClr val="tx1"/>
                </a:solidFill>
                <a:latin typeface="Arial" charset="0"/>
              </a:defRPr>
            </a:lvl2pPr>
            <a:lvl3pPr marL="1143000" indent="-228600" defTabSz="904875" eaLnBrk="0" hangingPunct="0">
              <a:defRPr>
                <a:solidFill>
                  <a:schemeClr val="tx1"/>
                </a:solidFill>
                <a:latin typeface="Arial" charset="0"/>
              </a:defRPr>
            </a:lvl3pPr>
            <a:lvl4pPr marL="1600200" indent="-228600" defTabSz="904875" eaLnBrk="0" hangingPunct="0">
              <a:defRPr>
                <a:solidFill>
                  <a:schemeClr val="tx1"/>
                </a:solidFill>
                <a:latin typeface="Arial" charset="0"/>
              </a:defRPr>
            </a:lvl4pPr>
            <a:lvl5pPr marL="2057400" indent="-228600" defTabSz="904875" eaLnBrk="0" hangingPunct="0">
              <a:defRPr>
                <a:solidFill>
                  <a:schemeClr val="tx1"/>
                </a:solidFill>
                <a:latin typeface="Arial" charset="0"/>
              </a:defRPr>
            </a:lvl5pPr>
            <a:lvl6pPr marL="2514600" indent="-228600" defTabSz="904875" eaLnBrk="0" fontAlgn="base" hangingPunct="0">
              <a:spcBef>
                <a:spcPct val="0"/>
              </a:spcBef>
              <a:spcAft>
                <a:spcPct val="0"/>
              </a:spcAft>
              <a:defRPr>
                <a:solidFill>
                  <a:schemeClr val="tx1"/>
                </a:solidFill>
                <a:latin typeface="Arial" charset="0"/>
              </a:defRPr>
            </a:lvl6pPr>
            <a:lvl7pPr marL="2971800" indent="-228600" defTabSz="904875" eaLnBrk="0" fontAlgn="base" hangingPunct="0">
              <a:spcBef>
                <a:spcPct val="0"/>
              </a:spcBef>
              <a:spcAft>
                <a:spcPct val="0"/>
              </a:spcAft>
              <a:defRPr>
                <a:solidFill>
                  <a:schemeClr val="tx1"/>
                </a:solidFill>
                <a:latin typeface="Arial" charset="0"/>
              </a:defRPr>
            </a:lvl7pPr>
            <a:lvl8pPr marL="3429000" indent="-228600" defTabSz="904875" eaLnBrk="0" fontAlgn="base" hangingPunct="0">
              <a:spcBef>
                <a:spcPct val="0"/>
              </a:spcBef>
              <a:spcAft>
                <a:spcPct val="0"/>
              </a:spcAft>
              <a:defRPr>
                <a:solidFill>
                  <a:schemeClr val="tx1"/>
                </a:solidFill>
                <a:latin typeface="Arial" charset="0"/>
              </a:defRPr>
            </a:lvl8pPr>
            <a:lvl9pPr marL="3886200" indent="-228600" defTabSz="904875" eaLnBrk="0" fontAlgn="base" hangingPunct="0">
              <a:spcBef>
                <a:spcPct val="0"/>
              </a:spcBef>
              <a:spcAft>
                <a:spcPct val="0"/>
              </a:spcAft>
              <a:defRPr>
                <a:solidFill>
                  <a:schemeClr val="tx1"/>
                </a:solidFill>
                <a:latin typeface="Arial" charset="0"/>
              </a:defRPr>
            </a:lvl9pPr>
          </a:lstStyle>
          <a:p>
            <a:pPr algn="r" eaLnBrk="1" hangingPunct="1"/>
            <a:fld id="{264FF7E8-BF31-4871-BD63-0355C1199C72}" type="slidenum">
              <a:rPr lang="en-US" altLang="zh-CN" sz="1200">
                <a:latin typeface="Times New Roman" pitchFamily="18" charset="0"/>
              </a:rPr>
              <a:pPr algn="r" eaLnBrk="1" hangingPunct="1"/>
              <a:t>29</a:t>
            </a:fld>
            <a:endParaRPr lang="en-US" altLang="zh-CN" sz="1200">
              <a:latin typeface="Times New Roman" pitchFamily="18"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48ACA317-F16B-4197-B550-B88570C2F76A}" type="slidenum">
              <a:rPr lang="en-US" altLang="zh-CN"/>
              <a:pPr eaLnBrk="1" hangingPunct="1"/>
              <a:t>33</a:t>
            </a:fld>
            <a:endParaRPr lang="en-US" altLang="zh-CN"/>
          </a:p>
        </p:txBody>
      </p:sp>
      <p:sp>
        <p:nvSpPr>
          <p:cNvPr id="100355"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nchor="b"/>
          <a:lstStyle>
            <a:lvl1pPr defTabSz="904875" eaLnBrk="0" hangingPunct="0">
              <a:defRPr>
                <a:solidFill>
                  <a:schemeClr val="tx1"/>
                </a:solidFill>
                <a:latin typeface="Arial" charset="0"/>
              </a:defRPr>
            </a:lvl1pPr>
            <a:lvl2pPr marL="742950" indent="-285750" defTabSz="904875" eaLnBrk="0" hangingPunct="0">
              <a:defRPr>
                <a:solidFill>
                  <a:schemeClr val="tx1"/>
                </a:solidFill>
                <a:latin typeface="Arial" charset="0"/>
              </a:defRPr>
            </a:lvl2pPr>
            <a:lvl3pPr marL="1143000" indent="-228600" defTabSz="904875" eaLnBrk="0" hangingPunct="0">
              <a:defRPr>
                <a:solidFill>
                  <a:schemeClr val="tx1"/>
                </a:solidFill>
                <a:latin typeface="Arial" charset="0"/>
              </a:defRPr>
            </a:lvl3pPr>
            <a:lvl4pPr marL="1600200" indent="-228600" defTabSz="904875" eaLnBrk="0" hangingPunct="0">
              <a:defRPr>
                <a:solidFill>
                  <a:schemeClr val="tx1"/>
                </a:solidFill>
                <a:latin typeface="Arial" charset="0"/>
              </a:defRPr>
            </a:lvl4pPr>
            <a:lvl5pPr marL="2057400" indent="-228600" defTabSz="904875" eaLnBrk="0" hangingPunct="0">
              <a:defRPr>
                <a:solidFill>
                  <a:schemeClr val="tx1"/>
                </a:solidFill>
                <a:latin typeface="Arial" charset="0"/>
              </a:defRPr>
            </a:lvl5pPr>
            <a:lvl6pPr marL="2514600" indent="-228600" defTabSz="904875" eaLnBrk="0" fontAlgn="base" hangingPunct="0">
              <a:spcBef>
                <a:spcPct val="0"/>
              </a:spcBef>
              <a:spcAft>
                <a:spcPct val="0"/>
              </a:spcAft>
              <a:defRPr>
                <a:solidFill>
                  <a:schemeClr val="tx1"/>
                </a:solidFill>
                <a:latin typeface="Arial" charset="0"/>
              </a:defRPr>
            </a:lvl6pPr>
            <a:lvl7pPr marL="2971800" indent="-228600" defTabSz="904875" eaLnBrk="0" fontAlgn="base" hangingPunct="0">
              <a:spcBef>
                <a:spcPct val="0"/>
              </a:spcBef>
              <a:spcAft>
                <a:spcPct val="0"/>
              </a:spcAft>
              <a:defRPr>
                <a:solidFill>
                  <a:schemeClr val="tx1"/>
                </a:solidFill>
                <a:latin typeface="Arial" charset="0"/>
              </a:defRPr>
            </a:lvl7pPr>
            <a:lvl8pPr marL="3429000" indent="-228600" defTabSz="904875" eaLnBrk="0" fontAlgn="base" hangingPunct="0">
              <a:spcBef>
                <a:spcPct val="0"/>
              </a:spcBef>
              <a:spcAft>
                <a:spcPct val="0"/>
              </a:spcAft>
              <a:defRPr>
                <a:solidFill>
                  <a:schemeClr val="tx1"/>
                </a:solidFill>
                <a:latin typeface="Arial" charset="0"/>
              </a:defRPr>
            </a:lvl8pPr>
            <a:lvl9pPr marL="3886200" indent="-228600" defTabSz="904875" eaLnBrk="0" fontAlgn="base" hangingPunct="0">
              <a:spcBef>
                <a:spcPct val="0"/>
              </a:spcBef>
              <a:spcAft>
                <a:spcPct val="0"/>
              </a:spcAft>
              <a:defRPr>
                <a:solidFill>
                  <a:schemeClr val="tx1"/>
                </a:solidFill>
                <a:latin typeface="Arial" charset="0"/>
              </a:defRPr>
            </a:lvl9pPr>
          </a:lstStyle>
          <a:p>
            <a:pPr algn="r" eaLnBrk="1" hangingPunct="1"/>
            <a:fld id="{728FA84C-50A9-4B7A-9C9D-3E87B120BBAE}" type="slidenum">
              <a:rPr lang="en-US" altLang="zh-CN" sz="1200">
                <a:latin typeface="Times New Roman" pitchFamily="18" charset="0"/>
              </a:rPr>
              <a:pPr algn="r" eaLnBrk="1" hangingPunct="1"/>
              <a:t>33</a:t>
            </a:fld>
            <a:endParaRPr lang="en-US" altLang="zh-CN" sz="1200">
              <a:latin typeface="Times New Roman" pitchFamily="18" charset="0"/>
            </a:endParaRPr>
          </a:p>
        </p:txBody>
      </p:sp>
      <p:sp>
        <p:nvSpPr>
          <p:cNvPr id="100356" name="Rectangle 2"/>
          <p:cNvSpPr>
            <a:spLocks noGrp="1" noRot="1" noChangeAspect="1" noChangeArrowheads="1" noTextEdit="1"/>
          </p:cNvSpPr>
          <p:nvPr>
            <p:ph type="sldImg"/>
          </p:nvPr>
        </p:nvSpPr>
        <p:spPr>
          <a:ln/>
        </p:spPr>
      </p:sp>
      <p:sp>
        <p:nvSpPr>
          <p:cNvPr id="100357" name="Rectangle 3"/>
          <p:cNvSpPr>
            <a:spLocks noGrp="1" noChangeArrowheads="1"/>
          </p:cNvSpPr>
          <p:nvPr>
            <p:ph type="body" idx="1"/>
          </p:nvPr>
        </p:nvSpPr>
        <p:spPr>
          <a:noFill/>
        </p:spPr>
        <p:txBody>
          <a:bodyPr lIns="91430" tIns="45715" rIns="91430" bIns="45715"/>
          <a:lstStyle/>
          <a:p>
            <a:pPr eaLnBrk="1" hangingPunct="1"/>
            <a:r>
              <a:rPr lang="en-US" altLang="zh-CN" b="1" smtClean="0"/>
              <a:t>RASTER AND VECTOR OVERLAY, PREFECTURAL AND COUNTY SEATS (1820)</a:t>
            </a:r>
            <a:endParaRPr lang="en-US" altLang="zh-CN" smtClean="0"/>
          </a:p>
          <a:p>
            <a:pPr eaLnBrk="1" hangingPunct="1"/>
            <a:r>
              <a:rPr lang="en-US" altLang="zh-CN" b="1" smtClean="0"/>
              <a:t> </a:t>
            </a:r>
            <a:endParaRPr lang="en-US" altLang="zh-CN" smtClean="0"/>
          </a:p>
          <a:p>
            <a:pPr eaLnBrk="1" hangingPunct="1"/>
            <a:r>
              <a:rPr lang="en-US" altLang="zh-CN" smtClean="0"/>
              <a:t>In this example, we must first take a CHGIS layer of prefectural (red circles) and county seats in 1820 and lay it over a DEM showing the topography of middle-eastern China.</a:t>
            </a:r>
          </a:p>
          <a:p>
            <a:pPr eaLnBrk="1" hangingPunct="1"/>
            <a:r>
              <a:rPr lang="en-US" altLang="zh-CN" smtClean="0"/>
              <a:t> </a:t>
            </a:r>
          </a:p>
          <a:p>
            <a:pPr eaLnBrk="1" hangingPunct="1"/>
            <a:r>
              <a:rPr lang="en-US" altLang="zh-CN" b="1" i="1" smtClean="0"/>
              <a:t>Sources:</a:t>
            </a:r>
            <a:r>
              <a:rPr lang="en-US" altLang="zh-CN" smtClean="0"/>
              <a:t>  DEM and administrative layer for 1820 from CHGIS, copyright © 2007 Harvard Yenching Institute.</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FD5722C-6C63-4747-B701-A60F09C34D5A}" type="datetimeFigureOut">
              <a:rPr lang="en-US" smtClean="0"/>
              <a:t>12/16/2014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22BDE2-780E-49F4-9C4E-A7FB837BBA56}" type="slidenum">
              <a:rPr lang="en-US" smtClean="0"/>
              <a:t>‹#›</a:t>
            </a:fld>
            <a:endParaRPr lang="en-US"/>
          </a:p>
        </p:txBody>
      </p:sp>
    </p:spTree>
    <p:extLst>
      <p:ext uri="{BB962C8B-B14F-4D97-AF65-F5344CB8AC3E}">
        <p14:creationId xmlns:p14="http://schemas.microsoft.com/office/powerpoint/2010/main" val="37251023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FD5722C-6C63-4747-B701-A60F09C34D5A}" type="datetimeFigureOut">
              <a:rPr lang="en-US" smtClean="0"/>
              <a:t>12/16/2014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22BDE2-780E-49F4-9C4E-A7FB837BBA56}" type="slidenum">
              <a:rPr lang="en-US" smtClean="0"/>
              <a:t>‹#›</a:t>
            </a:fld>
            <a:endParaRPr lang="en-US"/>
          </a:p>
        </p:txBody>
      </p:sp>
    </p:spTree>
    <p:extLst>
      <p:ext uri="{BB962C8B-B14F-4D97-AF65-F5344CB8AC3E}">
        <p14:creationId xmlns:p14="http://schemas.microsoft.com/office/powerpoint/2010/main" val="30362496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FD5722C-6C63-4747-B701-A60F09C34D5A}" type="datetimeFigureOut">
              <a:rPr lang="en-US" smtClean="0"/>
              <a:t>12/16/2014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22BDE2-780E-49F4-9C4E-A7FB837BBA56}" type="slidenum">
              <a:rPr lang="en-US" smtClean="0"/>
              <a:t>‹#›</a:t>
            </a:fld>
            <a:endParaRPr lang="en-US"/>
          </a:p>
        </p:txBody>
      </p:sp>
    </p:spTree>
    <p:extLst>
      <p:ext uri="{BB962C8B-B14F-4D97-AF65-F5344CB8AC3E}">
        <p14:creationId xmlns:p14="http://schemas.microsoft.com/office/powerpoint/2010/main" val="23588105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5" name="Rectangle 6"/>
          <p:cNvSpPr>
            <a:spLocks noGrp="1" noChangeArrowheads="1"/>
          </p:cNvSpPr>
          <p:nvPr>
            <p:ph type="sldNum" sz="quarter" idx="12"/>
          </p:nvPr>
        </p:nvSpPr>
        <p:spPr>
          <a:ln/>
        </p:spPr>
        <p:txBody>
          <a:bodyPr/>
          <a:lstStyle>
            <a:lvl1pPr>
              <a:defRPr/>
            </a:lvl1pPr>
          </a:lstStyle>
          <a:p>
            <a:pPr>
              <a:defRPr/>
            </a:pPr>
            <a:fld id="{2E4BE2D4-A406-4036-B76E-B60EF5FA12B7}" type="slidenum">
              <a:rPr lang="en-US" altLang="zh-CN"/>
              <a:pPr>
                <a:defRPr/>
              </a:pPr>
              <a:t>‹#›</a:t>
            </a:fld>
            <a:endParaRPr lang="en-US" altLang="zh-CN"/>
          </a:p>
        </p:txBody>
      </p:sp>
    </p:spTree>
    <p:extLst>
      <p:ext uri="{BB962C8B-B14F-4D97-AF65-F5344CB8AC3E}">
        <p14:creationId xmlns:p14="http://schemas.microsoft.com/office/powerpoint/2010/main" val="39561181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74638"/>
            <a:ext cx="8229600" cy="1143000"/>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457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57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245225"/>
            <a:ext cx="2133600" cy="476250"/>
          </a:xfrm>
        </p:spPr>
        <p:txBody>
          <a:bodyPr/>
          <a:lstStyle>
            <a:lvl1pPr>
              <a:defRPr/>
            </a:lvl1pPr>
          </a:lstStyle>
          <a:p>
            <a:endParaRPr lang="en-US" altLang="en-US"/>
          </a:p>
        </p:txBody>
      </p:sp>
      <p:sp>
        <p:nvSpPr>
          <p:cNvPr id="8" name="Footer Placeholder 7"/>
          <p:cNvSpPr>
            <a:spLocks noGrp="1"/>
          </p:cNvSpPr>
          <p:nvPr>
            <p:ph type="ftr" sz="quarter" idx="11"/>
          </p:nvPr>
        </p:nvSpPr>
        <p:spPr>
          <a:xfrm>
            <a:off x="3124200" y="6245225"/>
            <a:ext cx="2895600" cy="476250"/>
          </a:xfrm>
        </p:spPr>
        <p:txBody>
          <a:bodyPr/>
          <a:lstStyle>
            <a:lvl1pPr>
              <a:defRPr/>
            </a:lvl1pPr>
          </a:lstStyle>
          <a:p>
            <a:endParaRPr lang="en-US" altLang="en-US"/>
          </a:p>
        </p:txBody>
      </p:sp>
      <p:sp>
        <p:nvSpPr>
          <p:cNvPr id="9" name="Slide Number Placeholder 8"/>
          <p:cNvSpPr>
            <a:spLocks noGrp="1"/>
          </p:cNvSpPr>
          <p:nvPr>
            <p:ph type="sldNum" sz="quarter" idx="12"/>
          </p:nvPr>
        </p:nvSpPr>
        <p:spPr>
          <a:xfrm>
            <a:off x="6553200" y="6245225"/>
            <a:ext cx="2133600" cy="476250"/>
          </a:xfrm>
        </p:spPr>
        <p:txBody>
          <a:bodyPr/>
          <a:lstStyle>
            <a:lvl1pPr>
              <a:defRPr/>
            </a:lvl1pPr>
          </a:lstStyle>
          <a:p>
            <a:fld id="{87365FF8-1734-4C7C-9ABF-2513CF520942}" type="slidenum">
              <a:rPr lang="en-US" altLang="en-US"/>
              <a:pPr/>
              <a:t>‹#›</a:t>
            </a:fld>
            <a:endParaRPr lang="en-US" altLang="en-US"/>
          </a:p>
        </p:txBody>
      </p:sp>
    </p:spTree>
    <p:extLst>
      <p:ext uri="{BB962C8B-B14F-4D97-AF65-F5344CB8AC3E}">
        <p14:creationId xmlns:p14="http://schemas.microsoft.com/office/powerpoint/2010/main" val="39601022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FD5722C-6C63-4747-B701-A60F09C34D5A}" type="datetimeFigureOut">
              <a:rPr lang="en-US" smtClean="0"/>
              <a:t>12/16/2014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22BDE2-780E-49F4-9C4E-A7FB837BBA56}" type="slidenum">
              <a:rPr lang="en-US" smtClean="0"/>
              <a:t>‹#›</a:t>
            </a:fld>
            <a:endParaRPr lang="en-US"/>
          </a:p>
        </p:txBody>
      </p:sp>
    </p:spTree>
    <p:extLst>
      <p:ext uri="{BB962C8B-B14F-4D97-AF65-F5344CB8AC3E}">
        <p14:creationId xmlns:p14="http://schemas.microsoft.com/office/powerpoint/2010/main" val="35883924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FD5722C-6C63-4747-B701-A60F09C34D5A}" type="datetimeFigureOut">
              <a:rPr lang="en-US" smtClean="0"/>
              <a:t>12/16/2014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22BDE2-780E-49F4-9C4E-A7FB837BBA56}" type="slidenum">
              <a:rPr lang="en-US" smtClean="0"/>
              <a:t>‹#›</a:t>
            </a:fld>
            <a:endParaRPr lang="en-US"/>
          </a:p>
        </p:txBody>
      </p:sp>
    </p:spTree>
    <p:extLst>
      <p:ext uri="{BB962C8B-B14F-4D97-AF65-F5344CB8AC3E}">
        <p14:creationId xmlns:p14="http://schemas.microsoft.com/office/powerpoint/2010/main" val="22382104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FD5722C-6C63-4747-B701-A60F09C34D5A}" type="datetimeFigureOut">
              <a:rPr lang="en-US" smtClean="0"/>
              <a:t>12/16/2014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22BDE2-780E-49F4-9C4E-A7FB837BBA56}" type="slidenum">
              <a:rPr lang="en-US" smtClean="0"/>
              <a:t>‹#›</a:t>
            </a:fld>
            <a:endParaRPr lang="en-US"/>
          </a:p>
        </p:txBody>
      </p:sp>
    </p:spTree>
    <p:extLst>
      <p:ext uri="{BB962C8B-B14F-4D97-AF65-F5344CB8AC3E}">
        <p14:creationId xmlns:p14="http://schemas.microsoft.com/office/powerpoint/2010/main" val="319217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FD5722C-6C63-4747-B701-A60F09C34D5A}" type="datetimeFigureOut">
              <a:rPr lang="en-US" smtClean="0"/>
              <a:t>12/16/2014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422BDE2-780E-49F4-9C4E-A7FB837BBA56}" type="slidenum">
              <a:rPr lang="en-US" smtClean="0"/>
              <a:t>‹#›</a:t>
            </a:fld>
            <a:endParaRPr lang="en-US"/>
          </a:p>
        </p:txBody>
      </p:sp>
    </p:spTree>
    <p:extLst>
      <p:ext uri="{BB962C8B-B14F-4D97-AF65-F5344CB8AC3E}">
        <p14:creationId xmlns:p14="http://schemas.microsoft.com/office/powerpoint/2010/main" val="19871459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FD5722C-6C63-4747-B701-A60F09C34D5A}" type="datetimeFigureOut">
              <a:rPr lang="en-US" smtClean="0"/>
              <a:t>12/16/2014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422BDE2-780E-49F4-9C4E-A7FB837BBA56}" type="slidenum">
              <a:rPr lang="en-US" smtClean="0"/>
              <a:t>‹#›</a:t>
            </a:fld>
            <a:endParaRPr lang="en-US"/>
          </a:p>
        </p:txBody>
      </p:sp>
    </p:spTree>
    <p:extLst>
      <p:ext uri="{BB962C8B-B14F-4D97-AF65-F5344CB8AC3E}">
        <p14:creationId xmlns:p14="http://schemas.microsoft.com/office/powerpoint/2010/main" val="19447726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D5722C-6C63-4747-B701-A60F09C34D5A}" type="datetimeFigureOut">
              <a:rPr lang="en-US" smtClean="0"/>
              <a:t>12/16/2014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422BDE2-780E-49F4-9C4E-A7FB837BBA56}" type="slidenum">
              <a:rPr lang="en-US" smtClean="0"/>
              <a:t>‹#›</a:t>
            </a:fld>
            <a:endParaRPr lang="en-US"/>
          </a:p>
        </p:txBody>
      </p:sp>
    </p:spTree>
    <p:extLst>
      <p:ext uri="{BB962C8B-B14F-4D97-AF65-F5344CB8AC3E}">
        <p14:creationId xmlns:p14="http://schemas.microsoft.com/office/powerpoint/2010/main" val="38527036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FD5722C-6C63-4747-B701-A60F09C34D5A}" type="datetimeFigureOut">
              <a:rPr lang="en-US" smtClean="0"/>
              <a:t>12/16/2014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22BDE2-780E-49F4-9C4E-A7FB837BBA56}" type="slidenum">
              <a:rPr lang="en-US" smtClean="0"/>
              <a:t>‹#›</a:t>
            </a:fld>
            <a:endParaRPr lang="en-US"/>
          </a:p>
        </p:txBody>
      </p:sp>
    </p:spTree>
    <p:extLst>
      <p:ext uri="{BB962C8B-B14F-4D97-AF65-F5344CB8AC3E}">
        <p14:creationId xmlns:p14="http://schemas.microsoft.com/office/powerpoint/2010/main" val="24623348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FD5722C-6C63-4747-B701-A60F09C34D5A}" type="datetimeFigureOut">
              <a:rPr lang="en-US" smtClean="0"/>
              <a:t>12/16/2014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22BDE2-780E-49F4-9C4E-A7FB837BBA56}" type="slidenum">
              <a:rPr lang="en-US" smtClean="0"/>
              <a:t>‹#›</a:t>
            </a:fld>
            <a:endParaRPr lang="en-US"/>
          </a:p>
        </p:txBody>
      </p:sp>
    </p:spTree>
    <p:extLst>
      <p:ext uri="{BB962C8B-B14F-4D97-AF65-F5344CB8AC3E}">
        <p14:creationId xmlns:p14="http://schemas.microsoft.com/office/powerpoint/2010/main" val="991837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D5722C-6C63-4747-B701-A60F09C34D5A}" type="datetimeFigureOut">
              <a:rPr lang="en-US" smtClean="0"/>
              <a:t>12/16/2014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22BDE2-780E-49F4-9C4E-A7FB837BBA56}" type="slidenum">
              <a:rPr lang="en-US" smtClean="0"/>
              <a:t>‹#›</a:t>
            </a:fld>
            <a:endParaRPr lang="en-US"/>
          </a:p>
        </p:txBody>
      </p:sp>
    </p:spTree>
    <p:extLst>
      <p:ext uri="{BB962C8B-B14F-4D97-AF65-F5344CB8AC3E}">
        <p14:creationId xmlns:p14="http://schemas.microsoft.com/office/powerpoint/2010/main" val="28388831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notesSlide" Target="../notesSlides/notesSlide7.xml"/><Relationship Id="rId7" Type="http://schemas.openxmlformats.org/officeDocument/2006/relationships/image" Target="../media/image17.png"/><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oleObject" Target="../embeddings/oleObject1.bin"/></Relationships>
</file>

<file path=ppt/slides/_rels/slide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3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 Id="rId5" Type="http://schemas.openxmlformats.org/officeDocument/2006/relationships/image" Target="../media/image29.png"/><Relationship Id="rId4" Type="http://schemas.openxmlformats.org/officeDocument/2006/relationships/image" Target="../media/image28.png"/></Relationships>
</file>

<file path=ppt/slides/_rels/slide3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hyperlink" Target="http://en.wikipedia.org/wiki/Specification_(technical_standard)" TargetMode="External"/><Relationship Id="rId3" Type="http://schemas.openxmlformats.org/officeDocument/2006/relationships/hyperlink" Target="http://en.wikipedia.org/wiki/Unix" TargetMode="External"/><Relationship Id="rId7" Type="http://schemas.openxmlformats.org/officeDocument/2006/relationships/hyperlink" Target="http://en.wikipedia.org/wiki/Compiler-compiler" TargetMode="External"/><Relationship Id="rId2" Type="http://schemas.openxmlformats.org/officeDocument/2006/relationships/hyperlink" Target="http://en.wikipedia.org/wiki/String_(computer_science)" TargetMode="External"/><Relationship Id="rId1" Type="http://schemas.openxmlformats.org/officeDocument/2006/relationships/slideLayout" Target="../slideLayouts/slideLayout2.xml"/><Relationship Id="rId6" Type="http://schemas.openxmlformats.org/officeDocument/2006/relationships/hyperlink" Target="http://en.wikipedia.org/wiki/Formal_language#Programming_languages" TargetMode="External"/><Relationship Id="rId5" Type="http://schemas.openxmlformats.org/officeDocument/2006/relationships/hyperlink" Target="http://en.wikipedia.org/wiki/Grep" TargetMode="External"/><Relationship Id="rId4" Type="http://schemas.openxmlformats.org/officeDocument/2006/relationships/hyperlink" Target="http://en.wikipedia.org/wiki/Ed_(text_editor)" TargetMode="External"/></Relationships>
</file>

<file path=ppt/slides/_rels/slide50.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60.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2" Type="http://schemas.openxmlformats.org/officeDocument/2006/relationships/hyperlink" Target="http://www.youtube.com/watch?v=3go1Q7YCUPw" TargetMode="Externa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2" descr="zeng qing Ke Chengf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0"/>
            <a:ext cx="10372725" cy="690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9027" name="Rectangle 3"/>
          <p:cNvSpPr>
            <a:spLocks noGrp="1" noChangeArrowheads="1"/>
          </p:cNvSpPr>
          <p:nvPr>
            <p:ph type="ctrTitle"/>
          </p:nvPr>
        </p:nvSpPr>
        <p:spPr>
          <a:xfrm>
            <a:off x="-533400" y="3276600"/>
            <a:ext cx="6781800" cy="2228850"/>
          </a:xfrm>
          <a:gradFill rotWithShape="1">
            <a:gsLst>
              <a:gs pos="0">
                <a:schemeClr val="accent1">
                  <a:alpha val="17999"/>
                </a:schemeClr>
              </a:gs>
              <a:gs pos="100000">
                <a:schemeClr val="accent1">
                  <a:gamma/>
                  <a:shade val="46275"/>
                  <a:invGamma/>
                  <a:alpha val="62000"/>
                </a:schemeClr>
              </a:gs>
            </a:gsLst>
            <a:lin ang="5400000" scaled="1"/>
          </a:gradFill>
        </p:spPr>
        <p:txBody>
          <a:bodyPr/>
          <a:lstStyle/>
          <a:p>
            <a:pPr eaLnBrk="1" hangingPunct="1">
              <a:defRPr/>
            </a:pPr>
            <a:r>
              <a:rPr lang="en-US" altLang="zh-CN" sz="3600" dirty="0" smtClean="0">
                <a:ea typeface="宋体" charset="-122"/>
              </a:rPr>
              <a:t>The China Biographical Database – from anecdote to data</a:t>
            </a:r>
            <a:br>
              <a:rPr lang="en-US" altLang="zh-CN" sz="3600" dirty="0" smtClean="0">
                <a:ea typeface="宋体" charset="-122"/>
              </a:rPr>
            </a:br>
            <a:endParaRPr lang="en-US" altLang="zh-CN" sz="3600" dirty="0" smtClean="0">
              <a:ea typeface="宋体" charset="-122"/>
            </a:endParaRPr>
          </a:p>
        </p:txBody>
      </p:sp>
    </p:spTree>
    <p:extLst>
      <p:ext uri="{BB962C8B-B14F-4D97-AF65-F5344CB8AC3E}">
        <p14:creationId xmlns:p14="http://schemas.microsoft.com/office/powerpoint/2010/main" val="274779971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3842" name="Group 2"/>
          <p:cNvGraphicFramePr>
            <a:graphicFrameLocks noGrp="1"/>
          </p:cNvGraphicFramePr>
          <p:nvPr>
            <p:ph idx="4294967295"/>
          </p:nvPr>
        </p:nvGraphicFramePr>
        <p:xfrm>
          <a:off x="357188" y="2193925"/>
          <a:ext cx="8531225" cy="4365626"/>
        </p:xfrm>
        <a:graphic>
          <a:graphicData uri="http://schemas.openxmlformats.org/drawingml/2006/table">
            <a:tbl>
              <a:tblPr/>
              <a:tblGrid>
                <a:gridCol w="1700212"/>
                <a:gridCol w="935038"/>
                <a:gridCol w="2035175"/>
                <a:gridCol w="3860800"/>
              </a:tblGrid>
              <a:tr h="728663">
                <a:tc>
                  <a:txBody>
                    <a:bodyPr/>
                    <a:lstStyle>
                      <a:lvl1pPr>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2000" b="0" i="0" u="none" strike="noStrike" cap="none" normalizeH="0" baseline="0" smtClean="0">
                          <a:ln>
                            <a:noFill/>
                          </a:ln>
                          <a:solidFill>
                            <a:schemeClr val="tx1"/>
                          </a:solidFill>
                          <a:effectLst/>
                          <a:latin typeface="Arial" pitchFamily="34" charset="0"/>
                          <a:ea typeface="宋体" pitchFamily="2" charset="-122"/>
                        </a:rPr>
                        <a:t>Name</a:t>
                      </a:r>
                      <a:br>
                        <a:rPr kumimoji="0" lang="en-US" altLang="zh-CN" sz="2000" b="0" i="0" u="none" strike="noStrike" cap="none" normalizeH="0" baseline="0" smtClean="0">
                          <a:ln>
                            <a:noFill/>
                          </a:ln>
                          <a:solidFill>
                            <a:schemeClr val="tx1"/>
                          </a:solidFill>
                          <a:effectLst/>
                          <a:latin typeface="Arial" pitchFamily="34" charset="0"/>
                          <a:ea typeface="宋体" pitchFamily="2" charset="-122"/>
                        </a:rPr>
                      </a:br>
                      <a:r>
                        <a:rPr kumimoji="0" lang="zh-CN" altLang="en-US" sz="2000" b="0" i="0" u="none" strike="noStrike" cap="none" normalizeH="0" baseline="0" smtClean="0">
                          <a:ln>
                            <a:noFill/>
                          </a:ln>
                          <a:solidFill>
                            <a:schemeClr val="tx1"/>
                          </a:solidFill>
                          <a:effectLst/>
                          <a:latin typeface="Arial" pitchFamily="34" charset="0"/>
                          <a:ea typeface="宋体" pitchFamily="2" charset="-122"/>
                        </a:rPr>
                        <a:t>姓名</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2000" b="0" i="0" u="none" strike="noStrike" cap="none" normalizeH="0" baseline="0" smtClean="0">
                          <a:ln>
                            <a:noFill/>
                          </a:ln>
                          <a:solidFill>
                            <a:schemeClr val="tx1"/>
                          </a:solidFill>
                          <a:effectLst/>
                          <a:latin typeface="Arial" pitchFamily="34" charset="0"/>
                          <a:ea typeface="宋体" pitchFamily="2" charset="-122"/>
                        </a:rPr>
                        <a:t>Dates </a:t>
                      </a:r>
                      <a:r>
                        <a:rPr kumimoji="0" lang="zh-CN" altLang="en-US" sz="2000" b="0" i="0" u="none" strike="noStrike" cap="none" normalizeH="0" baseline="0" smtClean="0">
                          <a:ln>
                            <a:noFill/>
                          </a:ln>
                          <a:solidFill>
                            <a:schemeClr val="tx1"/>
                          </a:solidFill>
                          <a:effectLst/>
                          <a:latin typeface="Arial" pitchFamily="34" charset="0"/>
                          <a:ea typeface="宋体" pitchFamily="2" charset="-122"/>
                        </a:rPr>
                        <a:t>日期</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2000" b="0" i="0" u="none" strike="noStrike" cap="none" normalizeH="0" baseline="0" smtClean="0">
                          <a:ln>
                            <a:noFill/>
                          </a:ln>
                          <a:solidFill>
                            <a:schemeClr val="tx1"/>
                          </a:solidFill>
                          <a:effectLst/>
                          <a:latin typeface="Arial" pitchFamily="34" charset="0"/>
                          <a:ea typeface="宋体" pitchFamily="2" charset="-122"/>
                        </a:rPr>
                        <a:t>Offices</a:t>
                      </a:r>
                      <a:br>
                        <a:rPr kumimoji="0" lang="en-US" altLang="zh-CN" sz="2000" b="0" i="0" u="none" strike="noStrike" cap="none" normalizeH="0" baseline="0" smtClean="0">
                          <a:ln>
                            <a:noFill/>
                          </a:ln>
                          <a:solidFill>
                            <a:schemeClr val="tx1"/>
                          </a:solidFill>
                          <a:effectLst/>
                          <a:latin typeface="Arial" pitchFamily="34" charset="0"/>
                          <a:ea typeface="宋体" pitchFamily="2" charset="-122"/>
                        </a:rPr>
                      </a:br>
                      <a:r>
                        <a:rPr kumimoji="0" lang="zh-CN" altLang="en-US" sz="2000" b="0" i="0" u="none" strike="noStrike" cap="none" normalizeH="0" baseline="0" smtClean="0">
                          <a:ln>
                            <a:noFill/>
                          </a:ln>
                          <a:solidFill>
                            <a:schemeClr val="tx1"/>
                          </a:solidFill>
                          <a:effectLst/>
                          <a:latin typeface="Arial" pitchFamily="34" charset="0"/>
                          <a:ea typeface="宋体" pitchFamily="2" charset="-122"/>
                        </a:rPr>
                        <a:t>任官</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2000" b="0" i="0" u="none" strike="noStrike" cap="none" normalizeH="0" baseline="0" smtClean="0">
                          <a:ln>
                            <a:noFill/>
                          </a:ln>
                          <a:solidFill>
                            <a:schemeClr val="tx1"/>
                          </a:solidFill>
                          <a:effectLst/>
                          <a:latin typeface="Arial" pitchFamily="34" charset="0"/>
                          <a:ea typeface="宋体" pitchFamily="2" charset="-122"/>
                        </a:rPr>
                        <a:t>Associations</a:t>
                      </a:r>
                      <a:br>
                        <a:rPr kumimoji="0" lang="en-US" altLang="zh-CN" sz="2000" b="0" i="0" u="none" strike="noStrike" cap="none" normalizeH="0" baseline="0" smtClean="0">
                          <a:ln>
                            <a:noFill/>
                          </a:ln>
                          <a:solidFill>
                            <a:schemeClr val="tx1"/>
                          </a:solidFill>
                          <a:effectLst/>
                          <a:latin typeface="Arial" pitchFamily="34" charset="0"/>
                          <a:ea typeface="宋体" pitchFamily="2" charset="-122"/>
                        </a:rPr>
                      </a:br>
                      <a:r>
                        <a:rPr kumimoji="0" lang="zh-CN" altLang="en-US" sz="2000" b="0" i="0" u="none" strike="noStrike" cap="none" normalizeH="0" baseline="0" smtClean="0">
                          <a:ln>
                            <a:noFill/>
                          </a:ln>
                          <a:solidFill>
                            <a:schemeClr val="tx1"/>
                          </a:solidFill>
                          <a:effectLst/>
                          <a:latin typeface="Arial" pitchFamily="34" charset="0"/>
                          <a:ea typeface="宋体" pitchFamily="2" charset="-122"/>
                        </a:rPr>
                        <a:t>社會關係</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36963">
                <a:tc>
                  <a:txBody>
                    <a:bodyPr/>
                    <a:lstStyle>
                      <a:lvl1pPr>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2000" b="0" i="0" u="none" strike="noStrike" cap="none" normalizeH="0" baseline="0" smtClean="0">
                          <a:ln>
                            <a:noFill/>
                          </a:ln>
                          <a:solidFill>
                            <a:schemeClr val="tx1"/>
                          </a:solidFill>
                          <a:effectLst/>
                          <a:latin typeface="Arial" pitchFamily="34" charset="0"/>
                          <a:ea typeface="宋体" pitchFamily="2" charset="-122"/>
                        </a:rPr>
                        <a:t>Sima Guang </a:t>
                      </a:r>
                      <a:r>
                        <a:rPr kumimoji="0" lang="zh-CN" altLang="en-US" sz="2000" b="0" i="0" u="none" strike="noStrike" cap="none" normalizeH="0" baseline="0" smtClean="0">
                          <a:ln>
                            <a:noFill/>
                          </a:ln>
                          <a:solidFill>
                            <a:schemeClr val="tx1"/>
                          </a:solidFill>
                          <a:effectLst/>
                          <a:latin typeface="Arial" pitchFamily="34" charset="0"/>
                          <a:ea typeface="宋体" pitchFamily="2" charset="-122"/>
                        </a:rPr>
                        <a:t>司馬光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2000" b="0" i="0" u="none" strike="noStrike" cap="none" normalizeH="0" baseline="0" smtClean="0">
                          <a:ln>
                            <a:noFill/>
                          </a:ln>
                          <a:solidFill>
                            <a:schemeClr val="tx1"/>
                          </a:solidFill>
                          <a:effectLst/>
                          <a:latin typeface="Arial" pitchFamily="34" charset="0"/>
                          <a:ea typeface="宋体" pitchFamily="2" charset="-122"/>
                        </a:rPr>
                        <a:t>1019-1086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000" b="0" i="0" u="none" strike="noStrike" cap="none" normalizeH="0" baseline="0" smtClean="0">
                          <a:ln>
                            <a:noFill/>
                          </a:ln>
                          <a:solidFill>
                            <a:schemeClr val="tx1"/>
                          </a:solidFill>
                          <a:effectLst/>
                          <a:latin typeface="Arial" pitchFamily="34" charset="0"/>
                          <a:ea typeface="宋体" pitchFamily="2" charset="-122"/>
                        </a:rPr>
                        <a:t>(1) 1059 </a:t>
                      </a:r>
                      <a:r>
                        <a:rPr kumimoji="0" lang="zh-CN" altLang="en-US" sz="2000" b="0" i="0" u="none" strike="noStrike" cap="none" normalizeH="0" baseline="0" smtClean="0">
                          <a:ln>
                            <a:noFill/>
                          </a:ln>
                          <a:solidFill>
                            <a:schemeClr val="tx1"/>
                          </a:solidFill>
                          <a:effectLst/>
                          <a:latin typeface="Arial" pitchFamily="34" charset="0"/>
                          <a:ea typeface="宋体" pitchFamily="2" charset="-122"/>
                        </a:rPr>
                        <a:t>度支勾院 </a:t>
                      </a:r>
                      <a:r>
                        <a:rPr kumimoji="0" lang="en-US" altLang="zh-CN" sz="2000" b="0" i="0" u="none" strike="noStrike" cap="none" normalizeH="0" baseline="0" smtClean="0">
                          <a:ln>
                            <a:noFill/>
                          </a:ln>
                          <a:solidFill>
                            <a:schemeClr val="tx1"/>
                          </a:solidFill>
                          <a:effectLst/>
                          <a:latin typeface="Arial" pitchFamily="34" charset="0"/>
                          <a:ea typeface="宋体" pitchFamily="2" charset="-122"/>
                        </a:rPr>
                        <a:t>Budget Auditor; (2) 1085 </a:t>
                      </a:r>
                      <a:r>
                        <a:rPr kumimoji="0" lang="zh-CN" altLang="en-US" sz="2000" b="0" i="0" u="none" strike="noStrike" cap="none" normalizeH="0" baseline="0" smtClean="0">
                          <a:ln>
                            <a:noFill/>
                          </a:ln>
                          <a:solidFill>
                            <a:schemeClr val="tx1"/>
                          </a:solidFill>
                          <a:effectLst/>
                          <a:latin typeface="Arial" pitchFamily="34" charset="0"/>
                          <a:ea typeface="宋体" pitchFamily="2" charset="-122"/>
                        </a:rPr>
                        <a:t>門下侍郎 </a:t>
                      </a:r>
                      <a:r>
                        <a:rPr kumimoji="0" lang="en-US" altLang="zh-CN" sz="2000" b="0" i="0" u="none" strike="noStrike" cap="none" normalizeH="0" baseline="0" smtClean="0">
                          <a:ln>
                            <a:noFill/>
                          </a:ln>
                          <a:solidFill>
                            <a:schemeClr val="tx1"/>
                          </a:solidFill>
                          <a:effectLst/>
                          <a:latin typeface="Arial" pitchFamily="34" charset="0"/>
                          <a:ea typeface="宋体" pitchFamily="2" charset="-122"/>
                        </a:rPr>
                        <a:t>Executive of the Chancellery; (3) 1086 </a:t>
                      </a:r>
                      <a:r>
                        <a:rPr kumimoji="0" lang="zh-CN" altLang="en-US" sz="2000" b="0" i="0" u="none" strike="noStrike" cap="none" normalizeH="0" baseline="0" smtClean="0">
                          <a:ln>
                            <a:noFill/>
                          </a:ln>
                          <a:solidFill>
                            <a:schemeClr val="tx1"/>
                          </a:solidFill>
                          <a:effectLst/>
                          <a:latin typeface="Arial" pitchFamily="34" charset="0"/>
                          <a:ea typeface="宋体" pitchFamily="2" charset="-122"/>
                        </a:rPr>
                        <a:t>左僕射兼門下侍郎 </a:t>
                      </a:r>
                      <a:r>
                        <a:rPr kumimoji="0" lang="en-US" altLang="zh-CN" sz="2000" b="0" i="0" u="none" strike="noStrike" cap="none" normalizeH="0" baseline="0" smtClean="0">
                          <a:ln>
                            <a:noFill/>
                          </a:ln>
                          <a:solidFill>
                            <a:schemeClr val="tx1"/>
                          </a:solidFill>
                          <a:effectLst/>
                          <a:latin typeface="Arial" pitchFamily="34" charset="0"/>
                          <a:ea typeface="宋体" pitchFamily="2" charset="-122"/>
                        </a:rPr>
                        <a:t>Left Executive, Dept of Ministries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000" b="0" i="0" u="none" strike="noStrike" cap="none" normalizeH="0" baseline="0" smtClean="0">
                          <a:ln>
                            <a:noFill/>
                          </a:ln>
                          <a:solidFill>
                            <a:schemeClr val="tx1"/>
                          </a:solidFill>
                          <a:effectLst/>
                          <a:latin typeface="Arial" pitchFamily="34" charset="0"/>
                          <a:ea typeface="宋体" pitchFamily="2" charset="-122"/>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2000" b="0" i="0" u="none" strike="noStrike" cap="none" normalizeH="0" baseline="0" smtClean="0">
                          <a:ln>
                            <a:noFill/>
                          </a:ln>
                          <a:solidFill>
                            <a:schemeClr val="tx1"/>
                          </a:solidFill>
                          <a:effectLst/>
                          <a:latin typeface="Arial" pitchFamily="34" charset="0"/>
                          <a:ea typeface="宋体" pitchFamily="2" charset="-122"/>
                        </a:rPr>
                        <a:t>(1) Yuanyou coalition member (</a:t>
                      </a:r>
                      <a:r>
                        <a:rPr kumimoji="0" lang="zh-CN" altLang="en-US" sz="2000" b="0" i="0" u="none" strike="noStrike" cap="none" normalizeH="0" baseline="0" smtClean="0">
                          <a:ln>
                            <a:noFill/>
                          </a:ln>
                          <a:solidFill>
                            <a:schemeClr val="tx1"/>
                          </a:solidFill>
                          <a:effectLst/>
                          <a:latin typeface="Arial" pitchFamily="34" charset="0"/>
                          <a:ea typeface="宋体" pitchFamily="2" charset="-122"/>
                        </a:rPr>
                        <a:t>元祐黨</a:t>
                      </a:r>
                      <a:r>
                        <a:rPr kumimoji="0" lang="en-US" altLang="zh-CN" sz="2000" b="0" i="0" u="none" strike="noStrike" cap="none" normalizeH="0" baseline="0" smtClean="0">
                          <a:ln>
                            <a:noFill/>
                          </a:ln>
                          <a:solidFill>
                            <a:schemeClr val="tx1"/>
                          </a:solidFill>
                          <a:effectLst/>
                          <a:latin typeface="Arial" pitchFamily="34" charset="0"/>
                          <a:ea typeface="宋体" pitchFamily="2" charset="-122"/>
                        </a:rPr>
                        <a:t>); (2) An Dun </a:t>
                      </a:r>
                      <a:r>
                        <a:rPr kumimoji="0" lang="zh-CN" altLang="en-US" sz="2000" b="0" i="0" u="none" strike="noStrike" cap="none" normalizeH="0" baseline="0" smtClean="0">
                          <a:ln>
                            <a:noFill/>
                          </a:ln>
                          <a:solidFill>
                            <a:schemeClr val="tx1"/>
                          </a:solidFill>
                          <a:effectLst/>
                          <a:latin typeface="Arial" pitchFamily="34" charset="0"/>
                          <a:ea typeface="宋体" pitchFamily="2" charset="-122"/>
                        </a:rPr>
                        <a:t>安惇 </a:t>
                      </a:r>
                      <a:r>
                        <a:rPr kumimoji="0" lang="en-US" altLang="zh-CN" sz="2000" b="0" i="0" u="none" strike="noStrike" cap="none" normalizeH="0" baseline="0" smtClean="0">
                          <a:ln>
                            <a:noFill/>
                          </a:ln>
                          <a:solidFill>
                            <a:schemeClr val="tx1"/>
                          </a:solidFill>
                          <a:effectLst/>
                          <a:latin typeface="Arial" pitchFamily="34" charset="0"/>
                          <a:ea typeface="宋体" pitchFamily="2" charset="-122"/>
                        </a:rPr>
                        <a:t>Desires opposed by; (3) Chao Buzhi </a:t>
                      </a:r>
                      <a:r>
                        <a:rPr kumimoji="0" lang="zh-CN" altLang="en-US" sz="2000" b="0" i="0" u="none" strike="noStrike" cap="none" normalizeH="0" baseline="0" smtClean="0">
                          <a:ln>
                            <a:noFill/>
                          </a:ln>
                          <a:solidFill>
                            <a:schemeClr val="tx1"/>
                          </a:solidFill>
                          <a:effectLst/>
                          <a:latin typeface="Arial" pitchFamily="34" charset="0"/>
                          <a:ea typeface="宋体" pitchFamily="2" charset="-122"/>
                        </a:rPr>
                        <a:t>晁補之 </a:t>
                      </a:r>
                      <a:r>
                        <a:rPr kumimoji="0" lang="en-US" altLang="zh-CN" sz="2000" b="0" i="0" u="none" strike="noStrike" cap="none" normalizeH="0" baseline="0" smtClean="0">
                          <a:ln>
                            <a:noFill/>
                          </a:ln>
                          <a:solidFill>
                            <a:schemeClr val="tx1"/>
                          </a:solidFill>
                          <a:effectLst/>
                          <a:latin typeface="Arial" pitchFamily="34" charset="0"/>
                          <a:ea typeface="宋体" pitchFamily="2" charset="-122"/>
                        </a:rPr>
                        <a:t>Sacrificial prayer written by; (4) Chen Jian </a:t>
                      </a:r>
                      <a:r>
                        <a:rPr kumimoji="0" lang="zh-CN" altLang="en-US" sz="2000" b="0" i="0" u="none" strike="noStrike" cap="none" normalizeH="0" baseline="0" smtClean="0">
                          <a:ln>
                            <a:noFill/>
                          </a:ln>
                          <a:solidFill>
                            <a:schemeClr val="tx1"/>
                          </a:solidFill>
                          <a:effectLst/>
                          <a:latin typeface="Arial" pitchFamily="34" charset="0"/>
                          <a:ea typeface="宋体" pitchFamily="2" charset="-122"/>
                        </a:rPr>
                        <a:t>陳薦 </a:t>
                      </a:r>
                      <a:r>
                        <a:rPr kumimoji="0" lang="en-US" altLang="zh-CN" sz="2000" b="0" i="0" u="none" strike="noStrike" cap="none" normalizeH="0" baseline="0" smtClean="0">
                          <a:ln>
                            <a:noFill/>
                          </a:ln>
                          <a:solidFill>
                            <a:schemeClr val="tx1"/>
                          </a:solidFill>
                          <a:effectLst/>
                          <a:latin typeface="Arial" pitchFamily="34" charset="0"/>
                          <a:ea typeface="宋体" pitchFamily="2" charset="-122"/>
                        </a:rPr>
                        <a:t>Sacrificial prayer written for; (5) Chen Min </a:t>
                      </a:r>
                      <a:r>
                        <a:rPr kumimoji="0" lang="zh-CN" altLang="en-US" sz="2000" b="0" i="0" u="none" strike="noStrike" cap="none" normalizeH="0" baseline="0" smtClean="0">
                          <a:ln>
                            <a:noFill/>
                          </a:ln>
                          <a:solidFill>
                            <a:schemeClr val="tx1"/>
                          </a:solidFill>
                          <a:effectLst/>
                          <a:latin typeface="Arial" pitchFamily="34" charset="0"/>
                          <a:ea typeface="宋体" pitchFamily="2" charset="-122"/>
                        </a:rPr>
                        <a:t>陳敏 </a:t>
                      </a:r>
                      <a:r>
                        <a:rPr kumimoji="0" lang="en-US" altLang="zh-CN" sz="2000" b="0" i="0" u="none" strike="noStrike" cap="none" normalizeH="0" baseline="0" smtClean="0">
                          <a:ln>
                            <a:noFill/>
                          </a:ln>
                          <a:solidFill>
                            <a:schemeClr val="tx1"/>
                          </a:solidFill>
                          <a:effectLst/>
                          <a:latin typeface="Arial" pitchFamily="34" charset="0"/>
                          <a:ea typeface="宋体" pitchFamily="2" charset="-122"/>
                        </a:rPr>
                        <a:t>Honored by; (6) Cheng Yi </a:t>
                      </a:r>
                      <a:r>
                        <a:rPr kumimoji="0" lang="zh-CN" altLang="en-US" sz="2000" b="0" i="0" u="none" strike="noStrike" cap="none" normalizeH="0" baseline="0" smtClean="0">
                          <a:ln>
                            <a:noFill/>
                          </a:ln>
                          <a:solidFill>
                            <a:schemeClr val="tx1"/>
                          </a:solidFill>
                          <a:effectLst/>
                          <a:latin typeface="Arial" pitchFamily="34" charset="0"/>
                          <a:ea typeface="宋体" pitchFamily="2" charset="-122"/>
                        </a:rPr>
                        <a:t>程頤 </a:t>
                      </a:r>
                      <a:r>
                        <a:rPr kumimoji="0" lang="en-US" altLang="zh-CN" sz="2000" b="0" i="0" u="none" strike="noStrike" cap="none" normalizeH="0" baseline="0" smtClean="0">
                          <a:ln>
                            <a:noFill/>
                          </a:ln>
                          <a:solidFill>
                            <a:schemeClr val="tx1"/>
                          </a:solidFill>
                          <a:effectLst/>
                          <a:latin typeface="Arial" pitchFamily="34" charset="0"/>
                          <a:ea typeface="宋体" pitchFamily="2" charset="-122"/>
                        </a:rPr>
                        <a:t>Recommended; (7) Ding Du </a:t>
                      </a:r>
                      <a:r>
                        <a:rPr kumimoji="0" lang="zh-CN" altLang="en-US" sz="2000" b="0" i="0" u="none" strike="noStrike" cap="none" normalizeH="0" baseline="0" smtClean="0">
                          <a:ln>
                            <a:noFill/>
                          </a:ln>
                          <a:solidFill>
                            <a:schemeClr val="tx1"/>
                          </a:solidFill>
                          <a:effectLst/>
                          <a:latin typeface="Arial" pitchFamily="34" charset="0"/>
                          <a:ea typeface="宋体" pitchFamily="2" charset="-122"/>
                        </a:rPr>
                        <a:t>丁度 </a:t>
                      </a:r>
                      <a:r>
                        <a:rPr kumimoji="0" lang="en-US" altLang="zh-CN" sz="2000" b="0" i="0" u="none" strike="noStrike" cap="none" normalizeH="0" baseline="0" smtClean="0">
                          <a:ln>
                            <a:noFill/>
                          </a:ln>
                          <a:solidFill>
                            <a:schemeClr val="tx1"/>
                          </a:solidFill>
                          <a:effectLst/>
                          <a:latin typeface="Arial" pitchFamily="34" charset="0"/>
                          <a:ea typeface="宋体" pitchFamily="2" charset="-122"/>
                        </a:rPr>
                        <a:t>Sacrificial prayer written for; (8) Fan Chunli </a:t>
                      </a:r>
                      <a:r>
                        <a:rPr kumimoji="0" lang="zh-CN" altLang="en-US" sz="2000" b="0" i="0" u="none" strike="noStrike" cap="none" normalizeH="0" baseline="0" smtClean="0">
                          <a:ln>
                            <a:noFill/>
                          </a:ln>
                          <a:solidFill>
                            <a:schemeClr val="tx1"/>
                          </a:solidFill>
                          <a:effectLst/>
                          <a:latin typeface="Arial" pitchFamily="34" charset="0"/>
                          <a:ea typeface="宋体" pitchFamily="2" charset="-122"/>
                        </a:rPr>
                        <a:t>范純禮 </a:t>
                      </a:r>
                      <a:r>
                        <a:rPr kumimoji="0" lang="en-US" altLang="zh-CN" sz="2000" b="0" i="0" u="none" strike="noStrike" cap="none" normalizeH="0" baseline="0" smtClean="0">
                          <a:ln>
                            <a:noFill/>
                          </a:ln>
                          <a:solidFill>
                            <a:schemeClr val="tx1"/>
                          </a:solidFill>
                          <a:effectLst/>
                          <a:latin typeface="Arial" pitchFamily="34" charset="0"/>
                          <a:ea typeface="宋体" pitchFamily="2" charset="-122"/>
                        </a:rPr>
                        <a:t>Patron of;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63859" name="Text Box 64"/>
          <p:cNvSpPr txBox="1">
            <a:spLocks noChangeArrowheads="1"/>
          </p:cNvSpPr>
          <p:nvPr/>
        </p:nvSpPr>
        <p:spPr bwMode="auto">
          <a:xfrm>
            <a:off x="485775" y="1176338"/>
            <a:ext cx="543718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r>
              <a:rPr lang="en-US" altLang="zh-CN" sz="2400" b="0">
                <a:ea typeface="TSC UMing S TT" pitchFamily="49" charset="-120"/>
              </a:rPr>
              <a:t>A Subset of the Data on Sima Guang:</a:t>
            </a:r>
          </a:p>
          <a:p>
            <a:r>
              <a:rPr lang="zh-CN" altLang="en-US" sz="2400" b="0">
                <a:ea typeface="TSC UMing S TT" pitchFamily="49" charset="-120"/>
              </a:rPr>
              <a:t>有關司馬光的部分數據：</a:t>
            </a:r>
          </a:p>
        </p:txBody>
      </p:sp>
      <p:pic>
        <p:nvPicPr>
          <p:cNvPr id="163860" name="Picture 65" descr="inside_01_01"/>
          <p:cNvPicPr>
            <a:picLocks noChangeAspect="1" noChangeArrowheads="1"/>
          </p:cNvPicPr>
          <p:nvPr/>
        </p:nvPicPr>
        <p:blipFill>
          <a:blip r:embed="rId3">
            <a:extLst>
              <a:ext uri="{28A0092B-C50C-407E-A947-70E740481C1C}">
                <a14:useLocalDpi xmlns:a14="http://schemas.microsoft.com/office/drawing/2010/main" val="0"/>
              </a:ext>
            </a:extLst>
          </a:blip>
          <a:srcRect l="4286" r="4286"/>
          <a:stretch>
            <a:fillRect/>
          </a:stretch>
        </p:blipFill>
        <p:spPr bwMode="auto">
          <a:xfrm>
            <a:off x="0" y="6350"/>
            <a:ext cx="914400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51726662"/>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4082" name="Group 2"/>
          <p:cNvGraphicFramePr>
            <a:graphicFrameLocks noGrp="1"/>
          </p:cNvGraphicFramePr>
          <p:nvPr>
            <p:ph sz="quarter" idx="4294967295"/>
          </p:nvPr>
        </p:nvGraphicFramePr>
        <p:xfrm>
          <a:off x="415925" y="1831975"/>
          <a:ext cx="3798888" cy="701040"/>
        </p:xfrm>
        <a:graphic>
          <a:graphicData uri="http://schemas.openxmlformats.org/drawingml/2006/table">
            <a:tbl>
              <a:tblPr/>
              <a:tblGrid>
                <a:gridCol w="2379663"/>
                <a:gridCol w="1419225"/>
              </a:tblGrid>
              <a:tr h="242888">
                <a:tc>
                  <a:txBody>
                    <a:bodyPr/>
                    <a:lstStyle>
                      <a:lvl1pPr>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1" i="0" u="none" strike="noStrike" cap="none" normalizeH="0" baseline="0" smtClean="0">
                          <a:ln>
                            <a:noFill/>
                          </a:ln>
                          <a:solidFill>
                            <a:schemeClr val="tx1"/>
                          </a:solidFill>
                          <a:effectLst/>
                          <a:latin typeface="Arial" pitchFamily="34" charset="0"/>
                          <a:ea typeface="宋体" pitchFamily="2" charset="-122"/>
                        </a:rPr>
                        <a:t>Name </a:t>
                      </a:r>
                      <a:r>
                        <a:rPr kumimoji="0" lang="zh-CN" altLang="en-US" sz="1800" b="1" i="0" u="none" strike="noStrike" cap="none" normalizeH="0" baseline="0" smtClean="0">
                          <a:ln>
                            <a:noFill/>
                          </a:ln>
                          <a:solidFill>
                            <a:schemeClr val="tx1"/>
                          </a:solidFill>
                          <a:effectLst/>
                          <a:latin typeface="Arial" pitchFamily="34" charset="0"/>
                          <a:ea typeface="宋体" pitchFamily="2" charset="-122"/>
                        </a:rPr>
                        <a:t>姓名</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lvl1pPr>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1" i="0" u="none" strike="noStrike" cap="none" normalizeH="0" baseline="0" smtClean="0">
                          <a:ln>
                            <a:noFill/>
                          </a:ln>
                          <a:solidFill>
                            <a:schemeClr val="tx1"/>
                          </a:solidFill>
                          <a:effectLst/>
                          <a:latin typeface="Arial" pitchFamily="34" charset="0"/>
                          <a:ea typeface="宋体" pitchFamily="2" charset="-122"/>
                        </a:rPr>
                        <a:t>Dates </a:t>
                      </a:r>
                      <a:r>
                        <a:rPr kumimoji="0" lang="zh-CN" altLang="en-US" sz="1800" b="1" i="0" u="none" strike="noStrike" cap="none" normalizeH="0" baseline="0" smtClean="0">
                          <a:ln>
                            <a:noFill/>
                          </a:ln>
                          <a:solidFill>
                            <a:schemeClr val="tx1"/>
                          </a:solidFill>
                          <a:effectLst/>
                          <a:latin typeface="Arial" pitchFamily="34" charset="0"/>
                          <a:ea typeface="宋体" pitchFamily="2" charset="-122"/>
                        </a:rPr>
                        <a:t>日期</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r>
              <a:tr h="333375">
                <a:tc>
                  <a:txBody>
                    <a:bodyPr/>
                    <a:lstStyle>
                      <a:lvl1pPr>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0" i="0" u="none" strike="noStrike" cap="none" normalizeH="0" baseline="0" smtClean="0">
                          <a:ln>
                            <a:noFill/>
                          </a:ln>
                          <a:solidFill>
                            <a:schemeClr val="tx1"/>
                          </a:solidFill>
                          <a:effectLst/>
                          <a:latin typeface="Arial" pitchFamily="34" charset="0"/>
                          <a:ea typeface="宋体" pitchFamily="2" charset="-122"/>
                        </a:rPr>
                        <a:t>Sima Guang </a:t>
                      </a:r>
                      <a:r>
                        <a:rPr kumimoji="0" lang="zh-CN" altLang="en-US" sz="1600" b="0" i="0" u="none" strike="noStrike" cap="none" normalizeH="0" baseline="0" smtClean="0">
                          <a:ln>
                            <a:noFill/>
                          </a:ln>
                          <a:solidFill>
                            <a:schemeClr val="tx1"/>
                          </a:solidFill>
                          <a:effectLst/>
                          <a:latin typeface="Arial" pitchFamily="34" charset="0"/>
                          <a:ea typeface="宋体" pitchFamily="2" charset="-122"/>
                        </a:rPr>
                        <a:t>司馬光</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lvl1pPr>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0" i="0" u="none" strike="noStrike" cap="none" normalizeH="0" baseline="0" smtClean="0">
                          <a:ln>
                            <a:noFill/>
                          </a:ln>
                          <a:solidFill>
                            <a:schemeClr val="tx1"/>
                          </a:solidFill>
                          <a:effectLst/>
                          <a:latin typeface="Arial" pitchFamily="34" charset="0"/>
                          <a:ea typeface="宋体" pitchFamily="2" charset="-122"/>
                        </a:rPr>
                        <a:t>1019-1086</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CC"/>
                    </a:solidFill>
                  </a:tcPr>
                </a:tc>
              </a:tr>
            </a:tbl>
          </a:graphicData>
        </a:graphic>
      </p:graphicFrame>
      <p:graphicFrame>
        <p:nvGraphicFramePr>
          <p:cNvPr id="174093" name="Group 13"/>
          <p:cNvGraphicFramePr>
            <a:graphicFrameLocks noGrp="1"/>
          </p:cNvGraphicFramePr>
          <p:nvPr>
            <p:ph sz="quarter" idx="4294967295"/>
          </p:nvPr>
        </p:nvGraphicFramePr>
        <p:xfrm>
          <a:off x="377825" y="2671763"/>
          <a:ext cx="8534400" cy="1734185"/>
        </p:xfrm>
        <a:graphic>
          <a:graphicData uri="http://schemas.openxmlformats.org/drawingml/2006/table">
            <a:tbl>
              <a:tblPr/>
              <a:tblGrid>
                <a:gridCol w="2076450"/>
                <a:gridCol w="1695450"/>
                <a:gridCol w="4762500"/>
              </a:tblGrid>
              <a:tr h="260350">
                <a:tc>
                  <a:txBody>
                    <a:bodyPr/>
                    <a:lstStyle>
                      <a:lvl1pPr>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1" i="0" u="none" strike="noStrike" cap="none" normalizeH="0" baseline="0" smtClean="0">
                          <a:ln>
                            <a:noFill/>
                          </a:ln>
                          <a:solidFill>
                            <a:schemeClr val="tx1"/>
                          </a:solidFill>
                          <a:effectLst/>
                          <a:latin typeface="Arial" pitchFamily="34" charset="0"/>
                          <a:ea typeface="宋体" pitchFamily="2" charset="-122"/>
                        </a:rPr>
                        <a:t>Person </a:t>
                      </a:r>
                      <a:r>
                        <a:rPr kumimoji="0" lang="zh-CN" altLang="en-US" sz="1800" b="1" i="0" u="none" strike="noStrike" cap="none" normalizeH="0" baseline="0" smtClean="0">
                          <a:ln>
                            <a:noFill/>
                          </a:ln>
                          <a:solidFill>
                            <a:schemeClr val="tx1"/>
                          </a:solidFill>
                          <a:effectLst/>
                          <a:latin typeface="Arial" pitchFamily="34" charset="0"/>
                          <a:ea typeface="宋体" pitchFamily="2" charset="-122"/>
                        </a:rPr>
                        <a:t>人物</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lvl1pPr>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1" i="0" u="none" strike="noStrike" cap="none" normalizeH="0" baseline="0" smtClean="0">
                          <a:ln>
                            <a:noFill/>
                          </a:ln>
                          <a:solidFill>
                            <a:schemeClr val="tx1"/>
                          </a:solidFill>
                          <a:effectLst/>
                          <a:latin typeface="Arial" pitchFamily="34" charset="0"/>
                          <a:ea typeface="宋体" pitchFamily="2" charset="-122"/>
                        </a:rPr>
                        <a:t>Posting Date </a:t>
                      </a:r>
                      <a:r>
                        <a:rPr kumimoji="0" lang="zh-CN" altLang="en-US" sz="1800" b="1" i="0" u="none" strike="noStrike" cap="none" normalizeH="0" baseline="0" smtClean="0">
                          <a:ln>
                            <a:noFill/>
                          </a:ln>
                          <a:solidFill>
                            <a:schemeClr val="tx1"/>
                          </a:solidFill>
                          <a:effectLst/>
                          <a:latin typeface="Arial" pitchFamily="34" charset="0"/>
                          <a:ea typeface="宋体" pitchFamily="2" charset="-122"/>
                        </a:rPr>
                        <a:t>任命日期</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lvl1pPr>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1" i="0" u="none" strike="noStrike" cap="none" normalizeH="0" baseline="0" smtClean="0">
                          <a:ln>
                            <a:noFill/>
                          </a:ln>
                          <a:solidFill>
                            <a:schemeClr val="tx1"/>
                          </a:solidFill>
                          <a:effectLst/>
                          <a:latin typeface="Arial" pitchFamily="34" charset="0"/>
                          <a:ea typeface="宋体" pitchFamily="2" charset="-122"/>
                        </a:rPr>
                        <a:t>Office Title </a:t>
                      </a:r>
                      <a:r>
                        <a:rPr kumimoji="0" lang="zh-CN" altLang="en-US" sz="1800" b="1" i="0" u="none" strike="noStrike" cap="none" normalizeH="0" baseline="0" smtClean="0">
                          <a:ln>
                            <a:noFill/>
                          </a:ln>
                          <a:solidFill>
                            <a:schemeClr val="tx1"/>
                          </a:solidFill>
                          <a:effectLst/>
                          <a:latin typeface="Arial" pitchFamily="34" charset="0"/>
                          <a:ea typeface="宋体" pitchFamily="2" charset="-122"/>
                        </a:rPr>
                        <a:t>官名</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r>
              <a:tr h="322263">
                <a:tc>
                  <a:txBody>
                    <a:bodyPr/>
                    <a:lstStyle>
                      <a:lvl1pPr>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0" i="0" u="none" strike="noStrike" cap="none" normalizeH="0" baseline="0" smtClean="0">
                          <a:ln>
                            <a:noFill/>
                          </a:ln>
                          <a:solidFill>
                            <a:schemeClr val="tx1"/>
                          </a:solidFill>
                          <a:effectLst/>
                          <a:latin typeface="Arial" pitchFamily="34" charset="0"/>
                          <a:ea typeface="宋体" pitchFamily="2" charset="-122"/>
                        </a:rPr>
                        <a:t>Sima Guang </a:t>
                      </a:r>
                      <a:r>
                        <a:rPr kumimoji="0" lang="zh-CN" altLang="en-US" sz="1600" b="0" i="0" u="none" strike="noStrike" cap="none" normalizeH="0" baseline="0" smtClean="0">
                          <a:ln>
                            <a:noFill/>
                          </a:ln>
                          <a:solidFill>
                            <a:schemeClr val="tx1"/>
                          </a:solidFill>
                          <a:effectLst/>
                          <a:latin typeface="Arial" pitchFamily="34" charset="0"/>
                          <a:ea typeface="宋体" pitchFamily="2" charset="-122"/>
                        </a:rPr>
                        <a:t>司馬光</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lvl1pPr>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0" i="0" u="none" strike="noStrike" cap="none" normalizeH="0" baseline="0" smtClean="0">
                          <a:ln>
                            <a:noFill/>
                          </a:ln>
                          <a:solidFill>
                            <a:schemeClr val="tx1"/>
                          </a:solidFill>
                          <a:effectLst/>
                          <a:latin typeface="Arial" pitchFamily="34" charset="0"/>
                          <a:ea typeface="宋体" pitchFamily="2" charset="-122"/>
                        </a:rPr>
                        <a:t>1059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lvl1pPr>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zh-CN" altLang="en-US" sz="1600" b="0" i="0" u="none" strike="noStrike" cap="none" normalizeH="0" baseline="0" smtClean="0">
                          <a:ln>
                            <a:noFill/>
                          </a:ln>
                          <a:solidFill>
                            <a:schemeClr val="tx1"/>
                          </a:solidFill>
                          <a:effectLst/>
                          <a:latin typeface="Arial" pitchFamily="34" charset="0"/>
                          <a:ea typeface="宋体" pitchFamily="2" charset="-122"/>
                        </a:rPr>
                        <a:t>度支勾院 </a:t>
                      </a:r>
                      <a:r>
                        <a:rPr kumimoji="0" lang="en-US" altLang="zh-CN" sz="1600" b="0" i="0" u="none" strike="noStrike" cap="none" normalizeH="0" baseline="0" smtClean="0">
                          <a:ln>
                            <a:noFill/>
                          </a:ln>
                          <a:solidFill>
                            <a:schemeClr val="tx1"/>
                          </a:solidFill>
                          <a:effectLst/>
                          <a:latin typeface="Arial" pitchFamily="34" charset="0"/>
                          <a:ea typeface="宋体" pitchFamily="2" charset="-122"/>
                        </a:rPr>
                        <a:t>Budget Auditor</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r>
              <a:tr h="309563">
                <a:tc>
                  <a:txBody>
                    <a:bodyPr/>
                    <a:lstStyle>
                      <a:lvl1pPr>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0" i="0" u="none" strike="noStrike" cap="none" normalizeH="0" baseline="0" smtClean="0">
                          <a:ln>
                            <a:noFill/>
                          </a:ln>
                          <a:solidFill>
                            <a:schemeClr val="tx1"/>
                          </a:solidFill>
                          <a:effectLst/>
                          <a:latin typeface="Arial" pitchFamily="34" charset="0"/>
                          <a:ea typeface="宋体" pitchFamily="2" charset="-122"/>
                        </a:rPr>
                        <a:t>Sima Guang </a:t>
                      </a:r>
                      <a:r>
                        <a:rPr kumimoji="0" lang="zh-CN" altLang="en-US" sz="1600" b="0" i="0" u="none" strike="noStrike" cap="none" normalizeH="0" baseline="0" smtClean="0">
                          <a:ln>
                            <a:noFill/>
                          </a:ln>
                          <a:solidFill>
                            <a:schemeClr val="tx1"/>
                          </a:solidFill>
                          <a:effectLst/>
                          <a:latin typeface="Arial" pitchFamily="34" charset="0"/>
                          <a:ea typeface="宋体" pitchFamily="2" charset="-122"/>
                        </a:rPr>
                        <a:t>司馬光</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lvl1pPr>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0" i="0" u="none" strike="noStrike" cap="none" normalizeH="0" baseline="0" smtClean="0">
                          <a:ln>
                            <a:noFill/>
                          </a:ln>
                          <a:solidFill>
                            <a:schemeClr val="tx1"/>
                          </a:solidFill>
                          <a:effectLst/>
                          <a:latin typeface="Arial" pitchFamily="34" charset="0"/>
                          <a:ea typeface="宋体" pitchFamily="2" charset="-122"/>
                        </a:rPr>
                        <a:t>1085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lvl1pPr>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zh-CN" altLang="en-US" sz="1600" b="0" i="0" u="none" strike="noStrike" cap="none" normalizeH="0" baseline="0" smtClean="0">
                          <a:ln>
                            <a:noFill/>
                          </a:ln>
                          <a:solidFill>
                            <a:schemeClr val="tx1"/>
                          </a:solidFill>
                          <a:effectLst/>
                          <a:latin typeface="Arial" pitchFamily="34" charset="0"/>
                          <a:ea typeface="宋体" pitchFamily="2" charset="-122"/>
                        </a:rPr>
                        <a:t>門下侍郎 </a:t>
                      </a:r>
                      <a:r>
                        <a:rPr kumimoji="0" lang="en-US" altLang="zh-CN" sz="1600" b="0" i="0" u="none" strike="noStrike" cap="none" normalizeH="0" baseline="0" smtClean="0">
                          <a:ln>
                            <a:noFill/>
                          </a:ln>
                          <a:solidFill>
                            <a:schemeClr val="tx1"/>
                          </a:solidFill>
                          <a:effectLst/>
                          <a:latin typeface="Arial" pitchFamily="34" charset="0"/>
                          <a:ea typeface="宋体" pitchFamily="2" charset="-122"/>
                        </a:rPr>
                        <a:t>Executive of the Chancellery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r>
              <a:tr h="454025">
                <a:tc>
                  <a:txBody>
                    <a:bodyPr/>
                    <a:lstStyle>
                      <a:lvl1pPr>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0" i="0" u="none" strike="noStrike" cap="none" normalizeH="0" baseline="0" smtClean="0">
                          <a:ln>
                            <a:noFill/>
                          </a:ln>
                          <a:solidFill>
                            <a:schemeClr val="tx1"/>
                          </a:solidFill>
                          <a:effectLst/>
                          <a:latin typeface="Arial" pitchFamily="34" charset="0"/>
                          <a:ea typeface="宋体" pitchFamily="2" charset="-122"/>
                        </a:rPr>
                        <a:t>Sima Guang </a:t>
                      </a:r>
                      <a:r>
                        <a:rPr kumimoji="0" lang="zh-CN" altLang="en-US" sz="1600" b="0" i="0" u="none" strike="noStrike" cap="none" normalizeH="0" baseline="0" smtClean="0">
                          <a:ln>
                            <a:noFill/>
                          </a:ln>
                          <a:solidFill>
                            <a:schemeClr val="tx1"/>
                          </a:solidFill>
                          <a:effectLst/>
                          <a:latin typeface="Arial" pitchFamily="34" charset="0"/>
                          <a:ea typeface="宋体" pitchFamily="2" charset="-122"/>
                        </a:rPr>
                        <a:t>司馬光</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lvl1pPr>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0" i="0" u="none" strike="noStrike" cap="none" normalizeH="0" baseline="0" smtClean="0">
                          <a:ln>
                            <a:noFill/>
                          </a:ln>
                          <a:solidFill>
                            <a:schemeClr val="tx1"/>
                          </a:solidFill>
                          <a:effectLst/>
                          <a:latin typeface="Arial" pitchFamily="34" charset="0"/>
                          <a:ea typeface="宋体" pitchFamily="2" charset="-122"/>
                        </a:rPr>
                        <a:t>1086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lvl1pPr>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zh-CN" altLang="en-US" sz="1600" b="0" i="0" u="none" strike="noStrike" cap="none" normalizeH="0" baseline="0" smtClean="0">
                          <a:ln>
                            <a:noFill/>
                          </a:ln>
                          <a:solidFill>
                            <a:schemeClr val="tx1"/>
                          </a:solidFill>
                          <a:effectLst/>
                          <a:latin typeface="Arial" pitchFamily="34" charset="0"/>
                          <a:ea typeface="宋体" pitchFamily="2" charset="-122"/>
                        </a:rPr>
                        <a:t>左僕射兼門下侍郎 </a:t>
                      </a:r>
                      <a:r>
                        <a:rPr kumimoji="0" lang="en-US" altLang="zh-CN" sz="1400" b="0" i="0" u="none" strike="noStrike" cap="none" normalizeH="0" baseline="0" smtClean="0">
                          <a:ln>
                            <a:noFill/>
                          </a:ln>
                          <a:solidFill>
                            <a:schemeClr val="tx1"/>
                          </a:solidFill>
                          <a:effectLst/>
                          <a:latin typeface="Arial" pitchFamily="34" charset="0"/>
                          <a:ea typeface="宋体" pitchFamily="2" charset="-122"/>
                        </a:rPr>
                        <a:t>Left Executive, Dept of Ministries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solidFill>
                  </a:tcPr>
                </a:tc>
              </a:tr>
            </a:tbl>
          </a:graphicData>
        </a:graphic>
      </p:graphicFrame>
      <p:graphicFrame>
        <p:nvGraphicFramePr>
          <p:cNvPr id="174115" name="Group 35"/>
          <p:cNvGraphicFramePr>
            <a:graphicFrameLocks noGrp="1"/>
          </p:cNvGraphicFramePr>
          <p:nvPr>
            <p:ph sz="quarter" idx="4294967295"/>
          </p:nvPr>
        </p:nvGraphicFramePr>
        <p:xfrm>
          <a:off x="377825" y="4672013"/>
          <a:ext cx="8561388" cy="2042160"/>
        </p:xfrm>
        <a:graphic>
          <a:graphicData uri="http://schemas.openxmlformats.org/drawingml/2006/table">
            <a:tbl>
              <a:tblPr/>
              <a:tblGrid>
                <a:gridCol w="2370138"/>
                <a:gridCol w="3276600"/>
                <a:gridCol w="2914650"/>
              </a:tblGrid>
              <a:tr h="273050">
                <a:tc>
                  <a:txBody>
                    <a:bodyPr/>
                    <a:lstStyle>
                      <a:lvl1pPr>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1" i="0" u="none" strike="noStrike" cap="none" normalizeH="0" baseline="0" smtClean="0">
                          <a:ln>
                            <a:noFill/>
                          </a:ln>
                          <a:solidFill>
                            <a:schemeClr val="tx1"/>
                          </a:solidFill>
                          <a:effectLst/>
                          <a:latin typeface="Arial" pitchFamily="34" charset="0"/>
                          <a:ea typeface="宋体" pitchFamily="2" charset="-122"/>
                        </a:rPr>
                        <a:t>Person </a:t>
                      </a:r>
                      <a:r>
                        <a:rPr kumimoji="0" lang="zh-CN" altLang="en-US" sz="1800" b="1" i="0" u="none" strike="noStrike" cap="none" normalizeH="0" baseline="0" smtClean="0">
                          <a:ln>
                            <a:noFill/>
                          </a:ln>
                          <a:solidFill>
                            <a:schemeClr val="tx1"/>
                          </a:solidFill>
                          <a:effectLst/>
                          <a:latin typeface="Arial" pitchFamily="34" charset="0"/>
                          <a:ea typeface="宋体" pitchFamily="2" charset="-122"/>
                        </a:rPr>
                        <a:t>人物</a:t>
                      </a:r>
                      <a:endParaRPr kumimoji="0" lang="en-US" altLang="zh-CN" sz="1600" b="1" i="0" u="none" strike="noStrike" cap="none" normalizeH="0" baseline="0" smtClean="0">
                        <a:ln>
                          <a:noFill/>
                        </a:ln>
                        <a:solidFill>
                          <a:schemeClr val="tx1"/>
                        </a:solidFill>
                        <a:effectLst/>
                        <a:latin typeface="Arial" pitchFamily="34" charset="0"/>
                        <a:ea typeface="宋体" pitchFamily="2"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lvl1pPr>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1" i="0" u="none" strike="noStrike" cap="none" normalizeH="0" baseline="0" smtClean="0">
                          <a:ln>
                            <a:noFill/>
                          </a:ln>
                          <a:solidFill>
                            <a:schemeClr val="tx1"/>
                          </a:solidFill>
                          <a:effectLst/>
                          <a:latin typeface="Arial" pitchFamily="34" charset="0"/>
                          <a:ea typeface="宋体" pitchFamily="2" charset="-122"/>
                        </a:rPr>
                        <a:t>Association Type </a:t>
                      </a:r>
                      <a:r>
                        <a:rPr kumimoji="0" lang="zh-CN" altLang="en-US" sz="1800" b="1" i="0" u="none" strike="noStrike" cap="none" normalizeH="0" baseline="0" smtClean="0">
                          <a:ln>
                            <a:noFill/>
                          </a:ln>
                          <a:solidFill>
                            <a:schemeClr val="tx1"/>
                          </a:solidFill>
                          <a:effectLst/>
                          <a:latin typeface="Arial" pitchFamily="34" charset="0"/>
                          <a:ea typeface="宋体" pitchFamily="2" charset="-122"/>
                        </a:rPr>
                        <a:t>社會關係</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lvl1pPr>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1" i="0" u="none" strike="noStrike" cap="none" normalizeH="0" baseline="0" smtClean="0">
                          <a:ln>
                            <a:noFill/>
                          </a:ln>
                          <a:solidFill>
                            <a:schemeClr val="tx1"/>
                          </a:solidFill>
                          <a:effectLst/>
                          <a:latin typeface="Arial" pitchFamily="34" charset="0"/>
                          <a:ea typeface="宋体" pitchFamily="2" charset="-122"/>
                        </a:rPr>
                        <a:t>Associate </a:t>
                      </a:r>
                      <a:r>
                        <a:rPr kumimoji="0" lang="zh-CN" altLang="en-US" sz="1800" b="1" i="0" u="none" strike="noStrike" cap="none" normalizeH="0" baseline="0" smtClean="0">
                          <a:ln>
                            <a:noFill/>
                          </a:ln>
                          <a:solidFill>
                            <a:schemeClr val="tx1"/>
                          </a:solidFill>
                          <a:effectLst/>
                          <a:latin typeface="Arial" pitchFamily="34" charset="0"/>
                          <a:ea typeface="宋体" pitchFamily="2" charset="-122"/>
                        </a:rPr>
                        <a:t>社會關係人</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r>
              <a:tr h="273050">
                <a:tc>
                  <a:txBody>
                    <a:bodyPr/>
                    <a:lstStyle>
                      <a:lvl1pPr>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0" i="0" u="none" strike="noStrike" cap="none" normalizeH="0" baseline="0" smtClean="0">
                          <a:ln>
                            <a:noFill/>
                          </a:ln>
                          <a:solidFill>
                            <a:schemeClr val="tx1"/>
                          </a:solidFill>
                          <a:effectLst/>
                          <a:latin typeface="Arial" pitchFamily="34" charset="0"/>
                          <a:ea typeface="宋体" pitchFamily="2" charset="-122"/>
                        </a:rPr>
                        <a:t>Sima Guang </a:t>
                      </a:r>
                      <a:r>
                        <a:rPr kumimoji="0" lang="zh-CN" altLang="en-US" sz="1600" b="0" i="0" u="none" strike="noStrike" cap="none" normalizeH="0" baseline="0" smtClean="0">
                          <a:ln>
                            <a:noFill/>
                          </a:ln>
                          <a:solidFill>
                            <a:schemeClr val="tx1"/>
                          </a:solidFill>
                          <a:effectLst/>
                          <a:latin typeface="Arial" pitchFamily="34" charset="0"/>
                          <a:ea typeface="宋体" pitchFamily="2" charset="-122"/>
                        </a:rPr>
                        <a:t>司馬光</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lvl1pPr>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0" i="0" u="none" strike="noStrike" cap="none" normalizeH="0" baseline="0" smtClean="0">
                          <a:ln>
                            <a:noFill/>
                          </a:ln>
                          <a:solidFill>
                            <a:schemeClr val="tx1"/>
                          </a:solidFill>
                          <a:effectLst/>
                          <a:latin typeface="Arial" pitchFamily="34" charset="0"/>
                          <a:ea typeface="宋体" pitchFamily="2" charset="-122"/>
                        </a:rPr>
                        <a:t>Yuanyou member (</a:t>
                      </a:r>
                      <a:r>
                        <a:rPr kumimoji="0" lang="zh-CN" altLang="en-US" sz="1600" b="0" i="0" u="none" strike="noStrike" cap="none" normalizeH="0" baseline="0" smtClean="0">
                          <a:ln>
                            <a:noFill/>
                          </a:ln>
                          <a:solidFill>
                            <a:schemeClr val="tx1"/>
                          </a:solidFill>
                          <a:effectLst/>
                          <a:latin typeface="Arial" pitchFamily="34" charset="0"/>
                          <a:ea typeface="宋体" pitchFamily="2" charset="-122"/>
                        </a:rPr>
                        <a:t>元祐黨</a:t>
                      </a:r>
                      <a:r>
                        <a:rPr kumimoji="0" lang="en-US" altLang="zh-CN" sz="1600" b="0" i="0" u="none" strike="noStrike" cap="none" normalizeH="0" baseline="0" smtClean="0">
                          <a:ln>
                            <a:noFill/>
                          </a:ln>
                          <a:solidFill>
                            <a:schemeClr val="tx1"/>
                          </a:solidFill>
                          <a:effectLst/>
                          <a:latin typeface="Arial" pitchFamily="34" charset="0"/>
                          <a:ea typeface="宋体" pitchFamily="2" charset="-122"/>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lvl1pPr>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0" i="0" u="none" strike="noStrike" cap="none" normalizeH="0" baseline="0" smtClean="0">
                          <a:ln>
                            <a:noFill/>
                          </a:ln>
                          <a:solidFill>
                            <a:schemeClr val="tx1"/>
                          </a:solidFill>
                          <a:effectLst/>
                          <a:latin typeface="Arial" pitchFamily="34" charset="0"/>
                          <a:ea typeface="宋体" pitchFamily="2" charset="-122"/>
                        </a:rPr>
                        <a:t>(not applicable)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r>
              <a:tr h="273050">
                <a:tc>
                  <a:txBody>
                    <a:bodyPr/>
                    <a:lstStyle>
                      <a:lvl1pPr>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0" i="0" u="none" strike="noStrike" cap="none" normalizeH="0" baseline="0" smtClean="0">
                          <a:ln>
                            <a:noFill/>
                          </a:ln>
                          <a:solidFill>
                            <a:schemeClr val="tx1"/>
                          </a:solidFill>
                          <a:effectLst/>
                          <a:latin typeface="Arial" pitchFamily="34" charset="0"/>
                          <a:ea typeface="宋体" pitchFamily="2" charset="-122"/>
                        </a:rPr>
                        <a:t>Sima Guang </a:t>
                      </a:r>
                      <a:r>
                        <a:rPr kumimoji="0" lang="zh-CN" altLang="en-US" sz="1600" b="0" i="0" u="none" strike="noStrike" cap="none" normalizeH="0" baseline="0" smtClean="0">
                          <a:ln>
                            <a:noFill/>
                          </a:ln>
                          <a:solidFill>
                            <a:schemeClr val="tx1"/>
                          </a:solidFill>
                          <a:effectLst/>
                          <a:latin typeface="Arial" pitchFamily="34" charset="0"/>
                          <a:ea typeface="宋体" pitchFamily="2" charset="-122"/>
                        </a:rPr>
                        <a:t>司馬光</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lvl1pPr>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0" i="0" u="none" strike="noStrike" cap="none" normalizeH="0" baseline="0" smtClean="0">
                          <a:ln>
                            <a:noFill/>
                          </a:ln>
                          <a:solidFill>
                            <a:schemeClr val="tx1"/>
                          </a:solidFill>
                          <a:effectLst/>
                          <a:latin typeface="Arial" pitchFamily="34" charset="0"/>
                          <a:ea typeface="宋体" pitchFamily="2" charset="-122"/>
                        </a:rPr>
                        <a:t>Desires opposed by</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lvl1pPr>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0" i="0" u="none" strike="noStrike" cap="none" normalizeH="0" baseline="0" smtClean="0">
                          <a:ln>
                            <a:noFill/>
                          </a:ln>
                          <a:solidFill>
                            <a:schemeClr val="tx1"/>
                          </a:solidFill>
                          <a:effectLst/>
                          <a:latin typeface="Arial" pitchFamily="34" charset="0"/>
                          <a:ea typeface="宋体" pitchFamily="2" charset="-122"/>
                          <a:cs typeface="Arial" pitchFamily="34" charset="0"/>
                        </a:rPr>
                        <a:t>An Dun </a:t>
                      </a:r>
                      <a:r>
                        <a:rPr kumimoji="0" lang="zh-CN" altLang="en-US" sz="1600" b="0" i="0" u="none" strike="noStrike" cap="none" normalizeH="0" baseline="0" smtClean="0">
                          <a:ln>
                            <a:noFill/>
                          </a:ln>
                          <a:solidFill>
                            <a:schemeClr val="tx1"/>
                          </a:solidFill>
                          <a:effectLst/>
                          <a:latin typeface="Arial" pitchFamily="34" charset="0"/>
                          <a:ea typeface="宋体" pitchFamily="2" charset="-122"/>
                          <a:cs typeface="Arial" pitchFamily="34" charset="0"/>
                        </a:rPr>
                        <a:t>安惇</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r>
              <a:tr h="273050">
                <a:tc>
                  <a:txBody>
                    <a:bodyPr/>
                    <a:lstStyle>
                      <a:lvl1pPr>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0" i="0" u="none" strike="noStrike" cap="none" normalizeH="0" baseline="0" smtClean="0">
                          <a:ln>
                            <a:noFill/>
                          </a:ln>
                          <a:solidFill>
                            <a:schemeClr val="tx1"/>
                          </a:solidFill>
                          <a:effectLst/>
                          <a:latin typeface="Arial" pitchFamily="34" charset="0"/>
                          <a:ea typeface="宋体" pitchFamily="2" charset="-122"/>
                        </a:rPr>
                        <a:t>Sima Guang </a:t>
                      </a:r>
                      <a:r>
                        <a:rPr kumimoji="0" lang="zh-CN" altLang="en-US" sz="1600" b="0" i="0" u="none" strike="noStrike" cap="none" normalizeH="0" baseline="0" smtClean="0">
                          <a:ln>
                            <a:noFill/>
                          </a:ln>
                          <a:solidFill>
                            <a:schemeClr val="tx1"/>
                          </a:solidFill>
                          <a:effectLst/>
                          <a:latin typeface="Arial" pitchFamily="34" charset="0"/>
                          <a:ea typeface="宋体" pitchFamily="2" charset="-122"/>
                        </a:rPr>
                        <a:t>司馬光</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lvl1pPr>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0" i="0" u="none" strike="noStrike" cap="none" normalizeH="0" baseline="0" smtClean="0">
                          <a:ln>
                            <a:noFill/>
                          </a:ln>
                          <a:solidFill>
                            <a:schemeClr val="tx1"/>
                          </a:solidFill>
                          <a:effectLst/>
                          <a:latin typeface="Arial" pitchFamily="34" charset="0"/>
                          <a:ea typeface="宋体" pitchFamily="2" charset="-122"/>
                        </a:rPr>
                        <a:t>Sacrificial prayer written by</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lvl1pPr>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0" i="0" u="none" strike="noStrike" cap="none" normalizeH="0" baseline="0" smtClean="0">
                          <a:ln>
                            <a:noFill/>
                          </a:ln>
                          <a:solidFill>
                            <a:schemeClr val="tx1"/>
                          </a:solidFill>
                          <a:effectLst/>
                          <a:latin typeface="Arial" pitchFamily="34" charset="0"/>
                          <a:ea typeface="宋体" pitchFamily="2" charset="-122"/>
                          <a:cs typeface="Arial" pitchFamily="34" charset="0"/>
                        </a:rPr>
                        <a:t>Chao Buzhi </a:t>
                      </a:r>
                      <a:r>
                        <a:rPr kumimoji="0" lang="zh-CN" altLang="en-US" sz="1600" b="0" i="0" u="none" strike="noStrike" cap="none" normalizeH="0" baseline="0" smtClean="0">
                          <a:ln>
                            <a:noFill/>
                          </a:ln>
                          <a:solidFill>
                            <a:schemeClr val="tx1"/>
                          </a:solidFill>
                          <a:effectLst/>
                          <a:latin typeface="Arial" pitchFamily="34" charset="0"/>
                          <a:ea typeface="宋体" pitchFamily="2" charset="-122"/>
                          <a:cs typeface="Arial" pitchFamily="34" charset="0"/>
                        </a:rPr>
                        <a:t>晁補之</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r>
              <a:tr h="303213">
                <a:tc>
                  <a:txBody>
                    <a:bodyPr/>
                    <a:lstStyle>
                      <a:lvl1pPr>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0" i="0" u="none" strike="noStrike" cap="none" normalizeH="0" baseline="0" smtClean="0">
                          <a:ln>
                            <a:noFill/>
                          </a:ln>
                          <a:solidFill>
                            <a:schemeClr val="tx1"/>
                          </a:solidFill>
                          <a:effectLst/>
                          <a:latin typeface="Arial" pitchFamily="34" charset="0"/>
                          <a:ea typeface="宋体" pitchFamily="2" charset="-122"/>
                        </a:rPr>
                        <a:t>Sima Guang </a:t>
                      </a:r>
                      <a:r>
                        <a:rPr kumimoji="0" lang="zh-CN" altLang="en-US" sz="1600" b="0" i="0" u="none" strike="noStrike" cap="none" normalizeH="0" baseline="0" smtClean="0">
                          <a:ln>
                            <a:noFill/>
                          </a:ln>
                          <a:solidFill>
                            <a:schemeClr val="tx1"/>
                          </a:solidFill>
                          <a:effectLst/>
                          <a:latin typeface="Arial" pitchFamily="34" charset="0"/>
                          <a:ea typeface="宋体" pitchFamily="2" charset="-122"/>
                        </a:rPr>
                        <a:t>司馬光</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lvl1pPr>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0" i="0" u="none" strike="noStrike" cap="none" normalizeH="0" baseline="0" smtClean="0">
                          <a:ln>
                            <a:noFill/>
                          </a:ln>
                          <a:solidFill>
                            <a:schemeClr val="tx1"/>
                          </a:solidFill>
                          <a:effectLst/>
                          <a:latin typeface="Arial" pitchFamily="34" charset="0"/>
                          <a:ea typeface="宋体" pitchFamily="2" charset="-122"/>
                        </a:rPr>
                        <a:t>Patron of</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lvl1pPr>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0" i="0" u="none" strike="noStrike" cap="none" normalizeH="0" baseline="0" smtClean="0">
                          <a:ln>
                            <a:noFill/>
                          </a:ln>
                          <a:solidFill>
                            <a:schemeClr val="tx1"/>
                          </a:solidFill>
                          <a:effectLst/>
                          <a:latin typeface="Arial" pitchFamily="34" charset="0"/>
                          <a:ea typeface="宋体" pitchFamily="2" charset="-122"/>
                          <a:cs typeface="Arial" pitchFamily="34" charset="0"/>
                        </a:rPr>
                        <a:t>Fan Chunli </a:t>
                      </a:r>
                      <a:r>
                        <a:rPr kumimoji="0" lang="zh-CN" altLang="en-US" sz="1600" b="0" i="0" u="none" strike="noStrike" cap="none" normalizeH="0" baseline="0" smtClean="0">
                          <a:ln>
                            <a:noFill/>
                          </a:ln>
                          <a:solidFill>
                            <a:schemeClr val="tx1"/>
                          </a:solidFill>
                          <a:effectLst/>
                          <a:latin typeface="Arial" pitchFamily="34" charset="0"/>
                          <a:ea typeface="宋体" pitchFamily="2" charset="-122"/>
                          <a:cs typeface="Arial" pitchFamily="34" charset="0"/>
                        </a:rPr>
                        <a:t>范純禮</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r>
              <a:tr h="293688">
                <a:tc>
                  <a:txBody>
                    <a:bodyPr/>
                    <a:lstStyle>
                      <a:lvl1pPr>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0" i="0" u="none" strike="noStrike" cap="none" normalizeH="0" baseline="0" smtClean="0">
                          <a:ln>
                            <a:noFill/>
                          </a:ln>
                          <a:solidFill>
                            <a:schemeClr val="tx1"/>
                          </a:solidFill>
                          <a:effectLst/>
                          <a:latin typeface="Arial" pitchFamily="34" charset="0"/>
                          <a:ea typeface="宋体" pitchFamily="2" charset="-122"/>
                        </a:rPr>
                        <a:t>Sima Guang </a:t>
                      </a:r>
                      <a:r>
                        <a:rPr kumimoji="0" lang="zh-CN" altLang="en-US" sz="1600" b="0" i="0" u="none" strike="noStrike" cap="none" normalizeH="0" baseline="0" smtClean="0">
                          <a:ln>
                            <a:noFill/>
                          </a:ln>
                          <a:solidFill>
                            <a:schemeClr val="tx1"/>
                          </a:solidFill>
                          <a:effectLst/>
                          <a:latin typeface="Arial" pitchFamily="34" charset="0"/>
                          <a:ea typeface="宋体" pitchFamily="2" charset="-122"/>
                        </a:rPr>
                        <a:t>司馬光</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lvl1pPr>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0" i="0" u="none" strike="noStrike" cap="none" normalizeH="0" baseline="0" smtClean="0">
                          <a:ln>
                            <a:noFill/>
                          </a:ln>
                          <a:solidFill>
                            <a:schemeClr val="tx1"/>
                          </a:solidFill>
                          <a:effectLst/>
                          <a:latin typeface="Arial" pitchFamily="34" charset="0"/>
                          <a:ea typeface="宋体" pitchFamily="2" charset="-122"/>
                        </a:rPr>
                        <a:t>Sacrificial prayer written for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lvl1pPr>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0" i="0" u="none" strike="noStrike" cap="none" normalizeH="0" baseline="0" smtClean="0">
                          <a:ln>
                            <a:noFill/>
                          </a:ln>
                          <a:solidFill>
                            <a:schemeClr val="tx1"/>
                          </a:solidFill>
                          <a:effectLst/>
                          <a:latin typeface="Arial" pitchFamily="34" charset="0"/>
                          <a:ea typeface="宋体" pitchFamily="2" charset="-122"/>
                          <a:cs typeface="Arial" pitchFamily="34" charset="0"/>
                        </a:rPr>
                        <a:t>Ding Du </a:t>
                      </a:r>
                      <a:r>
                        <a:rPr kumimoji="0" lang="zh-CN" altLang="en-US" sz="1600" b="0" i="0" u="none" strike="noStrike" cap="none" normalizeH="0" baseline="0" smtClean="0">
                          <a:ln>
                            <a:noFill/>
                          </a:ln>
                          <a:solidFill>
                            <a:schemeClr val="tx1"/>
                          </a:solidFill>
                          <a:effectLst/>
                          <a:latin typeface="Arial" pitchFamily="34" charset="0"/>
                          <a:ea typeface="宋体" pitchFamily="2" charset="-122"/>
                          <a:cs typeface="Arial" pitchFamily="34" charset="0"/>
                        </a:rPr>
                        <a:t>丁度</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CC"/>
                    </a:solidFill>
                  </a:tcPr>
                </a:tc>
              </a:tr>
            </a:tbl>
          </a:graphicData>
        </a:graphic>
      </p:graphicFrame>
      <p:sp>
        <p:nvSpPr>
          <p:cNvPr id="174145" name="Text Box 65"/>
          <p:cNvSpPr txBox="1">
            <a:spLocks noChangeArrowheads="1"/>
          </p:cNvSpPr>
          <p:nvPr/>
        </p:nvSpPr>
        <p:spPr bwMode="auto">
          <a:xfrm>
            <a:off x="271463" y="862013"/>
            <a:ext cx="349250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r>
              <a:rPr lang="en-US" altLang="zh-CN" sz="2800" b="0">
                <a:ea typeface="TSC UMing S TT" pitchFamily="49" charset="-120"/>
              </a:rPr>
              <a:t>Relational Database:</a:t>
            </a:r>
          </a:p>
          <a:p>
            <a:r>
              <a:rPr lang="zh-CN" altLang="en-US" sz="2800">
                <a:ea typeface="TSC UMing S TT" pitchFamily="49" charset="-120"/>
              </a:rPr>
              <a:t>關係型數據庫</a:t>
            </a:r>
          </a:p>
        </p:txBody>
      </p:sp>
      <p:pic>
        <p:nvPicPr>
          <p:cNvPr id="174146" name="Picture 66" descr="inside_01_01"/>
          <p:cNvPicPr>
            <a:picLocks noChangeAspect="1" noChangeArrowheads="1"/>
          </p:cNvPicPr>
          <p:nvPr/>
        </p:nvPicPr>
        <p:blipFill>
          <a:blip r:embed="rId3">
            <a:extLst>
              <a:ext uri="{28A0092B-C50C-407E-A947-70E740481C1C}">
                <a14:useLocalDpi xmlns:a14="http://schemas.microsoft.com/office/drawing/2010/main" val="0"/>
              </a:ext>
            </a:extLst>
          </a:blip>
          <a:srcRect l="4286" r="4286"/>
          <a:stretch>
            <a:fillRect/>
          </a:stretch>
        </p:blipFill>
        <p:spPr bwMode="auto">
          <a:xfrm>
            <a:off x="0" y="6350"/>
            <a:ext cx="914400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47" name="Text Box 70"/>
          <p:cNvSpPr txBox="1">
            <a:spLocks noChangeArrowheads="1"/>
          </p:cNvSpPr>
          <p:nvPr/>
        </p:nvSpPr>
        <p:spPr bwMode="auto">
          <a:xfrm>
            <a:off x="4465638" y="1016000"/>
            <a:ext cx="3962400"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r>
              <a:rPr lang="en-US" altLang="zh-CN" sz="2400" u="sng">
                <a:ea typeface="TSC UMing S TT" pitchFamily="49" charset="-120"/>
              </a:rPr>
              <a:t>Many Entities </a:t>
            </a:r>
            <a:r>
              <a:rPr lang="zh-CN" altLang="en-US" sz="2400" u="sng">
                <a:ea typeface="TSC UMing S TT" pitchFamily="49" charset="-120"/>
              </a:rPr>
              <a:t>多個實體</a:t>
            </a:r>
            <a:r>
              <a:rPr lang="zh-CN" altLang="en-US" sz="2400" b="0">
                <a:ea typeface="TSC UMing S TT" pitchFamily="49" charset="-120"/>
              </a:rPr>
              <a:t/>
            </a:r>
            <a:br>
              <a:rPr lang="zh-CN" altLang="en-US" sz="2400" b="0">
                <a:ea typeface="TSC UMing S TT" pitchFamily="49" charset="-120"/>
              </a:rPr>
            </a:br>
            <a:r>
              <a:rPr lang="en-US" altLang="zh-CN" sz="2400" b="0">
                <a:ea typeface="TSC UMing S TT" pitchFamily="49" charset="-120"/>
              </a:rPr>
              <a:t>People </a:t>
            </a:r>
            <a:r>
              <a:rPr lang="zh-CN" altLang="en-US" sz="2400" b="0">
                <a:ea typeface="PMingLiU" pitchFamily="18" charset="-120"/>
              </a:rPr>
              <a:t>人物</a:t>
            </a:r>
          </a:p>
          <a:p>
            <a:r>
              <a:rPr lang="en-US" altLang="zh-CN" sz="2400" b="0">
                <a:ea typeface="TSC UMing S TT" pitchFamily="49" charset="-120"/>
              </a:rPr>
              <a:t>Offices </a:t>
            </a:r>
            <a:r>
              <a:rPr lang="zh-CN" altLang="en-US" sz="2400" b="0">
                <a:ea typeface="TSC UMing S TT" pitchFamily="49" charset="-120"/>
              </a:rPr>
              <a:t>職官</a:t>
            </a:r>
            <a:endParaRPr lang="zh-CN" altLang="en-US" sz="2400" b="0">
              <a:ea typeface="宋体" pitchFamily="2" charset="-122"/>
            </a:endParaRPr>
          </a:p>
          <a:p>
            <a:r>
              <a:rPr lang="en-US" altLang="zh-CN" sz="2400" b="0">
                <a:ea typeface="TSC UMing S TT" pitchFamily="49" charset="-120"/>
              </a:rPr>
              <a:t>Association Types </a:t>
            </a:r>
            <a:r>
              <a:rPr lang="zh-CN" altLang="en-US" sz="2400" b="0">
                <a:ea typeface="TSC UMing S TT" pitchFamily="49" charset="-120"/>
              </a:rPr>
              <a:t>社會關係</a:t>
            </a:r>
          </a:p>
        </p:txBody>
      </p:sp>
    </p:spTree>
    <p:extLst>
      <p:ext uri="{BB962C8B-B14F-4D97-AF65-F5344CB8AC3E}">
        <p14:creationId xmlns:p14="http://schemas.microsoft.com/office/powerpoint/2010/main" val="273972124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Text Box 65"/>
          <p:cNvSpPr txBox="1">
            <a:spLocks noChangeArrowheads="1"/>
          </p:cNvSpPr>
          <p:nvPr/>
        </p:nvSpPr>
        <p:spPr bwMode="auto">
          <a:xfrm>
            <a:off x="271463" y="862013"/>
            <a:ext cx="6081712"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r>
              <a:rPr lang="en-US" altLang="zh-CN" sz="2400" b="0">
                <a:ea typeface="TSC UMing S TT" pitchFamily="49" charset="-120"/>
              </a:rPr>
              <a:t>One can now sort on the separate columns:</a:t>
            </a:r>
          </a:p>
          <a:p>
            <a:r>
              <a:rPr lang="zh-CN" altLang="en-US" sz="2400">
                <a:ea typeface="TSC UMing S TT" pitchFamily="49" charset="-120"/>
              </a:rPr>
              <a:t>現在我們可以按照不同欄位分別排序：</a:t>
            </a:r>
          </a:p>
        </p:txBody>
      </p:sp>
      <p:pic>
        <p:nvPicPr>
          <p:cNvPr id="169987" name="Picture 66" descr="inside_01_01"/>
          <p:cNvPicPr>
            <a:picLocks noChangeAspect="1" noChangeArrowheads="1"/>
          </p:cNvPicPr>
          <p:nvPr/>
        </p:nvPicPr>
        <p:blipFill>
          <a:blip r:embed="rId3">
            <a:extLst>
              <a:ext uri="{28A0092B-C50C-407E-A947-70E740481C1C}">
                <a14:useLocalDpi xmlns:a14="http://schemas.microsoft.com/office/drawing/2010/main" val="0"/>
              </a:ext>
            </a:extLst>
          </a:blip>
          <a:srcRect l="4286" r="4286"/>
          <a:stretch>
            <a:fillRect/>
          </a:stretch>
        </p:blipFill>
        <p:spPr bwMode="auto">
          <a:xfrm>
            <a:off x="0" y="6350"/>
            <a:ext cx="914400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69988" name="Group 4"/>
          <p:cNvGraphicFramePr>
            <a:graphicFrameLocks noGrp="1"/>
          </p:cNvGraphicFramePr>
          <p:nvPr/>
        </p:nvGraphicFramePr>
        <p:xfrm>
          <a:off x="425450" y="1741488"/>
          <a:ext cx="3798888" cy="701040"/>
        </p:xfrm>
        <a:graphic>
          <a:graphicData uri="http://schemas.openxmlformats.org/drawingml/2006/table">
            <a:tbl>
              <a:tblPr/>
              <a:tblGrid>
                <a:gridCol w="2379663"/>
                <a:gridCol w="1419225"/>
              </a:tblGrid>
              <a:tr h="242888">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1" i="0" u="none" strike="noStrike" cap="none" normalizeH="0" baseline="0" smtClean="0">
                          <a:ln>
                            <a:noFill/>
                          </a:ln>
                          <a:solidFill>
                            <a:schemeClr val="tx1"/>
                          </a:solidFill>
                          <a:effectLst/>
                          <a:latin typeface="Arial" pitchFamily="34" charset="0"/>
                          <a:ea typeface="宋体" pitchFamily="2" charset="-122"/>
                        </a:rPr>
                        <a:t>Name </a:t>
                      </a:r>
                      <a:r>
                        <a:rPr kumimoji="0" lang="zh-CN" altLang="en-US" sz="1800" b="1" i="0" u="none" strike="noStrike" cap="none" normalizeH="0" baseline="0" smtClean="0">
                          <a:ln>
                            <a:noFill/>
                          </a:ln>
                          <a:solidFill>
                            <a:schemeClr val="tx1"/>
                          </a:solidFill>
                          <a:effectLst/>
                          <a:latin typeface="Arial" pitchFamily="34" charset="0"/>
                          <a:ea typeface="宋体" pitchFamily="2" charset="-122"/>
                        </a:rPr>
                        <a:t>姓名</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1" i="0" u="none" strike="noStrike" cap="none" normalizeH="0" baseline="0" smtClean="0">
                          <a:ln>
                            <a:noFill/>
                          </a:ln>
                          <a:solidFill>
                            <a:schemeClr val="tx1"/>
                          </a:solidFill>
                          <a:effectLst/>
                          <a:latin typeface="Arial" pitchFamily="34" charset="0"/>
                          <a:ea typeface="宋体" pitchFamily="2" charset="-122"/>
                        </a:rPr>
                        <a:t>Dates </a:t>
                      </a:r>
                      <a:r>
                        <a:rPr kumimoji="0" lang="zh-CN" altLang="en-US" sz="1800" b="1" i="0" u="none" strike="noStrike" cap="none" normalizeH="0" baseline="0" smtClean="0">
                          <a:ln>
                            <a:noFill/>
                          </a:ln>
                          <a:solidFill>
                            <a:schemeClr val="tx1"/>
                          </a:solidFill>
                          <a:effectLst/>
                          <a:latin typeface="Arial" pitchFamily="34" charset="0"/>
                          <a:ea typeface="宋体" pitchFamily="2" charset="-122"/>
                        </a:rPr>
                        <a:t>日期</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r>
              <a:tr h="295275">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0" i="0" u="none" strike="noStrike" cap="none" normalizeH="0" baseline="0" smtClean="0">
                          <a:ln>
                            <a:noFill/>
                          </a:ln>
                          <a:solidFill>
                            <a:schemeClr val="tx1"/>
                          </a:solidFill>
                          <a:effectLst/>
                          <a:latin typeface="Arial" pitchFamily="34" charset="0"/>
                          <a:ea typeface="宋体" pitchFamily="2" charset="-122"/>
                        </a:rPr>
                        <a:t>Sima Guang </a:t>
                      </a:r>
                      <a:r>
                        <a:rPr kumimoji="0" lang="zh-CN" altLang="en-US" sz="1600" b="0" i="0" u="none" strike="noStrike" cap="none" normalizeH="0" baseline="0" smtClean="0">
                          <a:ln>
                            <a:noFill/>
                          </a:ln>
                          <a:solidFill>
                            <a:schemeClr val="tx1"/>
                          </a:solidFill>
                          <a:effectLst/>
                          <a:latin typeface="Arial" pitchFamily="34" charset="0"/>
                          <a:ea typeface="宋体" pitchFamily="2" charset="-122"/>
                        </a:rPr>
                        <a:t>司馬光</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0" i="0" u="none" strike="noStrike" cap="none" normalizeH="0" baseline="0" smtClean="0">
                          <a:ln>
                            <a:noFill/>
                          </a:ln>
                          <a:solidFill>
                            <a:schemeClr val="tx1"/>
                          </a:solidFill>
                          <a:effectLst/>
                          <a:latin typeface="Arial" pitchFamily="34" charset="0"/>
                          <a:ea typeface="宋体" pitchFamily="2" charset="-122"/>
                        </a:rPr>
                        <a:t>1019-1086</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CC"/>
                    </a:solidFill>
                  </a:tcPr>
                </a:tc>
              </a:tr>
            </a:tbl>
          </a:graphicData>
        </a:graphic>
      </p:graphicFrame>
      <p:graphicFrame>
        <p:nvGraphicFramePr>
          <p:cNvPr id="169999" name="Group 15"/>
          <p:cNvGraphicFramePr>
            <a:graphicFrameLocks noGrp="1"/>
          </p:cNvGraphicFramePr>
          <p:nvPr/>
        </p:nvGraphicFramePr>
        <p:xfrm>
          <a:off x="387350" y="2682875"/>
          <a:ext cx="8534400" cy="1734185"/>
        </p:xfrm>
        <a:graphic>
          <a:graphicData uri="http://schemas.openxmlformats.org/drawingml/2006/table">
            <a:tbl>
              <a:tblPr/>
              <a:tblGrid>
                <a:gridCol w="2076450"/>
                <a:gridCol w="1555750"/>
                <a:gridCol w="4902200"/>
              </a:tblGrid>
              <a:tr h="258763">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1" i="0" u="none" strike="noStrike" cap="none" normalizeH="0" baseline="0" smtClean="0">
                          <a:ln>
                            <a:noFill/>
                          </a:ln>
                          <a:solidFill>
                            <a:schemeClr val="tx1"/>
                          </a:solidFill>
                          <a:effectLst/>
                          <a:latin typeface="Arial" pitchFamily="34" charset="0"/>
                          <a:ea typeface="宋体" pitchFamily="2" charset="-122"/>
                        </a:rPr>
                        <a:t>Person </a:t>
                      </a:r>
                      <a:r>
                        <a:rPr kumimoji="0" lang="zh-CN" altLang="en-US" sz="1800" b="1" i="0" u="none" strike="noStrike" cap="none" normalizeH="0" baseline="0" smtClean="0">
                          <a:ln>
                            <a:noFill/>
                          </a:ln>
                          <a:solidFill>
                            <a:schemeClr val="tx1"/>
                          </a:solidFill>
                          <a:effectLst/>
                          <a:latin typeface="Arial" pitchFamily="34" charset="0"/>
                          <a:ea typeface="宋体" pitchFamily="2" charset="-122"/>
                        </a:rPr>
                        <a:t>人物</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1" i="0" u="none" strike="noStrike" cap="none" normalizeH="0" baseline="0" smtClean="0">
                          <a:ln>
                            <a:noFill/>
                          </a:ln>
                          <a:solidFill>
                            <a:schemeClr val="tx1"/>
                          </a:solidFill>
                          <a:effectLst/>
                          <a:latin typeface="Arial" pitchFamily="34" charset="0"/>
                          <a:ea typeface="宋体" pitchFamily="2" charset="-122"/>
                        </a:rPr>
                        <a:t>Posting Date </a:t>
                      </a:r>
                      <a:r>
                        <a:rPr kumimoji="0" lang="zh-CN" altLang="en-US" sz="1800" b="1" i="0" u="none" strike="noStrike" cap="none" normalizeH="0" baseline="0" smtClean="0">
                          <a:ln>
                            <a:noFill/>
                          </a:ln>
                          <a:solidFill>
                            <a:schemeClr val="tx1"/>
                          </a:solidFill>
                          <a:effectLst/>
                          <a:latin typeface="Arial" pitchFamily="34" charset="0"/>
                          <a:ea typeface="宋体" pitchFamily="2" charset="-122"/>
                        </a:rPr>
                        <a:t>任命日期</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1" i="0" u="none" strike="noStrike" cap="none" normalizeH="0" baseline="0" smtClean="0">
                          <a:ln>
                            <a:noFill/>
                          </a:ln>
                          <a:solidFill>
                            <a:schemeClr val="tx1"/>
                          </a:solidFill>
                          <a:effectLst/>
                          <a:latin typeface="Arial" pitchFamily="34" charset="0"/>
                          <a:ea typeface="宋体" pitchFamily="2" charset="-122"/>
                        </a:rPr>
                        <a:t>Office Title </a:t>
                      </a:r>
                      <a:r>
                        <a:rPr kumimoji="0" lang="zh-CN" altLang="en-US" sz="1800" b="1" i="0" u="none" strike="noStrike" cap="none" normalizeH="0" baseline="0" smtClean="0">
                          <a:ln>
                            <a:noFill/>
                          </a:ln>
                          <a:solidFill>
                            <a:schemeClr val="tx1"/>
                          </a:solidFill>
                          <a:effectLst/>
                          <a:latin typeface="Arial" pitchFamily="34" charset="0"/>
                          <a:ea typeface="宋体" pitchFamily="2" charset="-122"/>
                        </a:rPr>
                        <a:t>官名</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FF"/>
                    </a:solidFill>
                  </a:tcPr>
                </a:tc>
              </a:tr>
              <a:tr h="322263">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0" i="0" u="none" strike="noStrike" cap="none" normalizeH="0" baseline="0" smtClean="0">
                          <a:ln>
                            <a:noFill/>
                          </a:ln>
                          <a:solidFill>
                            <a:schemeClr val="tx1"/>
                          </a:solidFill>
                          <a:effectLst/>
                          <a:latin typeface="Arial" pitchFamily="34" charset="0"/>
                          <a:ea typeface="宋体" pitchFamily="2" charset="-122"/>
                        </a:rPr>
                        <a:t>Sima Guang </a:t>
                      </a:r>
                      <a:r>
                        <a:rPr kumimoji="0" lang="zh-CN" altLang="en-US" sz="1600" b="0" i="0" u="none" strike="noStrike" cap="none" normalizeH="0" baseline="0" smtClean="0">
                          <a:ln>
                            <a:noFill/>
                          </a:ln>
                          <a:solidFill>
                            <a:schemeClr val="tx1"/>
                          </a:solidFill>
                          <a:effectLst/>
                          <a:latin typeface="Arial" pitchFamily="34" charset="0"/>
                          <a:ea typeface="宋体" pitchFamily="2" charset="-122"/>
                        </a:rPr>
                        <a:t>司馬光</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0" i="0" u="none" strike="noStrike" cap="none" normalizeH="0" baseline="0" smtClean="0">
                          <a:ln>
                            <a:noFill/>
                          </a:ln>
                          <a:solidFill>
                            <a:schemeClr val="tx1"/>
                          </a:solidFill>
                          <a:effectLst/>
                          <a:latin typeface="Arial" pitchFamily="34" charset="0"/>
                          <a:ea typeface="宋体" pitchFamily="2" charset="-122"/>
                        </a:rPr>
                        <a:t>1059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zh-CN" altLang="en-US" sz="1600" b="0" i="0" u="none" strike="noStrike" cap="none" normalizeH="0" baseline="0" smtClean="0">
                          <a:ln>
                            <a:noFill/>
                          </a:ln>
                          <a:solidFill>
                            <a:schemeClr val="tx1"/>
                          </a:solidFill>
                          <a:effectLst/>
                          <a:latin typeface="Arial" pitchFamily="34" charset="0"/>
                          <a:ea typeface="宋体" pitchFamily="2" charset="-122"/>
                        </a:rPr>
                        <a:t>度支勾院 </a:t>
                      </a:r>
                      <a:r>
                        <a:rPr kumimoji="0" lang="en-US" altLang="zh-CN" sz="1600" b="0" i="0" u="none" strike="noStrike" cap="none" normalizeH="0" baseline="0" smtClean="0">
                          <a:ln>
                            <a:noFill/>
                          </a:ln>
                          <a:solidFill>
                            <a:schemeClr val="tx1"/>
                          </a:solidFill>
                          <a:effectLst/>
                          <a:latin typeface="Arial" pitchFamily="34" charset="0"/>
                          <a:ea typeface="宋体" pitchFamily="2" charset="-122"/>
                        </a:rPr>
                        <a:t>Budget Auditor</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FF"/>
                    </a:solidFill>
                  </a:tcPr>
                </a:tc>
              </a:tr>
              <a:tr h="309563">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0" i="0" u="none" strike="noStrike" cap="none" normalizeH="0" baseline="0" smtClean="0">
                          <a:ln>
                            <a:noFill/>
                          </a:ln>
                          <a:solidFill>
                            <a:schemeClr val="tx1"/>
                          </a:solidFill>
                          <a:effectLst/>
                          <a:latin typeface="Arial" pitchFamily="34" charset="0"/>
                          <a:ea typeface="宋体" pitchFamily="2" charset="-122"/>
                        </a:rPr>
                        <a:t>Sima Guang </a:t>
                      </a:r>
                      <a:r>
                        <a:rPr kumimoji="0" lang="zh-CN" altLang="en-US" sz="1600" b="0" i="0" u="none" strike="noStrike" cap="none" normalizeH="0" baseline="0" smtClean="0">
                          <a:ln>
                            <a:noFill/>
                          </a:ln>
                          <a:solidFill>
                            <a:schemeClr val="tx1"/>
                          </a:solidFill>
                          <a:effectLst/>
                          <a:latin typeface="Arial" pitchFamily="34" charset="0"/>
                          <a:ea typeface="宋体" pitchFamily="2" charset="-122"/>
                        </a:rPr>
                        <a:t>司馬光</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0" i="0" u="none" strike="noStrike" cap="none" normalizeH="0" baseline="0" smtClean="0">
                          <a:ln>
                            <a:noFill/>
                          </a:ln>
                          <a:solidFill>
                            <a:schemeClr val="tx1"/>
                          </a:solidFill>
                          <a:effectLst/>
                          <a:latin typeface="Arial" pitchFamily="34" charset="0"/>
                          <a:ea typeface="宋体" pitchFamily="2" charset="-122"/>
                        </a:rPr>
                        <a:t>1085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zh-CN" altLang="en-US" sz="1600" b="0" i="0" u="none" strike="noStrike" cap="none" normalizeH="0" baseline="0" smtClean="0">
                          <a:ln>
                            <a:noFill/>
                          </a:ln>
                          <a:solidFill>
                            <a:schemeClr val="tx1"/>
                          </a:solidFill>
                          <a:effectLst/>
                          <a:latin typeface="Arial" pitchFamily="34" charset="0"/>
                          <a:ea typeface="宋体" pitchFamily="2" charset="-122"/>
                        </a:rPr>
                        <a:t>門下侍郎 </a:t>
                      </a:r>
                      <a:r>
                        <a:rPr kumimoji="0" lang="en-US" altLang="zh-CN" sz="1600" b="0" i="0" u="none" strike="noStrike" cap="none" normalizeH="0" baseline="0" smtClean="0">
                          <a:ln>
                            <a:noFill/>
                          </a:ln>
                          <a:solidFill>
                            <a:schemeClr val="tx1"/>
                          </a:solidFill>
                          <a:effectLst/>
                          <a:latin typeface="Arial" pitchFamily="34" charset="0"/>
                          <a:ea typeface="宋体" pitchFamily="2" charset="-122"/>
                        </a:rPr>
                        <a:t>Executive of the Chancellery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FF"/>
                    </a:solidFill>
                  </a:tcPr>
                </a:tc>
              </a:tr>
              <a:tr h="454025">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0" i="0" u="none" strike="noStrike" cap="none" normalizeH="0" baseline="0" smtClean="0">
                          <a:ln>
                            <a:noFill/>
                          </a:ln>
                          <a:solidFill>
                            <a:schemeClr val="tx1"/>
                          </a:solidFill>
                          <a:effectLst/>
                          <a:latin typeface="Arial" pitchFamily="34" charset="0"/>
                          <a:ea typeface="宋体" pitchFamily="2" charset="-122"/>
                        </a:rPr>
                        <a:t>Sima Guang </a:t>
                      </a:r>
                      <a:r>
                        <a:rPr kumimoji="0" lang="zh-CN" altLang="en-US" sz="1600" b="0" i="0" u="none" strike="noStrike" cap="none" normalizeH="0" baseline="0" smtClean="0">
                          <a:ln>
                            <a:noFill/>
                          </a:ln>
                          <a:solidFill>
                            <a:schemeClr val="tx1"/>
                          </a:solidFill>
                          <a:effectLst/>
                          <a:latin typeface="Arial" pitchFamily="34" charset="0"/>
                          <a:ea typeface="宋体" pitchFamily="2" charset="-122"/>
                        </a:rPr>
                        <a:t>司馬光</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0" i="0" u="none" strike="noStrike" cap="none" normalizeH="0" baseline="0" smtClean="0">
                          <a:ln>
                            <a:noFill/>
                          </a:ln>
                          <a:solidFill>
                            <a:schemeClr val="tx1"/>
                          </a:solidFill>
                          <a:effectLst/>
                          <a:latin typeface="Arial" pitchFamily="34" charset="0"/>
                          <a:ea typeface="宋体" pitchFamily="2" charset="-122"/>
                        </a:rPr>
                        <a:t>1086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zh-CN" altLang="en-US" sz="1600" b="0" i="0" u="none" strike="noStrike" cap="none" normalizeH="0" baseline="0" smtClean="0">
                          <a:ln>
                            <a:noFill/>
                          </a:ln>
                          <a:solidFill>
                            <a:schemeClr val="tx1"/>
                          </a:solidFill>
                          <a:effectLst/>
                          <a:latin typeface="Arial" pitchFamily="34" charset="0"/>
                          <a:ea typeface="宋体" pitchFamily="2" charset="-122"/>
                        </a:rPr>
                        <a:t>左僕射兼門下侍郎 </a:t>
                      </a:r>
                      <a:r>
                        <a:rPr kumimoji="0" lang="en-US" altLang="zh-CN" sz="1600" b="0" i="0" u="none" strike="noStrike" cap="none" normalizeH="0" baseline="0" smtClean="0">
                          <a:ln>
                            <a:noFill/>
                          </a:ln>
                          <a:solidFill>
                            <a:schemeClr val="tx1"/>
                          </a:solidFill>
                          <a:effectLst/>
                          <a:latin typeface="Arial" pitchFamily="34" charset="0"/>
                          <a:ea typeface="宋体" pitchFamily="2" charset="-122"/>
                        </a:rPr>
                        <a:t>Left Executive, Dept of Ministries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FF"/>
                    </a:solidFill>
                  </a:tcPr>
                </a:tc>
              </a:tr>
            </a:tbl>
          </a:graphicData>
        </a:graphic>
      </p:graphicFrame>
      <p:graphicFrame>
        <p:nvGraphicFramePr>
          <p:cNvPr id="170021" name="Group 37"/>
          <p:cNvGraphicFramePr>
            <a:graphicFrameLocks noGrp="1"/>
          </p:cNvGraphicFramePr>
          <p:nvPr/>
        </p:nvGraphicFramePr>
        <p:xfrm>
          <a:off x="387350" y="4713288"/>
          <a:ext cx="8561388" cy="2042160"/>
        </p:xfrm>
        <a:graphic>
          <a:graphicData uri="http://schemas.openxmlformats.org/drawingml/2006/table">
            <a:tbl>
              <a:tblPr/>
              <a:tblGrid>
                <a:gridCol w="2370138"/>
                <a:gridCol w="3276600"/>
                <a:gridCol w="2914650"/>
              </a:tblGrid>
              <a:tr h="284163">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1" i="0" u="none" strike="noStrike" cap="none" normalizeH="0" baseline="0" smtClean="0">
                          <a:ln>
                            <a:noFill/>
                          </a:ln>
                          <a:solidFill>
                            <a:schemeClr val="tx1"/>
                          </a:solidFill>
                          <a:effectLst/>
                          <a:latin typeface="Arial" pitchFamily="34" charset="0"/>
                          <a:ea typeface="宋体" pitchFamily="2" charset="-122"/>
                        </a:rPr>
                        <a:t>Person </a:t>
                      </a:r>
                      <a:r>
                        <a:rPr kumimoji="0" lang="zh-CN" altLang="en-US" sz="1800" b="1" i="0" u="none" strike="noStrike" cap="none" normalizeH="0" baseline="0" smtClean="0">
                          <a:ln>
                            <a:noFill/>
                          </a:ln>
                          <a:solidFill>
                            <a:schemeClr val="tx1"/>
                          </a:solidFill>
                          <a:effectLst/>
                          <a:latin typeface="Arial" pitchFamily="34" charset="0"/>
                          <a:ea typeface="宋体" pitchFamily="2" charset="-122"/>
                        </a:rPr>
                        <a:t>人物</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1" i="0" u="none" strike="noStrike" cap="none" normalizeH="0" baseline="0" smtClean="0">
                          <a:ln>
                            <a:noFill/>
                          </a:ln>
                          <a:solidFill>
                            <a:schemeClr val="tx1"/>
                          </a:solidFill>
                          <a:effectLst/>
                          <a:latin typeface="Arial" pitchFamily="34" charset="0"/>
                          <a:ea typeface="宋体" pitchFamily="2" charset="-122"/>
                        </a:rPr>
                        <a:t>Association Type </a:t>
                      </a:r>
                      <a:r>
                        <a:rPr kumimoji="0" lang="zh-CN" altLang="en-US" sz="1800" b="1" i="0" u="none" strike="noStrike" cap="none" normalizeH="0" baseline="0" smtClean="0">
                          <a:ln>
                            <a:noFill/>
                          </a:ln>
                          <a:solidFill>
                            <a:schemeClr val="tx1"/>
                          </a:solidFill>
                          <a:effectLst/>
                          <a:latin typeface="Arial" pitchFamily="34" charset="0"/>
                          <a:ea typeface="宋体" pitchFamily="2" charset="-122"/>
                        </a:rPr>
                        <a:t>社會關係</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FF"/>
                    </a:solidFill>
                  </a:tcPr>
                </a:tc>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1" i="0" u="none" strike="noStrike" cap="none" normalizeH="0" baseline="0" smtClean="0">
                          <a:ln>
                            <a:noFill/>
                          </a:ln>
                          <a:solidFill>
                            <a:schemeClr val="tx1"/>
                          </a:solidFill>
                          <a:effectLst/>
                          <a:latin typeface="Arial" pitchFamily="34" charset="0"/>
                          <a:ea typeface="宋体" pitchFamily="2" charset="-122"/>
                        </a:rPr>
                        <a:t>Associate </a:t>
                      </a:r>
                      <a:r>
                        <a:rPr kumimoji="0" lang="zh-CN" altLang="en-US" sz="1800" b="1" i="0" u="none" strike="noStrike" cap="none" normalizeH="0" baseline="0" smtClean="0">
                          <a:ln>
                            <a:noFill/>
                          </a:ln>
                          <a:solidFill>
                            <a:schemeClr val="tx1"/>
                          </a:solidFill>
                          <a:effectLst/>
                          <a:latin typeface="Arial" pitchFamily="34" charset="0"/>
                          <a:ea typeface="宋体" pitchFamily="2" charset="-122"/>
                        </a:rPr>
                        <a:t>社會關係人</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FF"/>
                    </a:solidFill>
                  </a:tcPr>
                </a:tc>
              </a:tr>
              <a:tr h="273050">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0" i="0" u="none" strike="noStrike" cap="none" normalizeH="0" baseline="0" smtClean="0">
                          <a:ln>
                            <a:noFill/>
                          </a:ln>
                          <a:solidFill>
                            <a:schemeClr val="tx1"/>
                          </a:solidFill>
                          <a:effectLst/>
                          <a:latin typeface="Arial" pitchFamily="34" charset="0"/>
                          <a:ea typeface="宋体" pitchFamily="2" charset="-122"/>
                        </a:rPr>
                        <a:t>Sima Guang </a:t>
                      </a:r>
                      <a:r>
                        <a:rPr kumimoji="0" lang="zh-CN" altLang="en-US" sz="1600" b="0" i="0" u="none" strike="noStrike" cap="none" normalizeH="0" baseline="0" smtClean="0">
                          <a:ln>
                            <a:noFill/>
                          </a:ln>
                          <a:solidFill>
                            <a:schemeClr val="tx1"/>
                          </a:solidFill>
                          <a:effectLst/>
                          <a:latin typeface="Arial" pitchFamily="34" charset="0"/>
                          <a:ea typeface="宋体" pitchFamily="2" charset="-122"/>
                        </a:rPr>
                        <a:t>司馬光</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0" i="0" u="none" strike="noStrike" cap="none" normalizeH="0" baseline="0" smtClean="0">
                          <a:ln>
                            <a:noFill/>
                          </a:ln>
                          <a:solidFill>
                            <a:schemeClr val="tx1"/>
                          </a:solidFill>
                          <a:effectLst/>
                          <a:latin typeface="Arial" pitchFamily="34" charset="0"/>
                          <a:ea typeface="宋体" pitchFamily="2" charset="-122"/>
                        </a:rPr>
                        <a:t>Yuanyou member (</a:t>
                      </a:r>
                      <a:r>
                        <a:rPr kumimoji="0" lang="zh-CN" altLang="en-US" sz="1600" b="0" i="0" u="none" strike="noStrike" cap="none" normalizeH="0" baseline="0" smtClean="0">
                          <a:ln>
                            <a:noFill/>
                          </a:ln>
                          <a:solidFill>
                            <a:schemeClr val="tx1"/>
                          </a:solidFill>
                          <a:effectLst/>
                          <a:latin typeface="Arial" pitchFamily="34" charset="0"/>
                          <a:ea typeface="宋体" pitchFamily="2" charset="-122"/>
                        </a:rPr>
                        <a:t>元祐黨</a:t>
                      </a:r>
                      <a:r>
                        <a:rPr kumimoji="0" lang="en-US" altLang="zh-CN" sz="1600" b="0" i="0" u="none" strike="noStrike" cap="none" normalizeH="0" baseline="0" smtClean="0">
                          <a:ln>
                            <a:noFill/>
                          </a:ln>
                          <a:solidFill>
                            <a:schemeClr val="tx1"/>
                          </a:solidFill>
                          <a:effectLst/>
                          <a:latin typeface="Arial" pitchFamily="34" charset="0"/>
                          <a:ea typeface="宋体" pitchFamily="2" charset="-122"/>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FF"/>
                    </a:solidFill>
                  </a:tcPr>
                </a:tc>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0" i="0" u="none" strike="noStrike" cap="none" normalizeH="0" baseline="0" smtClean="0">
                          <a:ln>
                            <a:noFill/>
                          </a:ln>
                          <a:solidFill>
                            <a:schemeClr val="tx1"/>
                          </a:solidFill>
                          <a:effectLst/>
                          <a:latin typeface="Arial" pitchFamily="34" charset="0"/>
                          <a:ea typeface="宋体" pitchFamily="2" charset="-122"/>
                        </a:rPr>
                        <a:t>(not applicable)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FF"/>
                    </a:solidFill>
                  </a:tcPr>
                </a:tc>
              </a:tr>
              <a:tr h="273050">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0" i="0" u="none" strike="noStrike" cap="none" normalizeH="0" baseline="0" smtClean="0">
                          <a:ln>
                            <a:noFill/>
                          </a:ln>
                          <a:solidFill>
                            <a:schemeClr val="tx1"/>
                          </a:solidFill>
                          <a:effectLst/>
                          <a:latin typeface="Arial" pitchFamily="34" charset="0"/>
                          <a:ea typeface="宋体" pitchFamily="2" charset="-122"/>
                        </a:rPr>
                        <a:t>Sima Guang </a:t>
                      </a:r>
                      <a:r>
                        <a:rPr kumimoji="0" lang="zh-CN" altLang="en-US" sz="1600" b="0" i="0" u="none" strike="noStrike" cap="none" normalizeH="0" baseline="0" smtClean="0">
                          <a:ln>
                            <a:noFill/>
                          </a:ln>
                          <a:solidFill>
                            <a:schemeClr val="tx1"/>
                          </a:solidFill>
                          <a:effectLst/>
                          <a:latin typeface="Arial" pitchFamily="34" charset="0"/>
                          <a:ea typeface="宋体" pitchFamily="2" charset="-122"/>
                        </a:rPr>
                        <a:t>司馬光</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0" i="0" u="none" strike="noStrike" cap="none" normalizeH="0" baseline="0" smtClean="0">
                          <a:ln>
                            <a:noFill/>
                          </a:ln>
                          <a:solidFill>
                            <a:schemeClr val="tx1"/>
                          </a:solidFill>
                          <a:effectLst/>
                          <a:latin typeface="Arial" pitchFamily="34" charset="0"/>
                          <a:ea typeface="宋体" pitchFamily="2" charset="-122"/>
                        </a:rPr>
                        <a:t>Desires opposed by</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FF"/>
                    </a:solidFill>
                  </a:tcPr>
                </a:tc>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0" i="0" u="none" strike="noStrike" cap="none" normalizeH="0" baseline="0" smtClean="0">
                          <a:ln>
                            <a:noFill/>
                          </a:ln>
                          <a:solidFill>
                            <a:schemeClr val="tx1"/>
                          </a:solidFill>
                          <a:effectLst/>
                          <a:latin typeface="Arial" pitchFamily="34" charset="0"/>
                          <a:ea typeface="宋体" pitchFamily="2" charset="-122"/>
                        </a:rPr>
                        <a:t>An Dun </a:t>
                      </a:r>
                      <a:r>
                        <a:rPr kumimoji="0" lang="zh-CN" altLang="en-US" sz="1600" b="0" i="0" u="none" strike="noStrike" cap="none" normalizeH="0" baseline="0" smtClean="0">
                          <a:ln>
                            <a:noFill/>
                          </a:ln>
                          <a:solidFill>
                            <a:schemeClr val="tx1"/>
                          </a:solidFill>
                          <a:effectLst/>
                          <a:latin typeface="Arial" pitchFamily="34" charset="0"/>
                          <a:ea typeface="宋体" pitchFamily="2" charset="-122"/>
                        </a:rPr>
                        <a:t>安惇</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FF"/>
                    </a:solidFill>
                  </a:tcPr>
                </a:tc>
              </a:tr>
              <a:tr h="273050">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0" i="0" u="none" strike="noStrike" cap="none" normalizeH="0" baseline="0" smtClean="0">
                          <a:ln>
                            <a:noFill/>
                          </a:ln>
                          <a:solidFill>
                            <a:schemeClr val="tx1"/>
                          </a:solidFill>
                          <a:effectLst/>
                          <a:latin typeface="Arial" pitchFamily="34" charset="0"/>
                          <a:ea typeface="宋体" pitchFamily="2" charset="-122"/>
                        </a:rPr>
                        <a:t>Sima Guang </a:t>
                      </a:r>
                      <a:r>
                        <a:rPr kumimoji="0" lang="zh-CN" altLang="en-US" sz="1600" b="0" i="0" u="none" strike="noStrike" cap="none" normalizeH="0" baseline="0" smtClean="0">
                          <a:ln>
                            <a:noFill/>
                          </a:ln>
                          <a:solidFill>
                            <a:schemeClr val="tx1"/>
                          </a:solidFill>
                          <a:effectLst/>
                          <a:latin typeface="Arial" pitchFamily="34" charset="0"/>
                          <a:ea typeface="宋体" pitchFamily="2" charset="-122"/>
                        </a:rPr>
                        <a:t>司馬光</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0" i="0" u="none" strike="noStrike" cap="none" normalizeH="0" baseline="0" smtClean="0">
                          <a:ln>
                            <a:noFill/>
                          </a:ln>
                          <a:solidFill>
                            <a:schemeClr val="tx1"/>
                          </a:solidFill>
                          <a:effectLst/>
                          <a:latin typeface="Arial" pitchFamily="34" charset="0"/>
                          <a:ea typeface="宋体" pitchFamily="2" charset="-122"/>
                        </a:rPr>
                        <a:t>Sacrificial prayer written by</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FF"/>
                    </a:solidFill>
                  </a:tcPr>
                </a:tc>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0" i="0" u="none" strike="noStrike" cap="none" normalizeH="0" baseline="0" smtClean="0">
                          <a:ln>
                            <a:noFill/>
                          </a:ln>
                          <a:solidFill>
                            <a:schemeClr val="tx1"/>
                          </a:solidFill>
                          <a:effectLst/>
                          <a:latin typeface="Arial" pitchFamily="34" charset="0"/>
                          <a:ea typeface="宋体" pitchFamily="2" charset="-122"/>
                        </a:rPr>
                        <a:t>Chao Buzhi </a:t>
                      </a:r>
                      <a:r>
                        <a:rPr kumimoji="0" lang="zh-CN" altLang="en-US" sz="1600" b="0" i="0" u="none" strike="noStrike" cap="none" normalizeH="0" baseline="0" smtClean="0">
                          <a:ln>
                            <a:noFill/>
                          </a:ln>
                          <a:solidFill>
                            <a:schemeClr val="tx1"/>
                          </a:solidFill>
                          <a:effectLst/>
                          <a:latin typeface="Arial" pitchFamily="34" charset="0"/>
                          <a:ea typeface="宋体" pitchFamily="2" charset="-122"/>
                        </a:rPr>
                        <a:t>晁補之</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FF"/>
                    </a:solidFill>
                  </a:tcPr>
                </a:tc>
              </a:tr>
              <a:tr h="303213">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0" i="0" u="none" strike="noStrike" cap="none" normalizeH="0" baseline="0" smtClean="0">
                          <a:ln>
                            <a:noFill/>
                          </a:ln>
                          <a:solidFill>
                            <a:schemeClr val="tx1"/>
                          </a:solidFill>
                          <a:effectLst/>
                          <a:latin typeface="Arial" pitchFamily="34" charset="0"/>
                          <a:ea typeface="宋体" pitchFamily="2" charset="-122"/>
                        </a:rPr>
                        <a:t>Sima Guang </a:t>
                      </a:r>
                      <a:r>
                        <a:rPr kumimoji="0" lang="zh-CN" altLang="en-US" sz="1600" b="0" i="0" u="none" strike="noStrike" cap="none" normalizeH="0" baseline="0" smtClean="0">
                          <a:ln>
                            <a:noFill/>
                          </a:ln>
                          <a:solidFill>
                            <a:schemeClr val="tx1"/>
                          </a:solidFill>
                          <a:effectLst/>
                          <a:latin typeface="Arial" pitchFamily="34" charset="0"/>
                          <a:ea typeface="宋体" pitchFamily="2" charset="-122"/>
                        </a:rPr>
                        <a:t>司馬光</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0" i="0" u="none" strike="noStrike" cap="none" normalizeH="0" baseline="0" smtClean="0">
                          <a:ln>
                            <a:noFill/>
                          </a:ln>
                          <a:solidFill>
                            <a:schemeClr val="tx1"/>
                          </a:solidFill>
                          <a:effectLst/>
                          <a:latin typeface="Arial" pitchFamily="34" charset="0"/>
                          <a:ea typeface="宋体" pitchFamily="2" charset="-122"/>
                        </a:rPr>
                        <a:t>Patron of</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FF"/>
                    </a:solidFill>
                  </a:tcPr>
                </a:tc>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0" i="0" u="none" strike="noStrike" cap="none" normalizeH="0" baseline="0" smtClean="0">
                          <a:ln>
                            <a:noFill/>
                          </a:ln>
                          <a:solidFill>
                            <a:schemeClr val="tx1"/>
                          </a:solidFill>
                          <a:effectLst/>
                          <a:latin typeface="Arial" pitchFamily="34" charset="0"/>
                          <a:ea typeface="宋体" pitchFamily="2" charset="-122"/>
                        </a:rPr>
                        <a:t>Fan Chunli </a:t>
                      </a:r>
                      <a:r>
                        <a:rPr kumimoji="0" lang="zh-CN" altLang="en-US" sz="1600" b="0" i="0" u="none" strike="noStrike" cap="none" normalizeH="0" baseline="0" smtClean="0">
                          <a:ln>
                            <a:noFill/>
                          </a:ln>
                          <a:solidFill>
                            <a:schemeClr val="tx1"/>
                          </a:solidFill>
                          <a:effectLst/>
                          <a:latin typeface="Arial" pitchFamily="34" charset="0"/>
                          <a:ea typeface="宋体" pitchFamily="2" charset="-122"/>
                        </a:rPr>
                        <a:t>范純禮</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FF"/>
                    </a:solidFill>
                  </a:tcPr>
                </a:tc>
              </a:tr>
              <a:tr h="273050">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0" i="0" u="none" strike="noStrike" cap="none" normalizeH="0" baseline="0" smtClean="0">
                          <a:ln>
                            <a:noFill/>
                          </a:ln>
                          <a:solidFill>
                            <a:schemeClr val="tx1"/>
                          </a:solidFill>
                          <a:effectLst/>
                          <a:latin typeface="Arial" pitchFamily="34" charset="0"/>
                          <a:ea typeface="宋体" pitchFamily="2" charset="-122"/>
                        </a:rPr>
                        <a:t>Sima Guang </a:t>
                      </a:r>
                      <a:r>
                        <a:rPr kumimoji="0" lang="zh-CN" altLang="en-US" sz="1600" b="0" i="0" u="none" strike="noStrike" cap="none" normalizeH="0" baseline="0" smtClean="0">
                          <a:ln>
                            <a:noFill/>
                          </a:ln>
                          <a:solidFill>
                            <a:schemeClr val="tx1"/>
                          </a:solidFill>
                          <a:effectLst/>
                          <a:latin typeface="Arial" pitchFamily="34" charset="0"/>
                          <a:ea typeface="宋体" pitchFamily="2" charset="-122"/>
                        </a:rPr>
                        <a:t>司馬光</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0" i="0" u="none" strike="noStrike" cap="none" normalizeH="0" baseline="0" smtClean="0">
                          <a:ln>
                            <a:noFill/>
                          </a:ln>
                          <a:solidFill>
                            <a:schemeClr val="tx1"/>
                          </a:solidFill>
                          <a:effectLst/>
                          <a:latin typeface="Arial" pitchFamily="34" charset="0"/>
                          <a:ea typeface="宋体" pitchFamily="2" charset="-122"/>
                        </a:rPr>
                        <a:t>Sacrificial prayer written for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FF"/>
                    </a:solidFill>
                  </a:tcPr>
                </a:tc>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0" i="0" u="none" strike="noStrike" cap="none" normalizeH="0" baseline="0" smtClean="0">
                          <a:ln>
                            <a:noFill/>
                          </a:ln>
                          <a:solidFill>
                            <a:schemeClr val="tx1"/>
                          </a:solidFill>
                          <a:effectLst/>
                          <a:latin typeface="Arial" pitchFamily="34" charset="0"/>
                          <a:ea typeface="宋体" pitchFamily="2" charset="-122"/>
                        </a:rPr>
                        <a:t>Ding Du </a:t>
                      </a:r>
                      <a:r>
                        <a:rPr kumimoji="0" lang="zh-CN" altLang="en-US" sz="1600" b="0" i="0" u="none" strike="noStrike" cap="none" normalizeH="0" baseline="0" smtClean="0">
                          <a:ln>
                            <a:noFill/>
                          </a:ln>
                          <a:solidFill>
                            <a:schemeClr val="tx1"/>
                          </a:solidFill>
                          <a:effectLst/>
                          <a:latin typeface="Arial" pitchFamily="34" charset="0"/>
                          <a:ea typeface="宋体" pitchFamily="2" charset="-122"/>
                        </a:rPr>
                        <a:t>丁度</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FF"/>
                    </a:solidFill>
                  </a:tcPr>
                </a:tc>
              </a:tr>
            </a:tbl>
          </a:graphicData>
        </a:graphic>
      </p:graphicFrame>
      <p:sp>
        <p:nvSpPr>
          <p:cNvPr id="170051" name="Line 67"/>
          <p:cNvSpPr>
            <a:spLocks noChangeShapeType="1"/>
          </p:cNvSpPr>
          <p:nvPr/>
        </p:nvSpPr>
        <p:spPr bwMode="auto">
          <a:xfrm>
            <a:off x="6327775" y="2366963"/>
            <a:ext cx="0" cy="314325"/>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0052" name="Line 68"/>
          <p:cNvSpPr>
            <a:spLocks noChangeShapeType="1"/>
          </p:cNvSpPr>
          <p:nvPr/>
        </p:nvSpPr>
        <p:spPr bwMode="auto">
          <a:xfrm>
            <a:off x="4297363" y="4400550"/>
            <a:ext cx="0" cy="314325"/>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0053" name="Line 69"/>
          <p:cNvSpPr>
            <a:spLocks noChangeShapeType="1"/>
          </p:cNvSpPr>
          <p:nvPr/>
        </p:nvSpPr>
        <p:spPr bwMode="auto">
          <a:xfrm>
            <a:off x="7473950" y="4397375"/>
            <a:ext cx="0" cy="314325"/>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371218005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2"/>
          <p:cNvSpPr>
            <a:spLocks noGrp="1" noChangeArrowheads="1"/>
          </p:cNvSpPr>
          <p:nvPr>
            <p:ph type="title"/>
          </p:nvPr>
        </p:nvSpPr>
        <p:spPr>
          <a:xfrm>
            <a:off x="-6350" y="874713"/>
            <a:ext cx="9169400" cy="925512"/>
          </a:xfrm>
          <a:solidFill>
            <a:srgbClr val="FFCC00"/>
          </a:solidFill>
        </p:spPr>
        <p:txBody>
          <a:bodyPr>
            <a:normAutofit fontScale="90000"/>
          </a:bodyPr>
          <a:lstStyle/>
          <a:p>
            <a:r>
              <a:rPr lang="en-US" altLang="zh-CN" sz="2800">
                <a:solidFill>
                  <a:schemeClr val="tx1"/>
                </a:solidFill>
                <a:ea typeface="宋体" pitchFamily="2" charset="-122"/>
              </a:rPr>
              <a:t>(1) Biographical data are </a:t>
            </a:r>
            <a:r>
              <a:rPr lang="en-US" altLang="zh-CN" sz="2800" i="1">
                <a:solidFill>
                  <a:schemeClr val="tx1"/>
                </a:solidFill>
                <a:ea typeface="宋体" pitchFamily="2" charset="-122"/>
              </a:rPr>
              <a:t>coded</a:t>
            </a:r>
            <a:r>
              <a:rPr lang="en-US" altLang="zh-CN" sz="2800">
                <a:solidFill>
                  <a:schemeClr val="tx1"/>
                </a:solidFill>
                <a:ea typeface="宋体" pitchFamily="2" charset="-122"/>
              </a:rPr>
              <a:t> and stored in </a:t>
            </a:r>
            <a:r>
              <a:rPr lang="en-US" altLang="zh-CN" sz="2800" i="1">
                <a:solidFill>
                  <a:schemeClr val="tx1"/>
                </a:solidFill>
                <a:ea typeface="宋体" pitchFamily="2" charset="-122"/>
              </a:rPr>
              <a:t>tables</a:t>
            </a:r>
            <a:r>
              <a:rPr lang="en-US" altLang="zh-CN" sz="2800">
                <a:solidFill>
                  <a:schemeClr val="tx1"/>
                </a:solidFill>
                <a:ea typeface="宋体" pitchFamily="2" charset="-122"/>
              </a:rPr>
              <a:t>.</a:t>
            </a:r>
            <a:br>
              <a:rPr lang="en-US" altLang="zh-CN" sz="2800">
                <a:solidFill>
                  <a:schemeClr val="tx1"/>
                </a:solidFill>
                <a:ea typeface="宋体" pitchFamily="2" charset="-122"/>
              </a:rPr>
            </a:br>
            <a:r>
              <a:rPr lang="zh-CN" altLang="en-US" sz="2800" b="1">
                <a:solidFill>
                  <a:schemeClr val="tx1"/>
                </a:solidFill>
                <a:ea typeface="宋体" pitchFamily="2" charset="-122"/>
              </a:rPr>
              <a:t>傳記資料以代碼的形式存儲於資料表中。</a:t>
            </a:r>
          </a:p>
        </p:txBody>
      </p:sp>
      <p:sp>
        <p:nvSpPr>
          <p:cNvPr id="197635" name="Rectangle 3"/>
          <p:cNvSpPr>
            <a:spLocks noGrp="1" noChangeArrowheads="1"/>
          </p:cNvSpPr>
          <p:nvPr>
            <p:ph type="body" sz="half" idx="1"/>
          </p:nvPr>
        </p:nvSpPr>
        <p:spPr>
          <a:xfrm>
            <a:off x="496888" y="1951038"/>
            <a:ext cx="4638675" cy="4908550"/>
          </a:xfrm>
        </p:spPr>
        <p:txBody>
          <a:bodyPr/>
          <a:lstStyle/>
          <a:p>
            <a:pPr>
              <a:lnSpc>
                <a:spcPct val="80000"/>
              </a:lnSpc>
            </a:pPr>
            <a:r>
              <a:rPr lang="en-US" altLang="zh-TW" sz="2400">
                <a:ea typeface="PMingLiU" pitchFamily="18" charset="-120"/>
              </a:rPr>
              <a:t> BIOG_MAIN</a:t>
            </a:r>
          </a:p>
          <a:p>
            <a:pPr>
              <a:lnSpc>
                <a:spcPct val="80000"/>
              </a:lnSpc>
            </a:pPr>
            <a:r>
              <a:rPr lang="zh-TW" altLang="en-US" sz="2400">
                <a:ea typeface="PMingLiU" pitchFamily="18" charset="-120"/>
              </a:rPr>
              <a:t> </a:t>
            </a:r>
            <a:r>
              <a:rPr lang="en-US" altLang="zh-CN" sz="2400">
                <a:ea typeface="宋体" pitchFamily="2" charset="-122"/>
              </a:rPr>
              <a:t>Biography </a:t>
            </a:r>
            <a:r>
              <a:rPr lang="en-US" altLang="zh-TW" sz="2400">
                <a:ea typeface="PMingLiU" pitchFamily="18" charset="-120"/>
              </a:rPr>
              <a:t>Addresses </a:t>
            </a:r>
          </a:p>
          <a:p>
            <a:pPr>
              <a:lnSpc>
                <a:spcPct val="80000"/>
              </a:lnSpc>
            </a:pPr>
            <a:r>
              <a:rPr lang="en-US" altLang="zh-TW" sz="2400">
                <a:ea typeface="PMingLiU" pitchFamily="18" charset="-120"/>
              </a:rPr>
              <a:t> Alternate Names</a:t>
            </a:r>
            <a:endParaRPr lang="zh-TW" altLang="en-US" sz="2400">
              <a:ea typeface="PMingLiU" pitchFamily="18" charset="-120"/>
            </a:endParaRPr>
          </a:p>
          <a:p>
            <a:pPr>
              <a:lnSpc>
                <a:spcPct val="80000"/>
              </a:lnSpc>
            </a:pPr>
            <a:r>
              <a:rPr lang="zh-TW" altLang="en-US" sz="2400">
                <a:ea typeface="PMingLiU" pitchFamily="18" charset="-120"/>
              </a:rPr>
              <a:t> </a:t>
            </a:r>
            <a:r>
              <a:rPr lang="en-US" altLang="zh-TW" sz="2400">
                <a:ea typeface="PMingLiU" pitchFamily="18" charset="-120"/>
              </a:rPr>
              <a:t>Writings</a:t>
            </a:r>
            <a:endParaRPr lang="zh-TW" altLang="en-US" sz="2400">
              <a:ea typeface="PMingLiU" pitchFamily="18" charset="-120"/>
            </a:endParaRPr>
          </a:p>
          <a:p>
            <a:pPr>
              <a:lnSpc>
                <a:spcPct val="80000"/>
              </a:lnSpc>
            </a:pPr>
            <a:r>
              <a:rPr lang="zh-TW" altLang="en-US" sz="2400">
                <a:ea typeface="PMingLiU" pitchFamily="18" charset="-120"/>
              </a:rPr>
              <a:t> </a:t>
            </a:r>
            <a:r>
              <a:rPr lang="en-US" altLang="zh-TW" sz="2400">
                <a:ea typeface="PMingLiU" pitchFamily="18" charset="-120"/>
              </a:rPr>
              <a:t>Postings</a:t>
            </a:r>
            <a:endParaRPr lang="zh-TW" altLang="en-US" sz="2400">
              <a:ea typeface="PMingLiU" pitchFamily="18" charset="-120"/>
            </a:endParaRPr>
          </a:p>
          <a:p>
            <a:pPr>
              <a:lnSpc>
                <a:spcPct val="80000"/>
              </a:lnSpc>
            </a:pPr>
            <a:r>
              <a:rPr lang="en-US" altLang="zh-TW" sz="2400">
                <a:ea typeface="PMingLiU" pitchFamily="18" charset="-120"/>
              </a:rPr>
              <a:t> Mode of Entry into Government</a:t>
            </a:r>
            <a:endParaRPr lang="zh-TW" altLang="en-US" sz="2400">
              <a:ea typeface="PMingLiU" pitchFamily="18" charset="-120"/>
            </a:endParaRPr>
          </a:p>
          <a:p>
            <a:pPr>
              <a:lnSpc>
                <a:spcPct val="80000"/>
              </a:lnSpc>
            </a:pPr>
            <a:r>
              <a:rPr lang="zh-TW" altLang="en-US" sz="2400">
                <a:ea typeface="PMingLiU" pitchFamily="18" charset="-120"/>
              </a:rPr>
              <a:t> </a:t>
            </a:r>
            <a:r>
              <a:rPr lang="en-US" altLang="zh-TW" sz="2400">
                <a:ea typeface="PMingLiU" pitchFamily="18" charset="-120"/>
              </a:rPr>
              <a:t>Kinship</a:t>
            </a:r>
            <a:endParaRPr lang="zh-TW" altLang="en-US" sz="2400">
              <a:ea typeface="PMingLiU" pitchFamily="18" charset="-120"/>
            </a:endParaRPr>
          </a:p>
          <a:p>
            <a:pPr>
              <a:lnSpc>
                <a:spcPct val="80000"/>
              </a:lnSpc>
            </a:pPr>
            <a:r>
              <a:rPr lang="zh-TW" altLang="en-US" sz="2400">
                <a:ea typeface="PMingLiU" pitchFamily="18" charset="-120"/>
              </a:rPr>
              <a:t> </a:t>
            </a:r>
            <a:r>
              <a:rPr lang="en-US" altLang="zh-TW" sz="2400">
                <a:ea typeface="PMingLiU" pitchFamily="18" charset="-120"/>
              </a:rPr>
              <a:t>Associations</a:t>
            </a:r>
            <a:endParaRPr lang="zh-TW" altLang="en-US" sz="2400">
              <a:ea typeface="PMingLiU" pitchFamily="18" charset="-120"/>
            </a:endParaRPr>
          </a:p>
          <a:p>
            <a:pPr>
              <a:lnSpc>
                <a:spcPct val="80000"/>
              </a:lnSpc>
            </a:pPr>
            <a:r>
              <a:rPr lang="zh-TW" altLang="en-US" sz="2400">
                <a:ea typeface="PMingLiU" pitchFamily="18" charset="-120"/>
              </a:rPr>
              <a:t> </a:t>
            </a:r>
            <a:r>
              <a:rPr lang="en-US" altLang="zh-CN" sz="2400">
                <a:ea typeface="宋体" pitchFamily="2" charset="-122"/>
              </a:rPr>
              <a:t>Social Status</a:t>
            </a:r>
            <a:endParaRPr lang="zh-CN" altLang="en-US" sz="2400">
              <a:ea typeface="宋体" pitchFamily="2" charset="-122"/>
            </a:endParaRPr>
          </a:p>
          <a:p>
            <a:pPr>
              <a:lnSpc>
                <a:spcPct val="80000"/>
              </a:lnSpc>
            </a:pPr>
            <a:r>
              <a:rPr lang="zh-TW" altLang="en-US" sz="2400">
                <a:ea typeface="PMingLiU" pitchFamily="18" charset="-120"/>
              </a:rPr>
              <a:t> </a:t>
            </a:r>
            <a:r>
              <a:rPr lang="en-US" altLang="zh-TW" sz="2400">
                <a:ea typeface="PMingLiU" pitchFamily="18" charset="-120"/>
              </a:rPr>
              <a:t>Possessions</a:t>
            </a:r>
            <a:endParaRPr lang="zh-TW" altLang="en-US" sz="2400">
              <a:ea typeface="PMingLiU" pitchFamily="18" charset="-120"/>
            </a:endParaRPr>
          </a:p>
          <a:p>
            <a:pPr>
              <a:lnSpc>
                <a:spcPct val="80000"/>
              </a:lnSpc>
            </a:pPr>
            <a:r>
              <a:rPr lang="en-US" altLang="zh-TW" sz="2400">
                <a:ea typeface="PMingLiU" pitchFamily="18" charset="-120"/>
              </a:rPr>
              <a:t> Events</a:t>
            </a:r>
            <a:endParaRPr lang="en-US" altLang="zh-CN" sz="2400">
              <a:ea typeface="宋体" pitchFamily="2" charset="-122"/>
            </a:endParaRPr>
          </a:p>
        </p:txBody>
      </p:sp>
      <p:sp>
        <p:nvSpPr>
          <p:cNvPr id="197636" name="Rectangle 4"/>
          <p:cNvSpPr>
            <a:spLocks noGrp="1" noChangeArrowheads="1"/>
          </p:cNvSpPr>
          <p:nvPr>
            <p:ph type="body" sz="half" idx="2"/>
          </p:nvPr>
        </p:nvSpPr>
        <p:spPr>
          <a:xfrm>
            <a:off x="5024438" y="1995488"/>
            <a:ext cx="3562350" cy="4906962"/>
          </a:xfrm>
        </p:spPr>
        <p:txBody>
          <a:bodyPr/>
          <a:lstStyle/>
          <a:p>
            <a:pPr>
              <a:lnSpc>
                <a:spcPct val="90000"/>
              </a:lnSpc>
            </a:pPr>
            <a:r>
              <a:rPr lang="zh-TW" altLang="en-US" sz="2100">
                <a:ea typeface="PMingLiU" pitchFamily="18" charset="-120"/>
              </a:rPr>
              <a:t>基本資料</a:t>
            </a:r>
          </a:p>
          <a:p>
            <a:pPr>
              <a:lnSpc>
                <a:spcPct val="90000"/>
              </a:lnSpc>
            </a:pPr>
            <a:r>
              <a:rPr lang="zh-TW" altLang="en-US" sz="2100">
                <a:ea typeface="PMingLiU" pitchFamily="18" charset="-120"/>
              </a:rPr>
              <a:t>地址資料</a:t>
            </a:r>
          </a:p>
          <a:p>
            <a:pPr>
              <a:lnSpc>
                <a:spcPct val="90000"/>
              </a:lnSpc>
            </a:pPr>
            <a:r>
              <a:rPr lang="zh-TW" altLang="en-US" sz="2100">
                <a:ea typeface="PMingLiU" pitchFamily="18" charset="-120"/>
              </a:rPr>
              <a:t>別名資料</a:t>
            </a:r>
          </a:p>
          <a:p>
            <a:pPr>
              <a:lnSpc>
                <a:spcPct val="90000"/>
              </a:lnSpc>
            </a:pPr>
            <a:r>
              <a:rPr lang="zh-TW" altLang="en-US" sz="2100">
                <a:ea typeface="PMingLiU" pitchFamily="18" charset="-120"/>
              </a:rPr>
              <a:t>著述資料</a:t>
            </a:r>
          </a:p>
          <a:p>
            <a:pPr>
              <a:lnSpc>
                <a:spcPct val="90000"/>
              </a:lnSpc>
            </a:pPr>
            <a:r>
              <a:rPr lang="zh-TW" altLang="en-US" sz="2100">
                <a:ea typeface="PMingLiU" pitchFamily="18" charset="-120"/>
              </a:rPr>
              <a:t>任官資料</a:t>
            </a:r>
          </a:p>
          <a:p>
            <a:pPr>
              <a:lnSpc>
                <a:spcPct val="90000"/>
              </a:lnSpc>
            </a:pPr>
            <a:r>
              <a:rPr lang="zh-TW" altLang="en-US" sz="2100">
                <a:ea typeface="PMingLiU" pitchFamily="18" charset="-120"/>
              </a:rPr>
              <a:t>入仕途徑</a:t>
            </a:r>
          </a:p>
          <a:p>
            <a:pPr>
              <a:lnSpc>
                <a:spcPct val="90000"/>
              </a:lnSpc>
            </a:pPr>
            <a:r>
              <a:rPr lang="zh-TW" altLang="en-US" sz="2100">
                <a:ea typeface="PMingLiU" pitchFamily="18" charset="-120"/>
              </a:rPr>
              <a:t>親屬資料</a:t>
            </a:r>
          </a:p>
          <a:p>
            <a:pPr>
              <a:lnSpc>
                <a:spcPct val="90000"/>
              </a:lnSpc>
            </a:pPr>
            <a:r>
              <a:rPr lang="zh-TW" altLang="en-US" sz="2100">
                <a:ea typeface="PMingLiU" pitchFamily="18" charset="-120"/>
              </a:rPr>
              <a:t>社會關係資料</a:t>
            </a:r>
          </a:p>
          <a:p>
            <a:pPr>
              <a:lnSpc>
                <a:spcPct val="90000"/>
              </a:lnSpc>
            </a:pPr>
            <a:r>
              <a:rPr lang="zh-TW" altLang="en-US" sz="2100">
                <a:ea typeface="PMingLiU" pitchFamily="18" charset="-120"/>
              </a:rPr>
              <a:t>社會區分資料</a:t>
            </a:r>
          </a:p>
          <a:p>
            <a:pPr>
              <a:lnSpc>
                <a:spcPct val="90000"/>
              </a:lnSpc>
            </a:pPr>
            <a:r>
              <a:rPr lang="zh-TW" altLang="en-US" sz="2100">
                <a:ea typeface="PMingLiU" pitchFamily="18" charset="-120"/>
              </a:rPr>
              <a:t>財產資料</a:t>
            </a:r>
          </a:p>
          <a:p>
            <a:pPr>
              <a:lnSpc>
                <a:spcPct val="90000"/>
              </a:lnSpc>
            </a:pPr>
            <a:r>
              <a:rPr lang="zh-TW" altLang="en-US" sz="2100">
                <a:ea typeface="PMingLiU" pitchFamily="18" charset="-120"/>
              </a:rPr>
              <a:t>事件資料</a:t>
            </a:r>
            <a:endParaRPr lang="zh-CN" altLang="en-US" sz="2100">
              <a:ea typeface="宋体" pitchFamily="2" charset="-122"/>
            </a:endParaRPr>
          </a:p>
        </p:txBody>
      </p:sp>
      <p:pic>
        <p:nvPicPr>
          <p:cNvPr id="197637" name="Picture 66" descr="inside_01_01"/>
          <p:cNvPicPr>
            <a:picLocks noChangeAspect="1" noChangeArrowheads="1"/>
          </p:cNvPicPr>
          <p:nvPr/>
        </p:nvPicPr>
        <p:blipFill>
          <a:blip r:embed="rId3">
            <a:extLst>
              <a:ext uri="{28A0092B-C50C-407E-A947-70E740481C1C}">
                <a14:useLocalDpi xmlns:a14="http://schemas.microsoft.com/office/drawing/2010/main" val="0"/>
              </a:ext>
            </a:extLst>
          </a:blip>
          <a:srcRect l="4286" r="4286"/>
          <a:stretch>
            <a:fillRect/>
          </a:stretch>
        </p:blipFill>
        <p:spPr bwMode="auto">
          <a:xfrm>
            <a:off x="0" y="6350"/>
            <a:ext cx="914400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0222112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9682" name="Group 2"/>
          <p:cNvGraphicFramePr>
            <a:graphicFrameLocks noGrp="1"/>
          </p:cNvGraphicFramePr>
          <p:nvPr/>
        </p:nvGraphicFramePr>
        <p:xfrm>
          <a:off x="915988" y="381000"/>
          <a:ext cx="1733550" cy="1937385"/>
        </p:xfrm>
        <a:graphic>
          <a:graphicData uri="http://schemas.openxmlformats.org/drawingml/2006/table">
            <a:tbl>
              <a:tblPr/>
              <a:tblGrid>
                <a:gridCol w="1733550"/>
              </a:tblGrid>
              <a:tr h="430213">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zh-CN" sz="1800" b="1" i="0" u="none" strike="noStrike" cap="none" normalizeH="0" baseline="0" smtClean="0">
                          <a:ln>
                            <a:noFill/>
                          </a:ln>
                          <a:solidFill>
                            <a:schemeClr val="tx1"/>
                          </a:solidFill>
                          <a:effectLst/>
                          <a:latin typeface="Arial" pitchFamily="34" charset="0"/>
                          <a:ea typeface="PMingLiU" pitchFamily="18" charset="-120"/>
                          <a:cs typeface="Times New Roman" pitchFamily="18" charset="0"/>
                        </a:rPr>
                        <a:t>BIOG </a:t>
                      </a:r>
                      <a:r>
                        <a:rPr kumimoji="0" lang="en-US" altLang="zh-TW" sz="1800" b="1" i="0" u="none" strike="noStrike" cap="none" normalizeH="0" baseline="0" smtClean="0">
                          <a:ln>
                            <a:noFill/>
                          </a:ln>
                          <a:solidFill>
                            <a:schemeClr val="tx1"/>
                          </a:solidFill>
                          <a:effectLst/>
                          <a:latin typeface="Arial" pitchFamily="34" charset="0"/>
                          <a:ea typeface="PMingLiU" pitchFamily="18" charset="-120"/>
                          <a:cs typeface="Times New Roman" pitchFamily="18" charset="0"/>
                        </a:rPr>
                        <a:t>ADDR</a:t>
                      </a: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smtClean="0">
                          <a:ln>
                            <a:noFill/>
                          </a:ln>
                          <a:solidFill>
                            <a:schemeClr val="tx1"/>
                          </a:solidFill>
                          <a:effectLst/>
                          <a:latin typeface="Arial" pitchFamily="34" charset="0"/>
                          <a:ea typeface="PMingLiU" pitchFamily="18" charset="-120"/>
                          <a:cs typeface="Times New Roman" pitchFamily="18" charset="0"/>
                        </a:rPr>
                        <a:t>地址</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66"/>
                    </a:solidFill>
                  </a:tcPr>
                </a:tc>
              </a:tr>
              <a:tr h="1266825">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CN" sz="1800" b="1" i="0" u="none" strike="noStrike" cap="none" normalizeH="0" baseline="0" smtClean="0">
                          <a:ln>
                            <a:noFill/>
                          </a:ln>
                          <a:solidFill>
                            <a:srgbClr val="FF3300"/>
                          </a:solidFill>
                          <a:effectLst/>
                          <a:latin typeface="Arial" pitchFamily="34" charset="0"/>
                          <a:ea typeface="PMingLiU" pitchFamily="18" charset="-120"/>
                          <a:cs typeface="Times New Roman" pitchFamily="18" charset="0"/>
                        </a:rPr>
                        <a:t>Person</a:t>
                      </a:r>
                      <a:r>
                        <a:rPr kumimoji="0" lang="en-US" altLang="zh-TW" sz="1800" b="1" i="0" u="none" strike="noStrike" cap="none" normalizeH="0" baseline="0" smtClean="0">
                          <a:ln>
                            <a:noFill/>
                          </a:ln>
                          <a:solidFill>
                            <a:srgbClr val="FF3300"/>
                          </a:solidFill>
                          <a:effectLst/>
                          <a:latin typeface="Arial" pitchFamily="34" charset="0"/>
                          <a:ea typeface="PMingLiU" pitchFamily="18" charset="-120"/>
                          <a:cs typeface="Times New Roman" pitchFamily="18" charset="0"/>
                        </a:rPr>
                        <a:t> </a:t>
                      </a:r>
                      <a:r>
                        <a:rPr kumimoji="0" lang="en-US" altLang="zh-CN" sz="1800" b="1" i="0" u="none" strike="noStrike" cap="none" normalizeH="0" baseline="0" smtClean="0">
                          <a:ln>
                            <a:noFill/>
                          </a:ln>
                          <a:solidFill>
                            <a:srgbClr val="FF3300"/>
                          </a:solidFill>
                          <a:effectLst/>
                          <a:latin typeface="Arial" pitchFamily="34" charset="0"/>
                          <a:ea typeface="PMingLiU" pitchFamily="18" charset="-120"/>
                          <a:cs typeface="Times New Roman" pitchFamily="18" charset="0"/>
                        </a:rPr>
                        <a:t>I</a:t>
                      </a:r>
                      <a:r>
                        <a:rPr kumimoji="0" lang="en-US" altLang="zh-TW" sz="1800" b="1" i="0" u="none" strike="noStrike" cap="none" normalizeH="0" baseline="0" smtClean="0">
                          <a:ln>
                            <a:noFill/>
                          </a:ln>
                          <a:solidFill>
                            <a:srgbClr val="FF3300"/>
                          </a:solidFill>
                          <a:effectLst/>
                          <a:latin typeface="Arial" pitchFamily="34" charset="0"/>
                          <a:ea typeface="PMingLiU" pitchFamily="18" charset="-120"/>
                          <a:cs typeface="Times New Roman" pitchFamily="18" charset="0"/>
                        </a:rPr>
                        <a:t>D</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TW" sz="1800" b="0" i="1" u="none" strike="noStrike" cap="none" normalizeH="0" baseline="0" smtClean="0">
                          <a:ln>
                            <a:noFill/>
                          </a:ln>
                          <a:solidFill>
                            <a:schemeClr val="tx1"/>
                          </a:solidFill>
                          <a:effectLst/>
                          <a:latin typeface="Arial" pitchFamily="34" charset="0"/>
                          <a:ea typeface="PMingLiU" pitchFamily="18" charset="-120"/>
                          <a:cs typeface="Times New Roman" pitchFamily="18" charset="0"/>
                        </a:rPr>
                        <a:t>Addr Type ID</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TW" sz="1800" b="0" i="1" u="none" strike="noStrike" cap="none" normalizeH="0" baseline="0" smtClean="0">
                          <a:ln>
                            <a:noFill/>
                          </a:ln>
                          <a:solidFill>
                            <a:schemeClr val="tx1"/>
                          </a:solidFill>
                          <a:effectLst/>
                          <a:latin typeface="Arial" pitchFamily="34" charset="0"/>
                          <a:ea typeface="PMingLiU" pitchFamily="18" charset="-120"/>
                          <a:cs typeface="Times New Roman" pitchFamily="18" charset="0"/>
                        </a:rPr>
                        <a:t>Place ID,</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TW" sz="1800" b="0" i="1" u="none" strike="noStrike" cap="none" normalizeH="0" baseline="0" smtClean="0">
                          <a:ln>
                            <a:noFill/>
                          </a:ln>
                          <a:solidFill>
                            <a:schemeClr val="tx1"/>
                          </a:solidFill>
                          <a:effectLst/>
                          <a:latin typeface="Arial" pitchFamily="34" charset="0"/>
                          <a:ea typeface="PMingLiU" pitchFamily="18" charset="-120"/>
                          <a:cs typeface="Times New Roman" pitchFamily="18" charset="0"/>
                        </a:rPr>
                        <a:t>etc</a:t>
                      </a:r>
                      <a:endParaRPr kumimoji="0" lang="en-US" altLang="zh-CN" sz="1800" b="0" i="1" u="none" strike="noStrike" cap="none" normalizeH="0" baseline="0" smtClean="0">
                        <a:ln>
                          <a:noFill/>
                        </a:ln>
                        <a:solidFill>
                          <a:schemeClr val="tx1"/>
                        </a:solidFill>
                        <a:effectLst/>
                        <a:latin typeface="Arial" pitchFamily="34" charset="0"/>
                        <a:ea typeface="PMingLiU" pitchFamily="18" charset="-12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graphicFrame>
        <p:nvGraphicFramePr>
          <p:cNvPr id="199690" name="Group 10"/>
          <p:cNvGraphicFramePr>
            <a:graphicFrameLocks noGrp="1"/>
          </p:cNvGraphicFramePr>
          <p:nvPr/>
        </p:nvGraphicFramePr>
        <p:xfrm>
          <a:off x="2249488" y="2433638"/>
          <a:ext cx="1636712" cy="2419985"/>
        </p:xfrm>
        <a:graphic>
          <a:graphicData uri="http://schemas.openxmlformats.org/drawingml/2006/table">
            <a:tbl>
              <a:tblPr/>
              <a:tblGrid>
                <a:gridCol w="1636712"/>
              </a:tblGrid>
              <a:tr h="509588">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800" b="1" i="0" u="none" strike="noStrike" cap="none" normalizeH="0" baseline="0" smtClean="0">
                          <a:ln>
                            <a:noFill/>
                          </a:ln>
                          <a:solidFill>
                            <a:schemeClr val="tx1"/>
                          </a:solidFill>
                          <a:effectLst/>
                          <a:latin typeface="Arial" pitchFamily="34" charset="0"/>
                          <a:ea typeface="PMingLiU" pitchFamily="18" charset="-120"/>
                          <a:cs typeface="Times New Roman" pitchFamily="18" charset="0"/>
                        </a:rPr>
                        <a:t>POSTINGS</a:t>
                      </a:r>
                    </a:p>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smtClean="0">
                          <a:ln>
                            <a:noFill/>
                          </a:ln>
                          <a:solidFill>
                            <a:schemeClr val="tx1"/>
                          </a:solidFill>
                          <a:effectLst/>
                          <a:latin typeface="Arial" pitchFamily="34" charset="0"/>
                          <a:ea typeface="PMingLiU" pitchFamily="18" charset="-120"/>
                          <a:cs typeface="Times New Roman" pitchFamily="18" charset="0"/>
                        </a:rPr>
                        <a:t>任官</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66"/>
                    </a:solidFill>
                  </a:tcPr>
                </a:tc>
              </a:tr>
              <a:tr h="1749425">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800" b="1" i="0" u="none" strike="noStrike" cap="none" normalizeH="0" baseline="0" smtClean="0">
                          <a:ln>
                            <a:noFill/>
                          </a:ln>
                          <a:solidFill>
                            <a:srgbClr val="FF3300"/>
                          </a:solidFill>
                          <a:effectLst/>
                          <a:latin typeface="Arial" pitchFamily="34" charset="0"/>
                          <a:ea typeface="PMingLiU" pitchFamily="18" charset="-120"/>
                          <a:cs typeface="Times New Roman" pitchFamily="18" charset="0"/>
                        </a:rPr>
                        <a:t>Person</a:t>
                      </a:r>
                      <a:r>
                        <a:rPr kumimoji="0" lang="en-US" altLang="zh-TW" sz="1800" b="1" i="0" u="none" strike="noStrike" cap="none" normalizeH="0" baseline="0" smtClean="0">
                          <a:ln>
                            <a:noFill/>
                          </a:ln>
                          <a:solidFill>
                            <a:srgbClr val="FF3300"/>
                          </a:solidFill>
                          <a:effectLst/>
                          <a:latin typeface="Arial" pitchFamily="34" charset="0"/>
                          <a:ea typeface="PMingLiU" pitchFamily="18" charset="-120"/>
                          <a:cs typeface="Times New Roman" pitchFamily="18" charset="0"/>
                        </a:rPr>
                        <a:t> </a:t>
                      </a:r>
                      <a:r>
                        <a:rPr kumimoji="0" lang="en-US" altLang="zh-CN" sz="1800" b="1" i="0" u="none" strike="noStrike" cap="none" normalizeH="0" baseline="0" smtClean="0">
                          <a:ln>
                            <a:noFill/>
                          </a:ln>
                          <a:solidFill>
                            <a:srgbClr val="FF3300"/>
                          </a:solidFill>
                          <a:effectLst/>
                          <a:latin typeface="Arial" pitchFamily="34" charset="0"/>
                          <a:ea typeface="PMingLiU" pitchFamily="18" charset="-120"/>
                          <a:cs typeface="Times New Roman" pitchFamily="18" charset="0"/>
                        </a:rPr>
                        <a:t>ID</a:t>
                      </a:r>
                      <a:r>
                        <a:rPr kumimoji="0" lang="en-US" altLang="zh-TW" sz="1800" b="1" i="0" u="none" strike="noStrike" cap="none" normalizeH="0" baseline="0" smtClean="0">
                          <a:ln>
                            <a:noFill/>
                          </a:ln>
                          <a:solidFill>
                            <a:srgbClr val="FF3300"/>
                          </a:solidFill>
                          <a:effectLst/>
                          <a:latin typeface="Arial" pitchFamily="34" charset="0"/>
                          <a:ea typeface="PMingLiU" pitchFamily="18" charset="-120"/>
                          <a:cs typeface="Times New Roman" pitchFamily="18" charset="0"/>
                        </a:rPr>
                        <a:t/>
                      </a:r>
                      <a:br>
                        <a:rPr kumimoji="0" lang="en-US" altLang="zh-TW" sz="1800" b="1" i="0" u="none" strike="noStrike" cap="none" normalizeH="0" baseline="0" smtClean="0">
                          <a:ln>
                            <a:noFill/>
                          </a:ln>
                          <a:solidFill>
                            <a:srgbClr val="FF3300"/>
                          </a:solidFill>
                          <a:effectLst/>
                          <a:latin typeface="Arial" pitchFamily="34" charset="0"/>
                          <a:ea typeface="PMingLiU" pitchFamily="18" charset="-120"/>
                          <a:cs typeface="Times New Roman" pitchFamily="18" charset="0"/>
                        </a:rPr>
                      </a:br>
                      <a:r>
                        <a:rPr kumimoji="0" lang="en-US" altLang="zh-TW" sz="1800" b="1" i="1" u="none" strike="noStrike" cap="none" normalizeH="0" baseline="0" smtClean="0">
                          <a:ln>
                            <a:noFill/>
                          </a:ln>
                          <a:solidFill>
                            <a:schemeClr val="tx1"/>
                          </a:solidFill>
                          <a:effectLst/>
                          <a:latin typeface="Arial" pitchFamily="34" charset="0"/>
                          <a:ea typeface="PMingLiU" pitchFamily="18" charset="-120"/>
                          <a:cs typeface="Times New Roman" pitchFamily="18" charset="0"/>
                        </a:rPr>
                        <a:t>Postings ID</a:t>
                      </a:r>
                      <a:endParaRPr kumimoji="0" lang="zh-TW" altLang="en-US" sz="1800" b="1" i="1" u="none" strike="noStrike" cap="none" normalizeH="0" baseline="0" smtClean="0">
                        <a:ln>
                          <a:noFill/>
                        </a:ln>
                        <a:solidFill>
                          <a:schemeClr val="tx1"/>
                        </a:solidFill>
                        <a:effectLst/>
                        <a:latin typeface="Arial" pitchFamily="34" charset="0"/>
                        <a:ea typeface="PMingLiU" pitchFamily="18" charset="-12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1800" b="0" i="1" u="none" strike="noStrike" cap="none" normalizeH="0" baseline="0" smtClean="0">
                          <a:ln>
                            <a:noFill/>
                          </a:ln>
                          <a:solidFill>
                            <a:schemeClr val="tx1"/>
                          </a:solidFill>
                          <a:effectLst/>
                          <a:latin typeface="Arial" pitchFamily="34" charset="0"/>
                          <a:ea typeface="PMingLiU" pitchFamily="18" charset="-120"/>
                          <a:cs typeface="Times New Roman" pitchFamily="18" charset="0"/>
                        </a:rPr>
                        <a:t>Office ID</a:t>
                      </a:r>
                      <a:br>
                        <a:rPr kumimoji="0" lang="en-US" altLang="zh-TW" sz="1800" b="0" i="1" u="none" strike="noStrike" cap="none" normalizeH="0" baseline="0" smtClean="0">
                          <a:ln>
                            <a:noFill/>
                          </a:ln>
                          <a:solidFill>
                            <a:schemeClr val="tx1"/>
                          </a:solidFill>
                          <a:effectLst/>
                          <a:latin typeface="Arial" pitchFamily="34" charset="0"/>
                          <a:ea typeface="PMingLiU" pitchFamily="18" charset="-120"/>
                          <a:cs typeface="Times New Roman" pitchFamily="18" charset="0"/>
                        </a:rPr>
                      </a:br>
                      <a:r>
                        <a:rPr kumimoji="0" lang="en-US" altLang="zh-TW" sz="1800" b="0" i="0" u="none" strike="noStrike" cap="none" normalizeH="0" baseline="0" smtClean="0">
                          <a:ln>
                            <a:noFill/>
                          </a:ln>
                          <a:solidFill>
                            <a:schemeClr val="tx1"/>
                          </a:solidFill>
                          <a:effectLst/>
                          <a:latin typeface="Arial" pitchFamily="34" charset="0"/>
                          <a:ea typeface="PMingLiU" pitchFamily="18" charset="-120"/>
                          <a:cs typeface="Times New Roman" pitchFamily="18" charset="0"/>
                        </a:rPr>
                        <a:t>Start Date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1800" b="0" i="0" u="none" strike="noStrike" cap="none" normalizeH="0" baseline="0" smtClean="0">
                          <a:ln>
                            <a:noFill/>
                          </a:ln>
                          <a:solidFill>
                            <a:schemeClr val="tx1"/>
                          </a:solidFill>
                          <a:effectLst/>
                          <a:latin typeface="Arial" pitchFamily="34" charset="0"/>
                          <a:ea typeface="PMingLiU" pitchFamily="18" charset="-120"/>
                          <a:cs typeface="Times New Roman" pitchFamily="18" charset="0"/>
                        </a:rPr>
                        <a:t>End Date,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1800" b="0" i="1" u="none" strike="noStrike" cap="none" normalizeH="0" baseline="0" smtClean="0">
                          <a:ln>
                            <a:noFill/>
                          </a:ln>
                          <a:solidFill>
                            <a:schemeClr val="tx1"/>
                          </a:solidFill>
                          <a:effectLst/>
                          <a:latin typeface="Arial" pitchFamily="34" charset="0"/>
                          <a:ea typeface="PMingLiU" pitchFamily="18" charset="-120"/>
                          <a:cs typeface="Times New Roman" pitchFamily="18" charset="0"/>
                        </a:rPr>
                        <a:t>etc</a:t>
                      </a:r>
                      <a:endParaRPr kumimoji="0" lang="en-US" altLang="zh-CN" sz="1800" b="0" i="1" u="none" strike="noStrike" cap="none" normalizeH="0" baseline="0" smtClean="0">
                        <a:ln>
                          <a:noFill/>
                        </a:ln>
                        <a:solidFill>
                          <a:schemeClr val="tx1"/>
                        </a:solidFill>
                        <a:effectLst/>
                        <a:latin typeface="Arial" pitchFamily="34" charset="0"/>
                        <a:ea typeface="PMingLiU" pitchFamily="18" charset="-12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graphicFrame>
        <p:nvGraphicFramePr>
          <p:cNvPr id="199698" name="Group 18"/>
          <p:cNvGraphicFramePr>
            <a:graphicFrameLocks noGrp="1"/>
          </p:cNvGraphicFramePr>
          <p:nvPr/>
        </p:nvGraphicFramePr>
        <p:xfrm>
          <a:off x="6965950" y="5029200"/>
          <a:ext cx="2101850" cy="1584960"/>
        </p:xfrm>
        <a:graphic>
          <a:graphicData uri="http://schemas.openxmlformats.org/drawingml/2006/table">
            <a:tbl>
              <a:tblPr/>
              <a:tblGrid>
                <a:gridCol w="2101850"/>
              </a:tblGrid>
              <a:tr h="403225">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zh-CN" sz="1800" b="1" i="0" u="none" strike="noStrike" cap="none" normalizeH="0" baseline="0" smtClean="0">
                          <a:ln>
                            <a:noFill/>
                          </a:ln>
                          <a:solidFill>
                            <a:schemeClr val="tx1"/>
                          </a:solidFill>
                          <a:effectLst/>
                          <a:latin typeface="Arial" pitchFamily="34" charset="0"/>
                          <a:ea typeface="宋体" pitchFamily="2" charset="-122"/>
                          <a:cs typeface="Times New Roman" pitchFamily="18" charset="0"/>
                        </a:rPr>
                        <a:t>SOCIAL </a:t>
                      </a:r>
                      <a:r>
                        <a:rPr kumimoji="0" lang="en-US" altLang="zh-TW" sz="1800" b="1" i="0" u="none" strike="noStrike" cap="none" normalizeH="0" baseline="0" smtClean="0">
                          <a:ln>
                            <a:noFill/>
                          </a:ln>
                          <a:solidFill>
                            <a:schemeClr val="tx1"/>
                          </a:solidFill>
                          <a:effectLst/>
                          <a:latin typeface="Arial" pitchFamily="34" charset="0"/>
                          <a:ea typeface="PMingLiU" pitchFamily="18" charset="-120"/>
                          <a:cs typeface="Times New Roman" pitchFamily="18" charset="0"/>
                        </a:rPr>
                        <a:t>STATUS</a:t>
                      </a: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smtClean="0">
                          <a:ln>
                            <a:noFill/>
                          </a:ln>
                          <a:solidFill>
                            <a:schemeClr val="tx1"/>
                          </a:solidFill>
                          <a:effectLst/>
                          <a:latin typeface="Arial" pitchFamily="34" charset="0"/>
                          <a:ea typeface="PMingLiU" pitchFamily="18" charset="-120"/>
                        </a:rPr>
                        <a:t>社會區分</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66"/>
                    </a:solidFill>
                  </a:tcPr>
                </a:tc>
              </a:tr>
              <a:tr h="893763">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CN" sz="1800" b="1" i="0" u="none" strike="noStrike" cap="none" normalizeH="0" baseline="0" smtClean="0">
                          <a:ln>
                            <a:noFill/>
                          </a:ln>
                          <a:solidFill>
                            <a:srgbClr val="FF3300"/>
                          </a:solidFill>
                          <a:effectLst/>
                          <a:latin typeface="Arial" pitchFamily="34" charset="0"/>
                          <a:ea typeface="PMingLiU" pitchFamily="18" charset="-120"/>
                          <a:cs typeface="Times New Roman" pitchFamily="18" charset="0"/>
                        </a:rPr>
                        <a:t>Person</a:t>
                      </a:r>
                      <a:r>
                        <a:rPr kumimoji="0" lang="en-US" altLang="zh-TW" sz="1800" b="1" i="0" u="none" strike="noStrike" cap="none" normalizeH="0" baseline="0" smtClean="0">
                          <a:ln>
                            <a:noFill/>
                          </a:ln>
                          <a:solidFill>
                            <a:srgbClr val="FF3300"/>
                          </a:solidFill>
                          <a:effectLst/>
                          <a:latin typeface="Arial" pitchFamily="34" charset="0"/>
                          <a:ea typeface="PMingLiU" pitchFamily="18" charset="-120"/>
                          <a:cs typeface="Times New Roman" pitchFamily="18" charset="0"/>
                        </a:rPr>
                        <a:t> </a:t>
                      </a:r>
                      <a:r>
                        <a:rPr kumimoji="0" lang="en-US" altLang="zh-CN" sz="1800" b="1" i="0" u="none" strike="noStrike" cap="none" normalizeH="0" baseline="0" smtClean="0">
                          <a:ln>
                            <a:noFill/>
                          </a:ln>
                          <a:solidFill>
                            <a:srgbClr val="FF3300"/>
                          </a:solidFill>
                          <a:effectLst/>
                          <a:latin typeface="Arial" pitchFamily="34" charset="0"/>
                          <a:ea typeface="PMingLiU" pitchFamily="18" charset="-120"/>
                          <a:cs typeface="Times New Roman" pitchFamily="18" charset="0"/>
                        </a:rPr>
                        <a:t>I</a:t>
                      </a:r>
                      <a:r>
                        <a:rPr kumimoji="0" lang="en-US" altLang="zh-TW" sz="1800" b="1" i="0" u="none" strike="noStrike" cap="none" normalizeH="0" baseline="0" smtClean="0">
                          <a:ln>
                            <a:noFill/>
                          </a:ln>
                          <a:solidFill>
                            <a:srgbClr val="FF3300"/>
                          </a:solidFill>
                          <a:effectLst/>
                          <a:latin typeface="Arial" pitchFamily="34" charset="0"/>
                          <a:ea typeface="PMingLiU" pitchFamily="18" charset="-120"/>
                          <a:cs typeface="Times New Roman" pitchFamily="18" charset="0"/>
                        </a:rPr>
                        <a:t>D</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TW" sz="1800" b="0" i="1" u="none" strike="noStrike" cap="none" normalizeH="0" baseline="0" smtClean="0">
                          <a:ln>
                            <a:noFill/>
                          </a:ln>
                          <a:solidFill>
                            <a:schemeClr val="tx1"/>
                          </a:solidFill>
                          <a:effectLst/>
                          <a:latin typeface="Arial" pitchFamily="34" charset="0"/>
                          <a:ea typeface="PMingLiU" pitchFamily="18" charset="-120"/>
                          <a:cs typeface="Times New Roman" pitchFamily="18" charset="0"/>
                        </a:rPr>
                        <a:t>Status ID,</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CN" sz="1800" b="0" i="1" u="none" strike="noStrike" cap="none" normalizeH="0" baseline="0" smtClean="0">
                          <a:ln>
                            <a:noFill/>
                          </a:ln>
                          <a:solidFill>
                            <a:schemeClr val="tx1"/>
                          </a:solidFill>
                          <a:effectLst/>
                          <a:latin typeface="Arial" pitchFamily="34" charset="0"/>
                          <a:ea typeface="PMingLiU" pitchFamily="18" charset="-120"/>
                          <a:cs typeface="Times New Roman" pitchFamily="18" charset="0"/>
                        </a:rPr>
                        <a:t>e</a:t>
                      </a:r>
                      <a:r>
                        <a:rPr kumimoji="0" lang="en-US" altLang="zh-TW" sz="1800" b="0" i="1" u="none" strike="noStrike" cap="none" normalizeH="0" baseline="0" smtClean="0">
                          <a:ln>
                            <a:noFill/>
                          </a:ln>
                          <a:solidFill>
                            <a:schemeClr val="tx1"/>
                          </a:solidFill>
                          <a:effectLst/>
                          <a:latin typeface="Arial" pitchFamily="34" charset="0"/>
                          <a:ea typeface="PMingLiU" pitchFamily="18" charset="-120"/>
                          <a:cs typeface="Times New Roman" pitchFamily="18" charset="0"/>
                        </a:rPr>
                        <a:t>tc</a:t>
                      </a:r>
                      <a:endParaRPr kumimoji="0" lang="en-US" altLang="zh-CN" sz="1800" b="0" i="1" u="none" strike="noStrike" cap="none" normalizeH="0" baseline="0" smtClean="0">
                        <a:ln>
                          <a:noFill/>
                        </a:ln>
                        <a:solidFill>
                          <a:schemeClr val="tx1"/>
                        </a:solidFill>
                        <a:effectLst/>
                        <a:latin typeface="Arial" pitchFamily="34" charset="0"/>
                        <a:ea typeface="PMingLiU" pitchFamily="18" charset="-12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graphicFrame>
        <p:nvGraphicFramePr>
          <p:cNvPr id="199706" name="Group 26"/>
          <p:cNvGraphicFramePr>
            <a:graphicFrameLocks noGrp="1"/>
          </p:cNvGraphicFramePr>
          <p:nvPr/>
        </p:nvGraphicFramePr>
        <p:xfrm>
          <a:off x="4641850" y="2463800"/>
          <a:ext cx="1622425" cy="3230880"/>
        </p:xfrm>
        <a:graphic>
          <a:graphicData uri="http://schemas.openxmlformats.org/drawingml/2006/table">
            <a:tbl>
              <a:tblPr/>
              <a:tblGrid>
                <a:gridCol w="1622425"/>
              </a:tblGrid>
              <a:tr h="627063">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zh-CN" sz="1800" b="1" i="0" u="none" strike="noStrike" cap="none" normalizeH="0" baseline="0" smtClean="0">
                          <a:ln>
                            <a:noFill/>
                          </a:ln>
                          <a:solidFill>
                            <a:schemeClr val="tx1"/>
                          </a:solidFill>
                          <a:effectLst/>
                          <a:latin typeface="Arial" pitchFamily="34" charset="0"/>
                          <a:ea typeface="PMingLiU" pitchFamily="18" charset="-120"/>
                          <a:cs typeface="Times New Roman" pitchFamily="18" charset="0"/>
                        </a:rPr>
                        <a:t>BIOG_MAIN</a:t>
                      </a:r>
                      <a:endParaRPr kumimoji="0" lang="en-US" altLang="zh-TW" sz="1800" b="1" i="0" u="none" strike="noStrike" cap="none" normalizeH="0" baseline="0" smtClean="0">
                        <a:ln>
                          <a:noFill/>
                        </a:ln>
                        <a:solidFill>
                          <a:schemeClr val="tx1"/>
                        </a:solidFill>
                        <a:effectLst/>
                        <a:latin typeface="Arial" pitchFamily="34" charset="0"/>
                        <a:ea typeface="PMingLiU" pitchFamily="18" charset="-120"/>
                        <a:cs typeface="Times New Roman" pitchFamily="18" charset="0"/>
                      </a:endParaRP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zh-CN" altLang="en-US" sz="2000" b="1" i="0" u="none" strike="noStrike" cap="none" normalizeH="0" baseline="0" smtClean="0">
                          <a:ln>
                            <a:noFill/>
                          </a:ln>
                          <a:solidFill>
                            <a:schemeClr val="tx1"/>
                          </a:solidFill>
                          <a:effectLst/>
                          <a:latin typeface="Arial" pitchFamily="34" charset="0"/>
                          <a:ea typeface="PMingLiU" pitchFamily="18" charset="-120"/>
                          <a:cs typeface="Times New Roman" pitchFamily="18" charset="0"/>
                        </a:rPr>
                        <a:t>基本資料</a:t>
                      </a:r>
                      <a:endParaRPr kumimoji="0" lang="en-US" altLang="zh-CN" sz="2000" b="1" i="0" u="none" strike="noStrike" cap="none" normalizeH="0" baseline="0" smtClean="0">
                        <a:ln>
                          <a:noFill/>
                        </a:ln>
                        <a:solidFill>
                          <a:schemeClr val="tx1"/>
                        </a:solidFill>
                        <a:effectLst/>
                        <a:latin typeface="Arial" pitchFamily="34" charset="0"/>
                        <a:ea typeface="PMingLiU" pitchFamily="18" charset="-120"/>
                        <a:cs typeface="Times New Roman" pitchFamily="18" charset="0"/>
                      </a:endParaRPr>
                    </a:p>
                  </a:txBody>
                  <a:tcPr anchor="ctr"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66"/>
                    </a:solidFill>
                  </a:tcPr>
                </a:tc>
              </a:tr>
              <a:tr h="2549525">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CN" sz="1800" b="1" i="0" u="none" strike="noStrike" cap="none" normalizeH="0" baseline="0" smtClean="0">
                          <a:ln>
                            <a:noFill/>
                          </a:ln>
                          <a:solidFill>
                            <a:srgbClr val="FF3300"/>
                          </a:solidFill>
                          <a:effectLst/>
                          <a:latin typeface="Arial" pitchFamily="34" charset="0"/>
                          <a:ea typeface="PMingLiU" pitchFamily="18" charset="-120"/>
                          <a:cs typeface="Times New Roman" pitchFamily="18" charset="0"/>
                        </a:rPr>
                        <a:t>Person</a:t>
                      </a:r>
                      <a:r>
                        <a:rPr kumimoji="0" lang="en-US" altLang="zh-TW" sz="1800" b="1" i="0" u="none" strike="noStrike" cap="none" normalizeH="0" baseline="0" smtClean="0">
                          <a:ln>
                            <a:noFill/>
                          </a:ln>
                          <a:solidFill>
                            <a:srgbClr val="FF3300"/>
                          </a:solidFill>
                          <a:effectLst/>
                          <a:latin typeface="Arial" pitchFamily="34" charset="0"/>
                          <a:ea typeface="PMingLiU" pitchFamily="18" charset="-120"/>
                          <a:cs typeface="Times New Roman" pitchFamily="18" charset="0"/>
                        </a:rPr>
                        <a:t> </a:t>
                      </a:r>
                      <a:r>
                        <a:rPr kumimoji="0" lang="en-US" altLang="zh-CN" sz="1800" b="1" i="0" u="none" strike="noStrike" cap="none" normalizeH="0" baseline="0" smtClean="0">
                          <a:ln>
                            <a:noFill/>
                          </a:ln>
                          <a:solidFill>
                            <a:srgbClr val="FF3300"/>
                          </a:solidFill>
                          <a:effectLst/>
                          <a:latin typeface="Arial" pitchFamily="34" charset="0"/>
                          <a:ea typeface="PMingLiU" pitchFamily="18" charset="-120"/>
                          <a:cs typeface="Times New Roman" pitchFamily="18" charset="0"/>
                        </a:rPr>
                        <a:t>I</a:t>
                      </a:r>
                      <a:r>
                        <a:rPr kumimoji="0" lang="en-US" altLang="zh-TW" sz="1800" b="1" i="0" u="none" strike="noStrike" cap="none" normalizeH="0" baseline="0" smtClean="0">
                          <a:ln>
                            <a:noFill/>
                          </a:ln>
                          <a:solidFill>
                            <a:srgbClr val="FF3300"/>
                          </a:solidFill>
                          <a:effectLst/>
                          <a:latin typeface="Arial" pitchFamily="34" charset="0"/>
                          <a:ea typeface="PMingLiU" pitchFamily="18" charset="-120"/>
                          <a:cs typeface="Times New Roman" pitchFamily="18" charset="0"/>
                        </a:rPr>
                        <a:t>D</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TW" sz="1800" b="0" i="0" u="none" strike="noStrike" cap="none" normalizeH="0" baseline="0" smtClean="0">
                          <a:ln>
                            <a:noFill/>
                          </a:ln>
                          <a:solidFill>
                            <a:schemeClr val="tx1"/>
                          </a:solidFill>
                          <a:effectLst/>
                          <a:latin typeface="Arial" pitchFamily="34" charset="0"/>
                          <a:ea typeface="PMingLiU" pitchFamily="18" charset="-120"/>
                          <a:cs typeface="Times New Roman" pitchFamily="18" charset="0"/>
                        </a:rPr>
                        <a:t>Name</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zh-TW" altLang="en-US" sz="1800" b="0" i="0" u="none" strike="noStrike" cap="none" normalizeH="0" baseline="0" smtClean="0">
                          <a:ln>
                            <a:noFill/>
                          </a:ln>
                          <a:solidFill>
                            <a:schemeClr val="tx1"/>
                          </a:solidFill>
                          <a:effectLst/>
                          <a:latin typeface="Arial" pitchFamily="34" charset="0"/>
                          <a:ea typeface="PMingLiU" pitchFamily="18" charset="-120"/>
                          <a:cs typeface="Times New Roman" pitchFamily="18" charset="0"/>
                        </a:rPr>
                        <a:t>姓名</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TW" sz="1800" b="0" i="0" u="none" strike="noStrike" cap="none" normalizeH="0" baseline="0" smtClean="0">
                          <a:ln>
                            <a:noFill/>
                          </a:ln>
                          <a:solidFill>
                            <a:schemeClr val="tx1"/>
                          </a:solidFill>
                          <a:effectLst/>
                          <a:latin typeface="Arial" pitchFamily="34" charset="0"/>
                          <a:ea typeface="PMingLiU" pitchFamily="18" charset="-120"/>
                          <a:cs typeface="Times New Roman" pitchFamily="18" charset="0"/>
                        </a:rPr>
                        <a:t>Born</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TW" sz="1800" b="0" i="0" u="none" strike="noStrike" cap="none" normalizeH="0" baseline="0" smtClean="0">
                          <a:ln>
                            <a:noFill/>
                          </a:ln>
                          <a:solidFill>
                            <a:schemeClr val="tx1"/>
                          </a:solidFill>
                          <a:effectLst/>
                          <a:latin typeface="Arial" pitchFamily="34" charset="0"/>
                          <a:ea typeface="PMingLiU" pitchFamily="18" charset="-120"/>
                          <a:cs typeface="Times New Roman" pitchFamily="18" charset="0"/>
                        </a:rPr>
                        <a:t>Died</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TW" sz="1800" b="0" i="0" u="none" strike="noStrike" cap="none" normalizeH="0" baseline="0" smtClean="0">
                          <a:ln>
                            <a:noFill/>
                          </a:ln>
                          <a:solidFill>
                            <a:schemeClr val="tx1"/>
                          </a:solidFill>
                          <a:effectLst/>
                          <a:latin typeface="Arial" pitchFamily="34" charset="0"/>
                          <a:ea typeface="PMingLiU" pitchFamily="18" charset="-120"/>
                          <a:cs typeface="Times New Roman" pitchFamily="18" charset="0"/>
                        </a:rPr>
                        <a:t>Index Year</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TW" sz="1800" b="0" i="1" u="none" strike="noStrike" cap="none" normalizeH="0" baseline="0" smtClean="0">
                          <a:ln>
                            <a:noFill/>
                          </a:ln>
                          <a:solidFill>
                            <a:schemeClr val="tx1"/>
                          </a:solidFill>
                          <a:effectLst/>
                          <a:latin typeface="Arial" pitchFamily="34" charset="0"/>
                          <a:ea typeface="PMingLiU" pitchFamily="18" charset="-120"/>
                          <a:cs typeface="Times New Roman" pitchFamily="18" charset="0"/>
                        </a:rPr>
                        <a:t>Choronym ID</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TW" sz="1800" b="0" i="1" u="none" strike="noStrike" cap="none" normalizeH="0" baseline="0" smtClean="0">
                          <a:ln>
                            <a:noFill/>
                          </a:ln>
                          <a:solidFill>
                            <a:schemeClr val="tx1"/>
                          </a:solidFill>
                          <a:effectLst/>
                          <a:latin typeface="Arial" pitchFamily="34" charset="0"/>
                          <a:ea typeface="PMingLiU" pitchFamily="18" charset="-120"/>
                          <a:cs typeface="Times New Roman" pitchFamily="18" charset="0"/>
                        </a:rPr>
                        <a:t>Dynasty ID,</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TW" sz="1800" b="0" i="1" u="none" strike="noStrike" cap="none" normalizeH="0" baseline="0" smtClean="0">
                          <a:ln>
                            <a:noFill/>
                          </a:ln>
                          <a:solidFill>
                            <a:schemeClr val="tx1"/>
                          </a:solidFill>
                          <a:effectLst/>
                          <a:latin typeface="Arial" pitchFamily="34" charset="0"/>
                          <a:ea typeface="PMingLiU" pitchFamily="18" charset="-120"/>
                          <a:cs typeface="Times New Roman" pitchFamily="18" charset="0"/>
                        </a:rPr>
                        <a:t>Etc</a:t>
                      </a:r>
                      <a:endParaRPr kumimoji="0" lang="en-US" altLang="zh-CN" sz="1800" b="0" i="1" u="none" strike="noStrike" cap="none" normalizeH="0" baseline="0" smtClean="0">
                        <a:ln>
                          <a:noFill/>
                        </a:ln>
                        <a:solidFill>
                          <a:schemeClr val="tx1"/>
                        </a:solidFill>
                        <a:effectLst/>
                        <a:latin typeface="Arial" pitchFamily="34" charset="0"/>
                        <a:ea typeface="PMingLiU" pitchFamily="18" charset="-120"/>
                        <a:cs typeface="Times New Roman" pitchFamily="18" charset="0"/>
                      </a:endParaRPr>
                    </a:p>
                  </a:txBody>
                  <a:tcPr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r>
            </a:tbl>
          </a:graphicData>
        </a:graphic>
      </p:graphicFrame>
      <p:graphicFrame>
        <p:nvGraphicFramePr>
          <p:cNvPr id="199714" name="Group 34"/>
          <p:cNvGraphicFramePr>
            <a:graphicFrameLocks noGrp="1"/>
          </p:cNvGraphicFramePr>
          <p:nvPr/>
        </p:nvGraphicFramePr>
        <p:xfrm>
          <a:off x="6951663" y="2689225"/>
          <a:ext cx="2114550" cy="2010410"/>
        </p:xfrm>
        <a:graphic>
          <a:graphicData uri="http://schemas.openxmlformats.org/drawingml/2006/table">
            <a:tbl>
              <a:tblPr/>
              <a:tblGrid>
                <a:gridCol w="2114550"/>
              </a:tblGrid>
              <a:tr h="438150">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zh-TW" sz="1800" b="1" i="0" u="none" strike="noStrike" cap="none" normalizeH="0" baseline="0" smtClean="0">
                          <a:ln>
                            <a:noFill/>
                          </a:ln>
                          <a:solidFill>
                            <a:schemeClr val="tx1"/>
                          </a:solidFill>
                          <a:effectLst/>
                          <a:latin typeface="Arial" pitchFamily="34" charset="0"/>
                          <a:ea typeface="PMingLiU" pitchFamily="18" charset="-120"/>
                          <a:cs typeface="Times New Roman" pitchFamily="18" charset="0"/>
                        </a:rPr>
                        <a:t>ASSOCIATIONS</a:t>
                      </a: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smtClean="0">
                          <a:ln>
                            <a:noFill/>
                          </a:ln>
                          <a:solidFill>
                            <a:schemeClr val="tx1"/>
                          </a:solidFill>
                          <a:effectLst/>
                          <a:latin typeface="Arial" pitchFamily="34" charset="0"/>
                          <a:ea typeface="PMingLiU" pitchFamily="18" charset="-120"/>
                        </a:rPr>
                        <a:t>社會關係</a:t>
                      </a:r>
                      <a:endParaRPr kumimoji="0" lang="en-US" altLang="zh-TW" sz="2000" b="1" i="0" u="none" strike="noStrike" cap="none" normalizeH="0" baseline="0" smtClean="0">
                        <a:ln>
                          <a:noFill/>
                        </a:ln>
                        <a:solidFill>
                          <a:schemeClr val="tx1"/>
                        </a:solidFill>
                        <a:effectLst/>
                        <a:latin typeface="Arial" pitchFamily="34" charset="0"/>
                        <a:ea typeface="PMingLiU"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66"/>
                    </a:solidFill>
                  </a:tcPr>
                </a:tc>
              </a:tr>
              <a:tr h="1339850">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CN" sz="1800" b="1" i="0" u="none" strike="noStrike" cap="none" normalizeH="0" baseline="0" smtClean="0">
                          <a:ln>
                            <a:noFill/>
                          </a:ln>
                          <a:solidFill>
                            <a:srgbClr val="FF3300"/>
                          </a:solidFill>
                          <a:effectLst/>
                          <a:latin typeface="Arial" pitchFamily="34" charset="0"/>
                          <a:ea typeface="PMingLiU" pitchFamily="18" charset="-120"/>
                          <a:cs typeface="Times New Roman" pitchFamily="18" charset="0"/>
                        </a:rPr>
                        <a:t>Person</a:t>
                      </a:r>
                      <a:r>
                        <a:rPr kumimoji="0" lang="en-US" altLang="zh-TW" sz="1800" b="1" i="0" u="none" strike="noStrike" cap="none" normalizeH="0" baseline="0" smtClean="0">
                          <a:ln>
                            <a:noFill/>
                          </a:ln>
                          <a:solidFill>
                            <a:srgbClr val="FF3300"/>
                          </a:solidFill>
                          <a:effectLst/>
                          <a:latin typeface="Arial" pitchFamily="34" charset="0"/>
                          <a:ea typeface="PMingLiU" pitchFamily="18" charset="-120"/>
                          <a:cs typeface="Times New Roman" pitchFamily="18" charset="0"/>
                        </a:rPr>
                        <a:t> </a:t>
                      </a:r>
                      <a:r>
                        <a:rPr kumimoji="0" lang="en-US" altLang="zh-CN" sz="1800" b="1" i="0" u="none" strike="noStrike" cap="none" normalizeH="0" baseline="0" smtClean="0">
                          <a:ln>
                            <a:noFill/>
                          </a:ln>
                          <a:solidFill>
                            <a:srgbClr val="FF3300"/>
                          </a:solidFill>
                          <a:effectLst/>
                          <a:latin typeface="Arial" pitchFamily="34" charset="0"/>
                          <a:ea typeface="PMingLiU" pitchFamily="18" charset="-120"/>
                          <a:cs typeface="Times New Roman" pitchFamily="18" charset="0"/>
                        </a:rPr>
                        <a:t>I</a:t>
                      </a:r>
                      <a:r>
                        <a:rPr kumimoji="0" lang="en-US" altLang="zh-TW" sz="1800" b="1" i="0" u="none" strike="noStrike" cap="none" normalizeH="0" baseline="0" smtClean="0">
                          <a:ln>
                            <a:noFill/>
                          </a:ln>
                          <a:solidFill>
                            <a:srgbClr val="FF3300"/>
                          </a:solidFill>
                          <a:effectLst/>
                          <a:latin typeface="Arial" pitchFamily="34" charset="0"/>
                          <a:ea typeface="PMingLiU" pitchFamily="18" charset="-120"/>
                          <a:cs typeface="Times New Roman" pitchFamily="18" charset="0"/>
                        </a:rPr>
                        <a:t>D</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TW" sz="1800" b="0" i="1" u="none" strike="noStrike" cap="none" normalizeH="0" baseline="0" smtClean="0">
                          <a:ln>
                            <a:noFill/>
                          </a:ln>
                          <a:solidFill>
                            <a:schemeClr val="tx1"/>
                          </a:solidFill>
                          <a:effectLst/>
                          <a:latin typeface="Arial" pitchFamily="34" charset="0"/>
                          <a:ea typeface="PMingLiU" pitchFamily="18" charset="-120"/>
                          <a:cs typeface="Times New Roman" pitchFamily="18" charset="0"/>
                        </a:rPr>
                        <a:t>Assoc Relation ID</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TW" sz="1800" b="0" i="1" u="none" strike="noStrike" cap="none" normalizeH="0" baseline="0" smtClean="0">
                          <a:ln>
                            <a:noFill/>
                          </a:ln>
                          <a:solidFill>
                            <a:schemeClr val="tx1"/>
                          </a:solidFill>
                          <a:effectLst/>
                          <a:latin typeface="Arial" pitchFamily="34" charset="0"/>
                          <a:ea typeface="PMingLiU" pitchFamily="18" charset="-120"/>
                          <a:cs typeface="Times New Roman" pitchFamily="18" charset="0"/>
                        </a:rPr>
                        <a:t>Associate ID,</a:t>
                      </a:r>
                      <a:endParaRPr kumimoji="0" lang="en-US" altLang="zh-TW" sz="1800" b="0" i="0" u="none" strike="noStrike" cap="none" normalizeH="0" baseline="0" smtClean="0">
                        <a:ln>
                          <a:noFill/>
                        </a:ln>
                        <a:solidFill>
                          <a:schemeClr val="tx1"/>
                        </a:solidFill>
                        <a:effectLst/>
                        <a:latin typeface="Arial" pitchFamily="34" charset="0"/>
                        <a:ea typeface="PMingLiU" pitchFamily="18" charset="-120"/>
                        <a:cs typeface="Times New Roman" pitchFamily="18" charset="0"/>
                      </a:endParaRP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TW" sz="1800" b="0" i="1" u="none" strike="noStrike" cap="none" normalizeH="0" baseline="0" smtClean="0">
                          <a:ln>
                            <a:noFill/>
                          </a:ln>
                          <a:solidFill>
                            <a:schemeClr val="tx1"/>
                          </a:solidFill>
                          <a:effectLst/>
                          <a:latin typeface="Arial" pitchFamily="34" charset="0"/>
                          <a:ea typeface="PMingLiU" pitchFamily="18" charset="-120"/>
                          <a:cs typeface="Times New Roman" pitchFamily="18" charset="0"/>
                        </a:rPr>
                        <a:t>etc</a:t>
                      </a:r>
                      <a:endParaRPr kumimoji="0" lang="en-US" altLang="zh-CN" sz="1800" b="0" i="1" u="none" strike="noStrike" cap="none" normalizeH="0" baseline="0" smtClean="0">
                        <a:ln>
                          <a:noFill/>
                        </a:ln>
                        <a:solidFill>
                          <a:schemeClr val="tx1"/>
                        </a:solidFill>
                        <a:effectLst/>
                        <a:latin typeface="Arial" pitchFamily="34" charset="0"/>
                        <a:ea typeface="PMingLiU" pitchFamily="18" charset="-12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graphicFrame>
        <p:nvGraphicFramePr>
          <p:cNvPr id="199722" name="Group 42"/>
          <p:cNvGraphicFramePr>
            <a:graphicFrameLocks noGrp="1"/>
          </p:cNvGraphicFramePr>
          <p:nvPr/>
        </p:nvGraphicFramePr>
        <p:xfrm>
          <a:off x="3152775" y="220663"/>
          <a:ext cx="1771650" cy="2031048"/>
        </p:xfrm>
        <a:graphic>
          <a:graphicData uri="http://schemas.openxmlformats.org/drawingml/2006/table">
            <a:tbl>
              <a:tblPr/>
              <a:tblGrid>
                <a:gridCol w="1771650"/>
              </a:tblGrid>
              <a:tr h="496888">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zh-TW" sz="1800" b="1" i="0" u="none" strike="noStrike" cap="none" normalizeH="0" baseline="0" smtClean="0">
                          <a:ln>
                            <a:noFill/>
                          </a:ln>
                          <a:solidFill>
                            <a:schemeClr val="tx1"/>
                          </a:solidFill>
                          <a:effectLst/>
                          <a:latin typeface="Arial" pitchFamily="34" charset="0"/>
                          <a:ea typeface="PMingLiU" pitchFamily="18" charset="-120"/>
                          <a:cs typeface="Times New Roman" pitchFamily="18" charset="0"/>
                        </a:rPr>
                        <a:t>ALT NAMES</a:t>
                      </a: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smtClean="0">
                          <a:ln>
                            <a:noFill/>
                          </a:ln>
                          <a:solidFill>
                            <a:schemeClr val="tx1"/>
                          </a:solidFill>
                          <a:effectLst/>
                          <a:latin typeface="Arial" pitchFamily="34" charset="0"/>
                          <a:ea typeface="PMingLiU" pitchFamily="18" charset="-120"/>
                        </a:rPr>
                        <a:t>別名</a:t>
                      </a:r>
                      <a:endParaRPr kumimoji="0" lang="en-US" altLang="zh-TW" sz="2000" b="1" i="0" u="none" strike="noStrike" cap="none" normalizeH="0" baseline="0" smtClean="0">
                        <a:ln>
                          <a:noFill/>
                        </a:ln>
                        <a:solidFill>
                          <a:schemeClr val="tx1"/>
                        </a:solidFill>
                        <a:effectLst/>
                        <a:latin typeface="Arial" pitchFamily="34" charset="0"/>
                        <a:ea typeface="PMingLiU"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66"/>
                    </a:solidFill>
                  </a:tcPr>
                </a:tc>
              </a:tr>
              <a:tr h="1360488">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CN" sz="1800" b="1" i="0" u="none" strike="noStrike" cap="none" normalizeH="0" baseline="0" smtClean="0">
                          <a:ln>
                            <a:noFill/>
                          </a:ln>
                          <a:solidFill>
                            <a:srgbClr val="FF3300"/>
                          </a:solidFill>
                          <a:effectLst/>
                          <a:latin typeface="Arial" pitchFamily="34" charset="0"/>
                          <a:ea typeface="PMingLiU" pitchFamily="18" charset="-120"/>
                          <a:cs typeface="Times New Roman" pitchFamily="18" charset="0"/>
                        </a:rPr>
                        <a:t>Person</a:t>
                      </a:r>
                      <a:r>
                        <a:rPr kumimoji="0" lang="en-US" altLang="zh-TW" sz="1800" b="1" i="0" u="none" strike="noStrike" cap="none" normalizeH="0" baseline="0" smtClean="0">
                          <a:ln>
                            <a:noFill/>
                          </a:ln>
                          <a:solidFill>
                            <a:srgbClr val="FF3300"/>
                          </a:solidFill>
                          <a:effectLst/>
                          <a:latin typeface="Arial" pitchFamily="34" charset="0"/>
                          <a:ea typeface="PMingLiU" pitchFamily="18" charset="-120"/>
                          <a:cs typeface="Times New Roman" pitchFamily="18" charset="0"/>
                        </a:rPr>
                        <a:t> </a:t>
                      </a:r>
                      <a:r>
                        <a:rPr kumimoji="0" lang="en-US" altLang="zh-CN" sz="1800" b="1" i="0" u="none" strike="noStrike" cap="none" normalizeH="0" baseline="0" smtClean="0">
                          <a:ln>
                            <a:noFill/>
                          </a:ln>
                          <a:solidFill>
                            <a:srgbClr val="FF3300"/>
                          </a:solidFill>
                          <a:effectLst/>
                          <a:latin typeface="Arial" pitchFamily="34" charset="0"/>
                          <a:ea typeface="PMingLiU" pitchFamily="18" charset="-120"/>
                          <a:cs typeface="Times New Roman" pitchFamily="18" charset="0"/>
                        </a:rPr>
                        <a:t>I</a:t>
                      </a:r>
                      <a:r>
                        <a:rPr kumimoji="0" lang="en-US" altLang="zh-TW" sz="1800" b="1" i="0" u="none" strike="noStrike" cap="none" normalizeH="0" baseline="0" smtClean="0">
                          <a:ln>
                            <a:noFill/>
                          </a:ln>
                          <a:solidFill>
                            <a:srgbClr val="FF3300"/>
                          </a:solidFill>
                          <a:effectLst/>
                          <a:latin typeface="Arial" pitchFamily="34" charset="0"/>
                          <a:ea typeface="PMingLiU" pitchFamily="18" charset="-120"/>
                          <a:cs typeface="Times New Roman" pitchFamily="18" charset="0"/>
                        </a:rPr>
                        <a:t>D</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TW" sz="1800" b="0" i="1" u="none" strike="noStrike" cap="none" normalizeH="0" baseline="0" smtClean="0">
                          <a:ln>
                            <a:noFill/>
                          </a:ln>
                          <a:solidFill>
                            <a:schemeClr val="tx1"/>
                          </a:solidFill>
                          <a:effectLst/>
                          <a:latin typeface="Arial" pitchFamily="34" charset="0"/>
                          <a:ea typeface="PMingLiU" pitchFamily="18" charset="-120"/>
                          <a:cs typeface="Times New Roman" pitchFamily="18" charset="0"/>
                        </a:rPr>
                        <a:t>Name Type ID</a:t>
                      </a:r>
                      <a:endParaRPr kumimoji="0" lang="zh-TW" altLang="en-US" sz="1800" b="0" i="1" u="none" strike="noStrike" cap="none" normalizeH="0" baseline="0" smtClean="0">
                        <a:ln>
                          <a:noFill/>
                        </a:ln>
                        <a:solidFill>
                          <a:schemeClr val="tx1"/>
                        </a:solidFill>
                        <a:effectLst/>
                        <a:latin typeface="Arial" pitchFamily="34" charset="0"/>
                        <a:ea typeface="PMingLiU" pitchFamily="18" charset="-120"/>
                        <a:cs typeface="Times New Roman" pitchFamily="18" charset="0"/>
                      </a:endParaRP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TW" sz="1800" b="0" i="0" u="none" strike="noStrike" cap="none" normalizeH="0" baseline="0" smtClean="0">
                          <a:ln>
                            <a:noFill/>
                          </a:ln>
                          <a:solidFill>
                            <a:schemeClr val="tx1"/>
                          </a:solidFill>
                          <a:effectLst/>
                          <a:latin typeface="Arial" pitchFamily="34" charset="0"/>
                          <a:ea typeface="PMingLiU" pitchFamily="18" charset="-120"/>
                          <a:cs typeface="Times New Roman" pitchFamily="18" charset="0"/>
                        </a:rPr>
                        <a:t>Alt Name, </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TW" sz="1800" b="0" i="1" u="none" strike="noStrike" cap="none" normalizeH="0" baseline="0" smtClean="0">
                          <a:ln>
                            <a:noFill/>
                          </a:ln>
                          <a:solidFill>
                            <a:schemeClr val="tx1"/>
                          </a:solidFill>
                          <a:effectLst/>
                          <a:latin typeface="Arial" pitchFamily="34" charset="0"/>
                          <a:ea typeface="PMingLiU" pitchFamily="18" charset="-120"/>
                          <a:cs typeface="Times New Roman" pitchFamily="18" charset="0"/>
                        </a:rPr>
                        <a:t>etc</a:t>
                      </a:r>
                      <a:endParaRPr kumimoji="0" lang="en-US" altLang="zh-CN" sz="1800" b="0" i="1" u="none" strike="noStrike" cap="none" normalizeH="0" baseline="0" smtClean="0">
                        <a:ln>
                          <a:noFill/>
                        </a:ln>
                        <a:solidFill>
                          <a:schemeClr val="tx1"/>
                        </a:solidFill>
                        <a:effectLst/>
                        <a:latin typeface="Arial" pitchFamily="34" charset="0"/>
                        <a:ea typeface="PMingLiU" pitchFamily="18" charset="-12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graphicFrame>
        <p:nvGraphicFramePr>
          <p:cNvPr id="199730" name="Group 50"/>
          <p:cNvGraphicFramePr>
            <a:graphicFrameLocks noGrp="1"/>
          </p:cNvGraphicFramePr>
          <p:nvPr/>
        </p:nvGraphicFramePr>
        <p:xfrm>
          <a:off x="2328863" y="4919663"/>
          <a:ext cx="1746250" cy="1891348"/>
        </p:xfrm>
        <a:graphic>
          <a:graphicData uri="http://schemas.openxmlformats.org/drawingml/2006/table">
            <a:tbl>
              <a:tblPr/>
              <a:tblGrid>
                <a:gridCol w="1746250"/>
              </a:tblGrid>
              <a:tr h="438150">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zh-TW" sz="1800" b="1" i="0" u="none" strike="noStrike" cap="none" normalizeH="0" baseline="0" smtClean="0">
                          <a:ln>
                            <a:noFill/>
                          </a:ln>
                          <a:solidFill>
                            <a:schemeClr val="tx1"/>
                          </a:solidFill>
                          <a:effectLst/>
                          <a:latin typeface="Arial" pitchFamily="34" charset="0"/>
                          <a:ea typeface="PMingLiU" pitchFamily="18" charset="-120"/>
                          <a:cs typeface="Times New Roman" pitchFamily="18" charset="0"/>
                        </a:rPr>
                        <a:t>KINSHIP</a:t>
                      </a: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smtClean="0">
                          <a:ln>
                            <a:noFill/>
                          </a:ln>
                          <a:solidFill>
                            <a:schemeClr val="tx1"/>
                          </a:solidFill>
                          <a:effectLst/>
                          <a:latin typeface="Arial" pitchFamily="34" charset="0"/>
                          <a:ea typeface="PMingLiU" pitchFamily="18" charset="-120"/>
                        </a:rPr>
                        <a:t>親屬</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66"/>
                    </a:solidFill>
                  </a:tcPr>
                </a:tc>
              </a:tr>
              <a:tr h="1220788">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CN" sz="1800" b="1" i="0" u="none" strike="noStrike" cap="none" normalizeH="0" baseline="0" smtClean="0">
                          <a:ln>
                            <a:noFill/>
                          </a:ln>
                          <a:solidFill>
                            <a:srgbClr val="FF3300"/>
                          </a:solidFill>
                          <a:effectLst/>
                          <a:latin typeface="Arial" pitchFamily="34" charset="0"/>
                          <a:ea typeface="PMingLiU" pitchFamily="18" charset="-120"/>
                          <a:cs typeface="Times New Roman" pitchFamily="18" charset="0"/>
                        </a:rPr>
                        <a:t>Person</a:t>
                      </a:r>
                      <a:r>
                        <a:rPr kumimoji="0" lang="en-US" altLang="zh-TW" sz="1800" b="1" i="0" u="none" strike="noStrike" cap="none" normalizeH="0" baseline="0" smtClean="0">
                          <a:ln>
                            <a:noFill/>
                          </a:ln>
                          <a:solidFill>
                            <a:srgbClr val="FF3300"/>
                          </a:solidFill>
                          <a:effectLst/>
                          <a:latin typeface="Arial" pitchFamily="34" charset="0"/>
                          <a:ea typeface="PMingLiU" pitchFamily="18" charset="-120"/>
                          <a:cs typeface="Times New Roman" pitchFamily="18" charset="0"/>
                        </a:rPr>
                        <a:t> </a:t>
                      </a:r>
                      <a:r>
                        <a:rPr kumimoji="0" lang="en-US" altLang="zh-CN" sz="1800" b="1" i="0" u="none" strike="noStrike" cap="none" normalizeH="0" baseline="0" smtClean="0">
                          <a:ln>
                            <a:noFill/>
                          </a:ln>
                          <a:solidFill>
                            <a:srgbClr val="FF3300"/>
                          </a:solidFill>
                          <a:effectLst/>
                          <a:latin typeface="Arial" pitchFamily="34" charset="0"/>
                          <a:ea typeface="PMingLiU" pitchFamily="18" charset="-120"/>
                          <a:cs typeface="Times New Roman" pitchFamily="18" charset="0"/>
                        </a:rPr>
                        <a:t>I</a:t>
                      </a:r>
                      <a:r>
                        <a:rPr kumimoji="0" lang="en-US" altLang="zh-TW" sz="1800" b="1" i="0" u="none" strike="noStrike" cap="none" normalizeH="0" baseline="0" smtClean="0">
                          <a:ln>
                            <a:noFill/>
                          </a:ln>
                          <a:solidFill>
                            <a:srgbClr val="FF3300"/>
                          </a:solidFill>
                          <a:effectLst/>
                          <a:latin typeface="Arial" pitchFamily="34" charset="0"/>
                          <a:ea typeface="PMingLiU" pitchFamily="18" charset="-120"/>
                          <a:cs typeface="Times New Roman" pitchFamily="18" charset="0"/>
                        </a:rPr>
                        <a:t>D</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TW" sz="1800" b="0" i="1" u="none" strike="noStrike" cap="none" normalizeH="0" baseline="0" smtClean="0">
                          <a:ln>
                            <a:noFill/>
                          </a:ln>
                          <a:solidFill>
                            <a:schemeClr val="tx1"/>
                          </a:solidFill>
                          <a:effectLst/>
                          <a:latin typeface="Arial" pitchFamily="34" charset="0"/>
                          <a:ea typeface="PMingLiU" pitchFamily="18" charset="-120"/>
                          <a:cs typeface="Times New Roman" pitchFamily="18" charset="0"/>
                        </a:rPr>
                        <a:t>Kin Relation ID</a:t>
                      </a:r>
                      <a:endParaRPr kumimoji="0" lang="zh-TW" altLang="en-US" sz="1800" b="0" i="1" u="none" strike="noStrike" cap="none" normalizeH="0" baseline="0" smtClean="0">
                        <a:ln>
                          <a:noFill/>
                        </a:ln>
                        <a:solidFill>
                          <a:schemeClr val="tx1"/>
                        </a:solidFill>
                        <a:effectLst/>
                        <a:latin typeface="Arial" pitchFamily="34" charset="0"/>
                        <a:ea typeface="PMingLiU" pitchFamily="18" charset="-120"/>
                        <a:cs typeface="Times New Roman" pitchFamily="18" charset="0"/>
                      </a:endParaRP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TW" sz="1800" b="0" i="1" u="none" strike="noStrike" cap="none" normalizeH="0" baseline="0" smtClean="0">
                          <a:ln>
                            <a:noFill/>
                          </a:ln>
                          <a:solidFill>
                            <a:schemeClr val="tx1"/>
                          </a:solidFill>
                          <a:effectLst/>
                          <a:latin typeface="Arial" pitchFamily="34" charset="0"/>
                          <a:ea typeface="PMingLiU" pitchFamily="18" charset="-120"/>
                          <a:cs typeface="Times New Roman" pitchFamily="18" charset="0"/>
                        </a:rPr>
                        <a:t>Kin ID,</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TW" sz="1800" b="0" i="1" u="none" strike="noStrike" cap="none" normalizeH="0" baseline="0" smtClean="0">
                          <a:ln>
                            <a:noFill/>
                          </a:ln>
                          <a:solidFill>
                            <a:schemeClr val="tx1"/>
                          </a:solidFill>
                          <a:effectLst/>
                          <a:latin typeface="Arial" pitchFamily="34" charset="0"/>
                          <a:ea typeface="PMingLiU" pitchFamily="18" charset="-120"/>
                          <a:cs typeface="Times New Roman" pitchFamily="18" charset="0"/>
                        </a:rPr>
                        <a:t>etc</a:t>
                      </a:r>
                      <a:endParaRPr kumimoji="0" lang="en-US" altLang="zh-CN" sz="1800" b="0" i="1" u="none" strike="noStrike" cap="none" normalizeH="0" baseline="0" smtClean="0">
                        <a:ln>
                          <a:noFill/>
                        </a:ln>
                        <a:solidFill>
                          <a:schemeClr val="tx1"/>
                        </a:solidFill>
                        <a:effectLst/>
                        <a:latin typeface="Arial" pitchFamily="34" charset="0"/>
                        <a:ea typeface="PMingLiU" pitchFamily="18" charset="-12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graphicFrame>
        <p:nvGraphicFramePr>
          <p:cNvPr id="199738" name="Group 58"/>
          <p:cNvGraphicFramePr>
            <a:graphicFrameLocks noGrp="1"/>
          </p:cNvGraphicFramePr>
          <p:nvPr/>
        </p:nvGraphicFramePr>
        <p:xfrm>
          <a:off x="7637463" y="228600"/>
          <a:ext cx="1281112" cy="2040573"/>
        </p:xfrm>
        <a:graphic>
          <a:graphicData uri="http://schemas.openxmlformats.org/drawingml/2006/table">
            <a:tbl>
              <a:tblPr/>
              <a:tblGrid>
                <a:gridCol w="1281112"/>
              </a:tblGrid>
              <a:tr h="412750">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zh-TW" sz="1800" b="1" i="0" u="none" strike="noStrike" cap="none" normalizeH="0" baseline="0" smtClean="0">
                          <a:ln>
                            <a:noFill/>
                          </a:ln>
                          <a:solidFill>
                            <a:schemeClr val="tx1"/>
                          </a:solidFill>
                          <a:effectLst/>
                          <a:latin typeface="Arial" pitchFamily="34" charset="0"/>
                          <a:ea typeface="PMingLiU" pitchFamily="18" charset="-120"/>
                          <a:cs typeface="Times New Roman" pitchFamily="18" charset="0"/>
                        </a:rPr>
                        <a:t>ENTRY</a:t>
                      </a: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smtClean="0">
                          <a:ln>
                            <a:noFill/>
                          </a:ln>
                          <a:solidFill>
                            <a:schemeClr val="tx1"/>
                          </a:solidFill>
                          <a:effectLst/>
                          <a:latin typeface="Arial" pitchFamily="34" charset="0"/>
                          <a:ea typeface="PMingLiU" pitchFamily="18" charset="-120"/>
                        </a:rPr>
                        <a:t>入仕</a:t>
                      </a:r>
                      <a:endParaRPr kumimoji="0" lang="en-US" altLang="zh-TW" sz="2000" b="1" i="0" u="none" strike="noStrike" cap="none" normalizeH="0" baseline="0" smtClean="0">
                        <a:ln>
                          <a:noFill/>
                        </a:ln>
                        <a:solidFill>
                          <a:schemeClr val="tx1"/>
                        </a:solidFill>
                        <a:effectLst/>
                        <a:latin typeface="Arial" pitchFamily="34" charset="0"/>
                        <a:ea typeface="PMingLiU"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66"/>
                    </a:solidFill>
                  </a:tcPr>
                </a:tc>
              </a:tr>
              <a:tr h="1370013">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CN" sz="1800" b="1" i="0" u="none" strike="noStrike" cap="none" normalizeH="0" baseline="0" smtClean="0">
                          <a:ln>
                            <a:noFill/>
                          </a:ln>
                          <a:solidFill>
                            <a:srgbClr val="FF3300"/>
                          </a:solidFill>
                          <a:effectLst/>
                          <a:latin typeface="Arial" pitchFamily="34" charset="0"/>
                          <a:ea typeface="PMingLiU" pitchFamily="18" charset="-120"/>
                          <a:cs typeface="Times New Roman" pitchFamily="18" charset="0"/>
                        </a:rPr>
                        <a:t>Person</a:t>
                      </a:r>
                      <a:r>
                        <a:rPr kumimoji="0" lang="en-US" altLang="zh-TW" sz="1800" b="1" i="0" u="none" strike="noStrike" cap="none" normalizeH="0" baseline="0" smtClean="0">
                          <a:ln>
                            <a:noFill/>
                          </a:ln>
                          <a:solidFill>
                            <a:srgbClr val="FF3300"/>
                          </a:solidFill>
                          <a:effectLst/>
                          <a:latin typeface="Arial" pitchFamily="34" charset="0"/>
                          <a:ea typeface="PMingLiU" pitchFamily="18" charset="-120"/>
                          <a:cs typeface="Times New Roman" pitchFamily="18" charset="0"/>
                        </a:rPr>
                        <a:t> </a:t>
                      </a:r>
                      <a:r>
                        <a:rPr kumimoji="0" lang="en-US" altLang="zh-CN" sz="1800" b="1" i="0" u="none" strike="noStrike" cap="none" normalizeH="0" baseline="0" smtClean="0">
                          <a:ln>
                            <a:noFill/>
                          </a:ln>
                          <a:solidFill>
                            <a:srgbClr val="FF3300"/>
                          </a:solidFill>
                          <a:effectLst/>
                          <a:latin typeface="Arial" pitchFamily="34" charset="0"/>
                          <a:ea typeface="PMingLiU" pitchFamily="18" charset="-120"/>
                          <a:cs typeface="Times New Roman" pitchFamily="18" charset="0"/>
                        </a:rPr>
                        <a:t>I</a:t>
                      </a:r>
                      <a:r>
                        <a:rPr kumimoji="0" lang="en-US" altLang="zh-TW" sz="1800" b="1" i="0" u="none" strike="noStrike" cap="none" normalizeH="0" baseline="0" smtClean="0">
                          <a:ln>
                            <a:noFill/>
                          </a:ln>
                          <a:solidFill>
                            <a:srgbClr val="FF3300"/>
                          </a:solidFill>
                          <a:effectLst/>
                          <a:latin typeface="Arial" pitchFamily="34" charset="0"/>
                          <a:ea typeface="PMingLiU" pitchFamily="18" charset="-120"/>
                          <a:cs typeface="Times New Roman" pitchFamily="18" charset="0"/>
                        </a:rPr>
                        <a:t>D</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TW" sz="1800" b="0" i="1" u="none" strike="noStrike" cap="none" normalizeH="0" baseline="0" smtClean="0">
                          <a:ln>
                            <a:noFill/>
                          </a:ln>
                          <a:solidFill>
                            <a:schemeClr val="tx1"/>
                          </a:solidFill>
                          <a:effectLst/>
                          <a:latin typeface="Arial" pitchFamily="34" charset="0"/>
                          <a:ea typeface="PMingLiU" pitchFamily="18" charset="-120"/>
                          <a:cs typeface="Times New Roman" pitchFamily="18" charset="0"/>
                        </a:rPr>
                        <a:t>Entry ID</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TW" sz="1800" b="0" i="0" u="none" strike="noStrike" cap="none" normalizeH="0" baseline="0" smtClean="0">
                          <a:ln>
                            <a:noFill/>
                          </a:ln>
                          <a:solidFill>
                            <a:schemeClr val="tx1"/>
                          </a:solidFill>
                          <a:effectLst/>
                          <a:latin typeface="Arial" pitchFamily="34" charset="0"/>
                          <a:ea typeface="PMingLiU" pitchFamily="18" charset="-120"/>
                          <a:cs typeface="Times New Roman" pitchFamily="18" charset="0"/>
                        </a:rPr>
                        <a:t>Year,</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TW" sz="1800" b="0" i="1" u="none" strike="noStrike" cap="none" normalizeH="0" baseline="0" smtClean="0">
                          <a:ln>
                            <a:noFill/>
                          </a:ln>
                          <a:solidFill>
                            <a:schemeClr val="tx1"/>
                          </a:solidFill>
                          <a:effectLst/>
                          <a:latin typeface="Arial" pitchFamily="34" charset="0"/>
                          <a:ea typeface="PMingLiU" pitchFamily="18" charset="-120"/>
                          <a:cs typeface="Times New Roman" pitchFamily="18" charset="0"/>
                        </a:rPr>
                        <a:t>etc</a:t>
                      </a:r>
                      <a:endParaRPr kumimoji="0" lang="en-US" altLang="zh-CN" sz="1800" b="0" i="1" u="none" strike="noStrike" cap="none" normalizeH="0" baseline="0" smtClean="0">
                        <a:ln>
                          <a:noFill/>
                        </a:ln>
                        <a:solidFill>
                          <a:schemeClr val="tx1"/>
                        </a:solidFill>
                        <a:effectLst/>
                        <a:latin typeface="Arial" pitchFamily="34" charset="0"/>
                        <a:ea typeface="PMingLiU" pitchFamily="18" charset="-12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graphicFrame>
        <p:nvGraphicFramePr>
          <p:cNvPr id="199746" name="Group 66"/>
          <p:cNvGraphicFramePr>
            <a:graphicFrameLocks noGrp="1"/>
          </p:cNvGraphicFramePr>
          <p:nvPr/>
        </p:nvGraphicFramePr>
        <p:xfrm>
          <a:off x="5454650" y="147638"/>
          <a:ext cx="1527175" cy="1607185"/>
        </p:xfrm>
        <a:graphic>
          <a:graphicData uri="http://schemas.openxmlformats.org/drawingml/2006/table">
            <a:tbl>
              <a:tblPr/>
              <a:tblGrid>
                <a:gridCol w="1527175"/>
              </a:tblGrid>
              <a:tr h="412750">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zh-TW" sz="1800" b="1" i="0" u="none" strike="noStrike" cap="none" normalizeH="0" baseline="0" smtClean="0">
                          <a:ln>
                            <a:noFill/>
                          </a:ln>
                          <a:solidFill>
                            <a:schemeClr val="tx1"/>
                          </a:solidFill>
                          <a:effectLst/>
                          <a:latin typeface="Arial" pitchFamily="34" charset="0"/>
                          <a:ea typeface="PMingLiU" pitchFamily="18" charset="-120"/>
                          <a:cs typeface="Times New Roman" pitchFamily="18" charset="0"/>
                        </a:rPr>
                        <a:t>WRITINGS</a:t>
                      </a: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smtClean="0">
                          <a:ln>
                            <a:noFill/>
                          </a:ln>
                          <a:solidFill>
                            <a:schemeClr val="tx1"/>
                          </a:solidFill>
                          <a:effectLst/>
                          <a:latin typeface="Arial" pitchFamily="34" charset="0"/>
                          <a:ea typeface="PMingLiU" pitchFamily="18" charset="-120"/>
                        </a:rPr>
                        <a:t>著述</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66"/>
                    </a:solidFill>
                  </a:tcPr>
                </a:tc>
              </a:tr>
              <a:tr h="936625">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CN" sz="1800" b="1" i="0" u="none" strike="noStrike" cap="none" normalizeH="0" baseline="0" smtClean="0">
                          <a:ln>
                            <a:noFill/>
                          </a:ln>
                          <a:solidFill>
                            <a:srgbClr val="FF3300"/>
                          </a:solidFill>
                          <a:effectLst/>
                          <a:latin typeface="Arial" pitchFamily="34" charset="0"/>
                          <a:ea typeface="PMingLiU" pitchFamily="18" charset="-120"/>
                          <a:cs typeface="Times New Roman" pitchFamily="18" charset="0"/>
                        </a:rPr>
                        <a:t>Person</a:t>
                      </a:r>
                      <a:r>
                        <a:rPr kumimoji="0" lang="en-US" altLang="zh-TW" sz="1800" b="1" i="0" u="none" strike="noStrike" cap="none" normalizeH="0" baseline="0" smtClean="0">
                          <a:ln>
                            <a:noFill/>
                          </a:ln>
                          <a:solidFill>
                            <a:srgbClr val="FF3300"/>
                          </a:solidFill>
                          <a:effectLst/>
                          <a:latin typeface="Arial" pitchFamily="34" charset="0"/>
                          <a:ea typeface="PMingLiU" pitchFamily="18" charset="-120"/>
                          <a:cs typeface="Times New Roman" pitchFamily="18" charset="0"/>
                        </a:rPr>
                        <a:t> </a:t>
                      </a:r>
                      <a:r>
                        <a:rPr kumimoji="0" lang="en-US" altLang="zh-CN" sz="1800" b="1" i="0" u="none" strike="noStrike" cap="none" normalizeH="0" baseline="0" smtClean="0">
                          <a:ln>
                            <a:noFill/>
                          </a:ln>
                          <a:solidFill>
                            <a:srgbClr val="FF3300"/>
                          </a:solidFill>
                          <a:effectLst/>
                          <a:latin typeface="Arial" pitchFamily="34" charset="0"/>
                          <a:ea typeface="PMingLiU" pitchFamily="18" charset="-120"/>
                          <a:cs typeface="Times New Roman" pitchFamily="18" charset="0"/>
                        </a:rPr>
                        <a:t>I</a:t>
                      </a:r>
                      <a:r>
                        <a:rPr kumimoji="0" lang="en-US" altLang="zh-TW" sz="1800" b="1" i="0" u="none" strike="noStrike" cap="none" normalizeH="0" baseline="0" smtClean="0">
                          <a:ln>
                            <a:noFill/>
                          </a:ln>
                          <a:solidFill>
                            <a:srgbClr val="FF3300"/>
                          </a:solidFill>
                          <a:effectLst/>
                          <a:latin typeface="Arial" pitchFamily="34" charset="0"/>
                          <a:ea typeface="PMingLiU" pitchFamily="18" charset="-120"/>
                          <a:cs typeface="Times New Roman" pitchFamily="18" charset="0"/>
                        </a:rPr>
                        <a:t>D</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TW" sz="1800" b="0" i="1" u="none" strike="noStrike" cap="none" normalizeH="0" baseline="0" smtClean="0">
                          <a:ln>
                            <a:noFill/>
                          </a:ln>
                          <a:solidFill>
                            <a:schemeClr val="tx1"/>
                          </a:solidFill>
                          <a:effectLst/>
                          <a:latin typeface="Arial" pitchFamily="34" charset="0"/>
                          <a:ea typeface="PMingLiU" pitchFamily="18" charset="-120"/>
                          <a:cs typeface="Times New Roman" pitchFamily="18" charset="0"/>
                        </a:rPr>
                        <a:t>Text ID</a:t>
                      </a:r>
                      <a:r>
                        <a:rPr kumimoji="0" lang="en-US" altLang="zh-TW" sz="1800" b="0" i="0" u="none" strike="noStrike" cap="none" normalizeH="0" baseline="0" smtClean="0">
                          <a:ln>
                            <a:noFill/>
                          </a:ln>
                          <a:solidFill>
                            <a:schemeClr val="tx1"/>
                          </a:solidFill>
                          <a:effectLst/>
                          <a:latin typeface="Arial" pitchFamily="34" charset="0"/>
                          <a:ea typeface="PMingLiU" pitchFamily="18" charset="-120"/>
                          <a:cs typeface="Times New Roman" pitchFamily="18" charset="0"/>
                        </a:rPr>
                        <a:t>,</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TW" sz="1800" b="0" i="1" u="none" strike="noStrike" cap="none" normalizeH="0" baseline="0" smtClean="0">
                          <a:ln>
                            <a:noFill/>
                          </a:ln>
                          <a:solidFill>
                            <a:schemeClr val="tx1"/>
                          </a:solidFill>
                          <a:effectLst/>
                          <a:latin typeface="Arial" pitchFamily="34" charset="0"/>
                          <a:ea typeface="PMingLiU" pitchFamily="18" charset="-120"/>
                          <a:cs typeface="Times New Roman" pitchFamily="18" charset="0"/>
                        </a:rPr>
                        <a:t>etc</a:t>
                      </a:r>
                      <a:endParaRPr kumimoji="0" lang="en-US" altLang="zh-CN" sz="1800" b="0" i="1" u="none" strike="noStrike" cap="none" normalizeH="0" baseline="0" smtClean="0">
                        <a:ln>
                          <a:noFill/>
                        </a:ln>
                        <a:solidFill>
                          <a:schemeClr val="tx1"/>
                        </a:solidFill>
                        <a:effectLst/>
                        <a:latin typeface="Arial" pitchFamily="34" charset="0"/>
                        <a:ea typeface="PMingLiU" pitchFamily="18" charset="-12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graphicFrame>
        <p:nvGraphicFramePr>
          <p:cNvPr id="199754" name="Group 74"/>
          <p:cNvGraphicFramePr>
            <a:graphicFrameLocks noGrp="1"/>
          </p:cNvGraphicFramePr>
          <p:nvPr/>
        </p:nvGraphicFramePr>
        <p:xfrm>
          <a:off x="69850" y="4994275"/>
          <a:ext cx="1701800" cy="1667510"/>
        </p:xfrm>
        <a:graphic>
          <a:graphicData uri="http://schemas.openxmlformats.org/drawingml/2006/table">
            <a:tbl>
              <a:tblPr/>
              <a:tblGrid>
                <a:gridCol w="1701800"/>
              </a:tblGrid>
              <a:tr h="434975">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800" b="1" i="0" u="none" strike="noStrike" cap="none" normalizeH="0" baseline="0" smtClean="0">
                          <a:ln>
                            <a:noFill/>
                          </a:ln>
                          <a:solidFill>
                            <a:schemeClr val="tx1"/>
                          </a:solidFill>
                          <a:effectLst/>
                          <a:latin typeface="Arial" pitchFamily="34" charset="0"/>
                          <a:ea typeface="PMingLiU" pitchFamily="18" charset="-120"/>
                          <a:cs typeface="Times New Roman" pitchFamily="18" charset="0"/>
                        </a:rPr>
                        <a:t>POST</a:t>
                      </a:r>
                      <a:r>
                        <a:rPr kumimoji="0" lang="en-US" altLang="zh-CN" sz="1800" b="1" i="0" u="none" strike="noStrike" cap="none" normalizeH="0" baseline="0" smtClean="0">
                          <a:ln>
                            <a:noFill/>
                          </a:ln>
                          <a:solidFill>
                            <a:schemeClr val="tx1"/>
                          </a:solidFill>
                          <a:effectLst/>
                          <a:latin typeface="Arial" pitchFamily="34" charset="0"/>
                          <a:ea typeface="宋体" pitchFamily="2" charset="-122"/>
                          <a:cs typeface="Times New Roman" pitchFamily="18" charset="0"/>
                        </a:rPr>
                        <a:t> </a:t>
                      </a:r>
                      <a:r>
                        <a:rPr kumimoji="0" lang="en-US" altLang="zh-TW" sz="1800" b="1" i="0" u="none" strike="noStrike" cap="none" normalizeH="0" baseline="0" smtClean="0">
                          <a:ln>
                            <a:noFill/>
                          </a:ln>
                          <a:solidFill>
                            <a:schemeClr val="tx1"/>
                          </a:solidFill>
                          <a:effectLst/>
                          <a:latin typeface="Arial" pitchFamily="34" charset="0"/>
                          <a:ea typeface="PMingLiU" pitchFamily="18" charset="-120"/>
                          <a:cs typeface="Times New Roman" pitchFamily="18" charset="0"/>
                        </a:rPr>
                        <a:t>ADDR</a:t>
                      </a:r>
                    </a:p>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smtClean="0">
                          <a:ln>
                            <a:noFill/>
                          </a:ln>
                          <a:solidFill>
                            <a:schemeClr val="tx1"/>
                          </a:solidFill>
                          <a:effectLst/>
                          <a:latin typeface="Arial" pitchFamily="34" charset="0"/>
                          <a:ea typeface="PMingLiU" pitchFamily="18" charset="-120"/>
                        </a:rPr>
                        <a:t>任官地</a:t>
                      </a:r>
                      <a:endParaRPr kumimoji="0" lang="en-US" altLang="zh-TW" sz="2000" b="1" i="0" u="none" strike="noStrike" cap="none" normalizeH="0" baseline="0" smtClean="0">
                        <a:ln>
                          <a:noFill/>
                        </a:ln>
                        <a:solidFill>
                          <a:schemeClr val="tx1"/>
                        </a:solidFill>
                        <a:effectLst/>
                        <a:latin typeface="Arial" pitchFamily="34" charset="0"/>
                        <a:ea typeface="PMingLiU"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66"/>
                    </a:solidFill>
                  </a:tcPr>
                </a:tc>
              </a:tr>
              <a:tr h="996950">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1800" b="1" i="1" u="none" strike="noStrike" cap="none" normalizeH="0" baseline="0" smtClean="0">
                          <a:ln>
                            <a:noFill/>
                          </a:ln>
                          <a:solidFill>
                            <a:schemeClr val="tx1"/>
                          </a:solidFill>
                          <a:effectLst/>
                          <a:latin typeface="Arial" pitchFamily="34" charset="0"/>
                          <a:ea typeface="PMingLiU" pitchFamily="18" charset="-120"/>
                          <a:cs typeface="Times New Roman" pitchFamily="18" charset="0"/>
                        </a:rPr>
                        <a:t>Postings ID</a:t>
                      </a:r>
                      <a:endParaRPr kumimoji="0" lang="zh-TW" altLang="en-US" sz="1800" b="1" i="1" u="none" strike="noStrike" cap="none" normalizeH="0" baseline="0" smtClean="0">
                        <a:ln>
                          <a:noFill/>
                        </a:ln>
                        <a:solidFill>
                          <a:schemeClr val="tx1"/>
                        </a:solidFill>
                        <a:effectLst/>
                        <a:latin typeface="Arial" pitchFamily="34" charset="0"/>
                        <a:ea typeface="PMingLiU" pitchFamily="18" charset="-12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1800" b="0" i="1" u="none" strike="noStrike" cap="none" normalizeH="0" baseline="0" smtClean="0">
                          <a:ln>
                            <a:noFill/>
                          </a:ln>
                          <a:solidFill>
                            <a:schemeClr val="tx1"/>
                          </a:solidFill>
                          <a:effectLst/>
                          <a:latin typeface="Arial" pitchFamily="34" charset="0"/>
                          <a:ea typeface="PMingLiU" pitchFamily="18" charset="-120"/>
                          <a:cs typeface="Times New Roman" pitchFamily="18" charset="0"/>
                        </a:rPr>
                        <a:t>Place</a:t>
                      </a:r>
                      <a:r>
                        <a:rPr kumimoji="0" lang="en-US" altLang="zh-TW" sz="1800" b="0" i="0" u="none" strike="noStrike" cap="none" normalizeH="0" baseline="0" smtClean="0">
                          <a:ln>
                            <a:noFill/>
                          </a:ln>
                          <a:solidFill>
                            <a:schemeClr val="tx1"/>
                          </a:solidFill>
                          <a:effectLst/>
                          <a:latin typeface="Arial" pitchFamily="34" charset="0"/>
                          <a:ea typeface="PMingLiU" pitchFamily="18" charset="-120"/>
                          <a:cs typeface="Times New Roman" pitchFamily="18" charset="0"/>
                        </a:rPr>
                        <a:t> </a:t>
                      </a:r>
                      <a:r>
                        <a:rPr kumimoji="0" lang="en-US" altLang="zh-TW" sz="1800" b="0" i="1" u="none" strike="noStrike" cap="none" normalizeH="0" baseline="0" smtClean="0">
                          <a:ln>
                            <a:noFill/>
                          </a:ln>
                          <a:solidFill>
                            <a:schemeClr val="tx1"/>
                          </a:solidFill>
                          <a:effectLst/>
                          <a:latin typeface="Arial" pitchFamily="34" charset="0"/>
                          <a:ea typeface="PMingLiU" pitchFamily="18" charset="-120"/>
                          <a:cs typeface="Times New Roman" pitchFamily="18" charset="0"/>
                        </a:rPr>
                        <a:t>ID</a:t>
                      </a:r>
                      <a:r>
                        <a:rPr kumimoji="0" lang="en-US" altLang="zh-TW" sz="1800" b="0" i="0" u="none" strike="noStrike" cap="none" normalizeH="0" baseline="0" smtClean="0">
                          <a:ln>
                            <a:noFill/>
                          </a:ln>
                          <a:solidFill>
                            <a:schemeClr val="tx1"/>
                          </a:solidFill>
                          <a:effectLst/>
                          <a:latin typeface="Arial" pitchFamily="34" charset="0"/>
                          <a:ea typeface="PMingLiU" pitchFamily="18" charset="-120"/>
                          <a:cs typeface="Times New Roman" pitchFamily="18" charset="0"/>
                        </a:rPr>
                        <a:t>,</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1800" b="0" i="1" u="none" strike="noStrike" cap="none" normalizeH="0" baseline="0" smtClean="0">
                          <a:ln>
                            <a:noFill/>
                          </a:ln>
                          <a:solidFill>
                            <a:schemeClr val="tx1"/>
                          </a:solidFill>
                          <a:effectLst/>
                          <a:latin typeface="Arial" pitchFamily="34" charset="0"/>
                          <a:ea typeface="PMingLiU" pitchFamily="18" charset="-120"/>
                          <a:cs typeface="Times New Roman" pitchFamily="18" charset="0"/>
                        </a:rPr>
                        <a:t>etc</a:t>
                      </a:r>
                      <a:endParaRPr kumimoji="0" lang="en-US" altLang="zh-CN" sz="1800" b="0" i="1" u="none" strike="noStrike" cap="none" normalizeH="0" baseline="0" smtClean="0">
                        <a:ln>
                          <a:noFill/>
                        </a:ln>
                        <a:solidFill>
                          <a:schemeClr val="tx1"/>
                        </a:solidFill>
                        <a:effectLst/>
                        <a:latin typeface="Arial" pitchFamily="34" charset="0"/>
                        <a:ea typeface="PMingLiU" pitchFamily="18" charset="-12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199762" name="Line 82"/>
          <p:cNvSpPr>
            <a:spLocks noChangeShapeType="1"/>
          </p:cNvSpPr>
          <p:nvPr/>
        </p:nvSpPr>
        <p:spPr bwMode="auto">
          <a:xfrm>
            <a:off x="1249363" y="2801938"/>
            <a:ext cx="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9763" name="Freeform 83"/>
          <p:cNvSpPr>
            <a:spLocks/>
          </p:cNvSpPr>
          <p:nvPr/>
        </p:nvSpPr>
        <p:spPr bwMode="auto">
          <a:xfrm>
            <a:off x="6510338" y="3200400"/>
            <a:ext cx="463550" cy="2678113"/>
          </a:xfrm>
          <a:custGeom>
            <a:avLst/>
            <a:gdLst>
              <a:gd name="T0" fmla="*/ 0 w 292"/>
              <a:gd name="T1" fmla="*/ 0 h 1687"/>
              <a:gd name="T2" fmla="*/ 0 w 292"/>
              <a:gd name="T3" fmla="*/ 1687 h 1687"/>
              <a:gd name="T4" fmla="*/ 292 w 292"/>
              <a:gd name="T5" fmla="*/ 1687 h 1687"/>
            </a:gdLst>
            <a:ahLst/>
            <a:cxnLst>
              <a:cxn ang="0">
                <a:pos x="T0" y="T1"/>
              </a:cxn>
              <a:cxn ang="0">
                <a:pos x="T2" y="T3"/>
              </a:cxn>
              <a:cxn ang="0">
                <a:pos x="T4" y="T5"/>
              </a:cxn>
            </a:cxnLst>
            <a:rect l="0" t="0" r="r" b="b"/>
            <a:pathLst>
              <a:path w="292" h="1687">
                <a:moveTo>
                  <a:pt x="0" y="0"/>
                </a:moveTo>
                <a:lnTo>
                  <a:pt x="0" y="1687"/>
                </a:lnTo>
                <a:lnTo>
                  <a:pt x="292" y="1687"/>
                </a:lnTo>
              </a:path>
            </a:pathLst>
          </a:custGeom>
          <a:noFill/>
          <a:ln w="25400" cap="flat" cmpd="sng">
            <a:solidFill>
              <a:srgbClr val="FF0000"/>
            </a:solidFill>
            <a:prstDash val="solid"/>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9764" name="Freeform 84"/>
          <p:cNvSpPr>
            <a:spLocks/>
          </p:cNvSpPr>
          <p:nvPr/>
        </p:nvSpPr>
        <p:spPr bwMode="auto">
          <a:xfrm>
            <a:off x="6484938" y="1087438"/>
            <a:ext cx="1146175" cy="2100262"/>
          </a:xfrm>
          <a:custGeom>
            <a:avLst/>
            <a:gdLst>
              <a:gd name="T0" fmla="*/ 0 w 722"/>
              <a:gd name="T1" fmla="*/ 1323 h 1323"/>
              <a:gd name="T2" fmla="*/ 0 w 722"/>
              <a:gd name="T3" fmla="*/ 592 h 1323"/>
              <a:gd name="T4" fmla="*/ 608 w 722"/>
              <a:gd name="T5" fmla="*/ 592 h 1323"/>
              <a:gd name="T6" fmla="*/ 608 w 722"/>
              <a:gd name="T7" fmla="*/ 0 h 1323"/>
              <a:gd name="T8" fmla="*/ 722 w 722"/>
              <a:gd name="T9" fmla="*/ 0 h 1323"/>
            </a:gdLst>
            <a:ahLst/>
            <a:cxnLst>
              <a:cxn ang="0">
                <a:pos x="T0" y="T1"/>
              </a:cxn>
              <a:cxn ang="0">
                <a:pos x="T2" y="T3"/>
              </a:cxn>
              <a:cxn ang="0">
                <a:pos x="T4" y="T5"/>
              </a:cxn>
              <a:cxn ang="0">
                <a:pos x="T6" y="T7"/>
              </a:cxn>
              <a:cxn ang="0">
                <a:pos x="T8" y="T9"/>
              </a:cxn>
            </a:cxnLst>
            <a:rect l="0" t="0" r="r" b="b"/>
            <a:pathLst>
              <a:path w="722" h="1323">
                <a:moveTo>
                  <a:pt x="0" y="1323"/>
                </a:moveTo>
                <a:cubicBezTo>
                  <a:pt x="0" y="1079"/>
                  <a:pt x="0" y="836"/>
                  <a:pt x="0" y="592"/>
                </a:cubicBezTo>
                <a:lnTo>
                  <a:pt x="608" y="592"/>
                </a:lnTo>
                <a:lnTo>
                  <a:pt x="608" y="0"/>
                </a:lnTo>
                <a:lnTo>
                  <a:pt x="722" y="0"/>
                </a:lnTo>
              </a:path>
            </a:pathLst>
          </a:custGeom>
          <a:noFill/>
          <a:ln w="25400" cap="flat" cmpd="sng">
            <a:solidFill>
              <a:srgbClr val="FF0000"/>
            </a:solidFill>
            <a:prstDash val="solid"/>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9765" name="Freeform 85"/>
          <p:cNvSpPr>
            <a:spLocks/>
          </p:cNvSpPr>
          <p:nvPr/>
        </p:nvSpPr>
        <p:spPr bwMode="auto">
          <a:xfrm>
            <a:off x="4064000" y="3282950"/>
            <a:ext cx="361950" cy="2473325"/>
          </a:xfrm>
          <a:custGeom>
            <a:avLst/>
            <a:gdLst>
              <a:gd name="T0" fmla="*/ 228 w 228"/>
              <a:gd name="T1" fmla="*/ 0 h 1558"/>
              <a:gd name="T2" fmla="*/ 228 w 228"/>
              <a:gd name="T3" fmla="*/ 1558 h 1558"/>
              <a:gd name="T4" fmla="*/ 0 w 228"/>
              <a:gd name="T5" fmla="*/ 1558 h 1558"/>
            </a:gdLst>
            <a:ahLst/>
            <a:cxnLst>
              <a:cxn ang="0">
                <a:pos x="T0" y="T1"/>
              </a:cxn>
              <a:cxn ang="0">
                <a:pos x="T2" y="T3"/>
              </a:cxn>
              <a:cxn ang="0">
                <a:pos x="T4" y="T5"/>
              </a:cxn>
            </a:cxnLst>
            <a:rect l="0" t="0" r="r" b="b"/>
            <a:pathLst>
              <a:path w="228" h="1558">
                <a:moveTo>
                  <a:pt x="228" y="0"/>
                </a:moveTo>
                <a:cubicBezTo>
                  <a:pt x="228" y="519"/>
                  <a:pt x="228" y="1039"/>
                  <a:pt x="228" y="1558"/>
                </a:cubicBezTo>
                <a:lnTo>
                  <a:pt x="0" y="1558"/>
                </a:lnTo>
              </a:path>
            </a:pathLst>
          </a:custGeom>
          <a:noFill/>
          <a:ln w="25400" cap="flat" cmpd="sng">
            <a:solidFill>
              <a:srgbClr val="FF0000"/>
            </a:solidFill>
            <a:prstDash val="solid"/>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9766" name="Freeform 86"/>
          <p:cNvSpPr>
            <a:spLocks/>
          </p:cNvSpPr>
          <p:nvPr/>
        </p:nvSpPr>
        <p:spPr bwMode="auto">
          <a:xfrm>
            <a:off x="5237163" y="996950"/>
            <a:ext cx="1222375" cy="1173163"/>
          </a:xfrm>
          <a:custGeom>
            <a:avLst/>
            <a:gdLst>
              <a:gd name="T0" fmla="*/ 738 w 738"/>
              <a:gd name="T1" fmla="*/ 739 h 739"/>
              <a:gd name="T2" fmla="*/ 0 w 738"/>
              <a:gd name="T3" fmla="*/ 739 h 739"/>
              <a:gd name="T4" fmla="*/ 0 w 738"/>
              <a:gd name="T5" fmla="*/ 0 h 739"/>
              <a:gd name="T6" fmla="*/ 129 w 738"/>
              <a:gd name="T7" fmla="*/ 0 h 739"/>
            </a:gdLst>
            <a:ahLst/>
            <a:cxnLst>
              <a:cxn ang="0">
                <a:pos x="T0" y="T1"/>
              </a:cxn>
              <a:cxn ang="0">
                <a:pos x="T2" y="T3"/>
              </a:cxn>
              <a:cxn ang="0">
                <a:pos x="T4" y="T5"/>
              </a:cxn>
              <a:cxn ang="0">
                <a:pos x="T6" y="T7"/>
              </a:cxn>
            </a:cxnLst>
            <a:rect l="0" t="0" r="r" b="b"/>
            <a:pathLst>
              <a:path w="738" h="739">
                <a:moveTo>
                  <a:pt x="738" y="739"/>
                </a:moveTo>
                <a:lnTo>
                  <a:pt x="0" y="739"/>
                </a:lnTo>
                <a:lnTo>
                  <a:pt x="0" y="0"/>
                </a:lnTo>
                <a:lnTo>
                  <a:pt x="129" y="0"/>
                </a:lnTo>
              </a:path>
            </a:pathLst>
          </a:custGeom>
          <a:noFill/>
          <a:ln w="25400" cap="flat" cmpd="sng">
            <a:solidFill>
              <a:srgbClr val="FF0000"/>
            </a:solidFill>
            <a:prstDash val="solid"/>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9767" name="Freeform 87"/>
          <p:cNvSpPr>
            <a:spLocks/>
          </p:cNvSpPr>
          <p:nvPr/>
        </p:nvSpPr>
        <p:spPr bwMode="auto">
          <a:xfrm>
            <a:off x="2930525" y="1087438"/>
            <a:ext cx="1481138" cy="2181225"/>
          </a:xfrm>
          <a:custGeom>
            <a:avLst/>
            <a:gdLst>
              <a:gd name="T0" fmla="*/ 942 w 942"/>
              <a:gd name="T1" fmla="*/ 1339 h 1339"/>
              <a:gd name="T2" fmla="*/ 942 w 942"/>
              <a:gd name="T3" fmla="*/ 787 h 1339"/>
              <a:gd name="T4" fmla="*/ 0 w 942"/>
              <a:gd name="T5" fmla="*/ 787 h 1339"/>
              <a:gd name="T6" fmla="*/ 0 w 942"/>
              <a:gd name="T7" fmla="*/ 0 h 1339"/>
              <a:gd name="T8" fmla="*/ 138 w 942"/>
              <a:gd name="T9" fmla="*/ 0 h 1339"/>
            </a:gdLst>
            <a:ahLst/>
            <a:cxnLst>
              <a:cxn ang="0">
                <a:pos x="T0" y="T1"/>
              </a:cxn>
              <a:cxn ang="0">
                <a:pos x="T2" y="T3"/>
              </a:cxn>
              <a:cxn ang="0">
                <a:pos x="T4" y="T5"/>
              </a:cxn>
              <a:cxn ang="0">
                <a:pos x="T6" y="T7"/>
              </a:cxn>
              <a:cxn ang="0">
                <a:pos x="T8" y="T9"/>
              </a:cxn>
            </a:cxnLst>
            <a:rect l="0" t="0" r="r" b="b"/>
            <a:pathLst>
              <a:path w="942" h="1339">
                <a:moveTo>
                  <a:pt x="942" y="1339"/>
                </a:moveTo>
                <a:lnTo>
                  <a:pt x="942" y="787"/>
                </a:lnTo>
                <a:lnTo>
                  <a:pt x="0" y="787"/>
                </a:lnTo>
                <a:lnTo>
                  <a:pt x="0" y="0"/>
                </a:lnTo>
                <a:lnTo>
                  <a:pt x="138" y="0"/>
                </a:lnTo>
              </a:path>
            </a:pathLst>
          </a:custGeom>
          <a:noFill/>
          <a:ln w="25400" cap="flat" cmpd="sng">
            <a:solidFill>
              <a:srgbClr val="FF0000"/>
            </a:solidFill>
            <a:prstDash val="solid"/>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9768" name="Line 88"/>
          <p:cNvSpPr>
            <a:spLocks noChangeShapeType="1"/>
          </p:cNvSpPr>
          <p:nvPr/>
        </p:nvSpPr>
        <p:spPr bwMode="auto">
          <a:xfrm flipH="1">
            <a:off x="2647950" y="1203325"/>
            <a:ext cx="269875" cy="0"/>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9769" name="Freeform 89"/>
          <p:cNvSpPr>
            <a:spLocks/>
          </p:cNvSpPr>
          <p:nvPr/>
        </p:nvSpPr>
        <p:spPr bwMode="auto">
          <a:xfrm>
            <a:off x="1770063" y="3594100"/>
            <a:ext cx="488950" cy="2252663"/>
          </a:xfrm>
          <a:custGeom>
            <a:avLst/>
            <a:gdLst>
              <a:gd name="T0" fmla="*/ 267 w 267"/>
              <a:gd name="T1" fmla="*/ 0 h 1419"/>
              <a:gd name="T2" fmla="*/ 113 w 267"/>
              <a:gd name="T3" fmla="*/ 0 h 1419"/>
              <a:gd name="T4" fmla="*/ 113 w 267"/>
              <a:gd name="T5" fmla="*/ 1419 h 1419"/>
              <a:gd name="T6" fmla="*/ 0 w 267"/>
              <a:gd name="T7" fmla="*/ 1419 h 1419"/>
            </a:gdLst>
            <a:ahLst/>
            <a:cxnLst>
              <a:cxn ang="0">
                <a:pos x="T0" y="T1"/>
              </a:cxn>
              <a:cxn ang="0">
                <a:pos x="T2" y="T3"/>
              </a:cxn>
              <a:cxn ang="0">
                <a:pos x="T4" y="T5"/>
              </a:cxn>
              <a:cxn ang="0">
                <a:pos x="T6" y="T7"/>
              </a:cxn>
            </a:cxnLst>
            <a:rect l="0" t="0" r="r" b="b"/>
            <a:pathLst>
              <a:path w="267" h="1419">
                <a:moveTo>
                  <a:pt x="267" y="0"/>
                </a:moveTo>
                <a:lnTo>
                  <a:pt x="113" y="0"/>
                </a:lnTo>
                <a:lnTo>
                  <a:pt x="113" y="1419"/>
                </a:lnTo>
                <a:lnTo>
                  <a:pt x="0" y="1419"/>
                </a:lnTo>
              </a:path>
            </a:pathLst>
          </a:custGeom>
          <a:noFill/>
          <a:ln w="9525" cap="flat" cmpd="sng">
            <a:solidFill>
              <a:schemeClr val="tx1"/>
            </a:solidFill>
            <a:prstDash val="solid"/>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9770" name="Line 90"/>
          <p:cNvSpPr>
            <a:spLocks noChangeShapeType="1"/>
          </p:cNvSpPr>
          <p:nvPr/>
        </p:nvSpPr>
        <p:spPr bwMode="auto">
          <a:xfrm flipH="1">
            <a:off x="3871913" y="3271838"/>
            <a:ext cx="785812" cy="0"/>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9771" name="Freeform 91"/>
          <p:cNvSpPr>
            <a:spLocks/>
          </p:cNvSpPr>
          <p:nvPr/>
        </p:nvSpPr>
        <p:spPr bwMode="auto">
          <a:xfrm>
            <a:off x="6280150" y="3198813"/>
            <a:ext cx="669925" cy="349250"/>
          </a:xfrm>
          <a:custGeom>
            <a:avLst/>
            <a:gdLst>
              <a:gd name="T0" fmla="*/ 0 w 422"/>
              <a:gd name="T1" fmla="*/ 9 h 220"/>
              <a:gd name="T2" fmla="*/ 308 w 422"/>
              <a:gd name="T3" fmla="*/ 1 h 220"/>
              <a:gd name="T4" fmla="*/ 308 w 422"/>
              <a:gd name="T5" fmla="*/ 220 h 220"/>
              <a:gd name="T6" fmla="*/ 422 w 422"/>
              <a:gd name="T7" fmla="*/ 220 h 220"/>
            </a:gdLst>
            <a:ahLst/>
            <a:cxnLst>
              <a:cxn ang="0">
                <a:pos x="T0" y="T1"/>
              </a:cxn>
              <a:cxn ang="0">
                <a:pos x="T2" y="T3"/>
              </a:cxn>
              <a:cxn ang="0">
                <a:pos x="T4" y="T5"/>
              </a:cxn>
              <a:cxn ang="0">
                <a:pos x="T6" y="T7"/>
              </a:cxn>
            </a:cxnLst>
            <a:rect l="0" t="0" r="r" b="b"/>
            <a:pathLst>
              <a:path w="422" h="220">
                <a:moveTo>
                  <a:pt x="0" y="9"/>
                </a:moveTo>
                <a:cubicBezTo>
                  <a:pt x="243" y="0"/>
                  <a:pt x="141" y="1"/>
                  <a:pt x="308" y="1"/>
                </a:cubicBezTo>
                <a:lnTo>
                  <a:pt x="308" y="220"/>
                </a:lnTo>
                <a:lnTo>
                  <a:pt x="422" y="220"/>
                </a:lnTo>
              </a:path>
            </a:pathLst>
          </a:custGeom>
          <a:noFill/>
          <a:ln w="25400" cap="flat" cmpd="sng">
            <a:solidFill>
              <a:srgbClr val="FF0000"/>
            </a:solidFill>
            <a:prstDash val="solid"/>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9772" name="Text Box 92"/>
          <p:cNvSpPr txBox="1">
            <a:spLocks noChangeArrowheads="1"/>
          </p:cNvSpPr>
          <p:nvPr/>
        </p:nvSpPr>
        <p:spPr bwMode="auto">
          <a:xfrm>
            <a:off x="-1588" y="2481263"/>
            <a:ext cx="1911351" cy="2378075"/>
          </a:xfrm>
          <a:prstGeom prst="rect">
            <a:avLst/>
          </a:prstGeom>
          <a:solidFill>
            <a:srgbClr val="FFCC00"/>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sz="2000">
                <a:ea typeface="TSC UMing S TT" pitchFamily="49" charset="-120"/>
              </a:rPr>
              <a:t>Data tables are </a:t>
            </a:r>
            <a:r>
              <a:rPr lang="en-US" altLang="zh-CN" sz="2000" i="1">
                <a:ea typeface="TSC UMing S TT" pitchFamily="49" charset="-120"/>
              </a:rPr>
              <a:t>linked</a:t>
            </a:r>
            <a:r>
              <a:rPr lang="en-US" altLang="zh-CN" sz="2000">
                <a:ea typeface="TSC UMing S TT" pitchFamily="49" charset="-120"/>
              </a:rPr>
              <a:t> to each other via </a:t>
            </a:r>
            <a:r>
              <a:rPr lang="en-US" altLang="zh-CN" sz="2000" i="1">
                <a:ea typeface="TSC UMing S TT" pitchFamily="49" charset="-120"/>
              </a:rPr>
              <a:t>Person IDs</a:t>
            </a:r>
            <a:r>
              <a:rPr lang="en-US" altLang="zh-CN" sz="2000">
                <a:ea typeface="TSC UMing S TT" pitchFamily="49" charset="-120"/>
              </a:rPr>
              <a:t>.</a:t>
            </a:r>
          </a:p>
          <a:p>
            <a:pPr>
              <a:spcBef>
                <a:spcPct val="50000"/>
              </a:spcBef>
            </a:pPr>
            <a:r>
              <a:rPr lang="zh-CN" altLang="en-US" sz="2000">
                <a:ea typeface="TSC UMing S TT" pitchFamily="49" charset="-120"/>
              </a:rPr>
              <a:t>這些資料表通過人物代碼關聯起來。</a:t>
            </a:r>
          </a:p>
        </p:txBody>
      </p:sp>
    </p:spTree>
    <p:extLst>
      <p:ext uri="{BB962C8B-B14F-4D97-AF65-F5344CB8AC3E}">
        <p14:creationId xmlns:p14="http://schemas.microsoft.com/office/powerpoint/2010/main" val="131935974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AutoShape 7"/>
          <p:cNvSpPr>
            <a:spLocks noChangeArrowheads="1"/>
          </p:cNvSpPr>
          <p:nvPr/>
        </p:nvSpPr>
        <p:spPr bwMode="auto">
          <a:xfrm rot="-5400000">
            <a:off x="2324100" y="323850"/>
            <a:ext cx="4495800" cy="4572000"/>
          </a:xfrm>
          <a:prstGeom prst="cube">
            <a:avLst>
              <a:gd name="adj" fmla="val 25000"/>
            </a:avLst>
          </a:prstGeom>
          <a:solidFill>
            <a:schemeClr val="accent1">
              <a:alpha val="20000"/>
            </a:schemeClr>
          </a:solidFill>
          <a:ln w="9525">
            <a:solidFill>
              <a:schemeClr val="tx1"/>
            </a:solidFill>
            <a:miter lim="800000"/>
            <a:headEnd/>
            <a:tailEnd/>
          </a:ln>
        </p:spPr>
        <p:txBody>
          <a:bodyPr wrap="none" anchor="ct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endParaRPr lang="zh-CN" altLang="en-US" b="0">
              <a:ea typeface="TSC UMing S TT" pitchFamily="49" charset="-120"/>
            </a:endParaRPr>
          </a:p>
        </p:txBody>
      </p:sp>
      <p:sp>
        <p:nvSpPr>
          <p:cNvPr id="190467" name="Rectangle 6"/>
          <p:cNvSpPr>
            <a:spLocks noGrp="1" noChangeArrowheads="1"/>
          </p:cNvSpPr>
          <p:nvPr>
            <p:ph type="body" idx="4294967295"/>
          </p:nvPr>
        </p:nvSpPr>
        <p:spPr>
          <a:xfrm>
            <a:off x="0" y="400050"/>
            <a:ext cx="5657850" cy="4191000"/>
          </a:xfrm>
        </p:spPr>
        <p:txBody>
          <a:bodyPr/>
          <a:lstStyle/>
          <a:p>
            <a:pPr lvl="2">
              <a:buFontTx/>
              <a:buNone/>
            </a:pPr>
            <a:r>
              <a:rPr lang="en-US" altLang="zh-CN" sz="1000">
                <a:ea typeface="宋体" pitchFamily="2" charset="-122"/>
              </a:rPr>
              <a:t>                     </a:t>
            </a:r>
            <a:br>
              <a:rPr lang="en-US" altLang="zh-CN" sz="1000">
                <a:ea typeface="宋体" pitchFamily="2" charset="-122"/>
              </a:rPr>
            </a:br>
            <a:r>
              <a:rPr lang="en-US" altLang="zh-CN" sz="1000">
                <a:ea typeface="宋体" pitchFamily="2" charset="-122"/>
              </a:rPr>
              <a:t/>
            </a:r>
            <a:br>
              <a:rPr lang="en-US" altLang="zh-CN" sz="1000">
                <a:ea typeface="宋体" pitchFamily="2" charset="-122"/>
              </a:rPr>
            </a:br>
            <a:r>
              <a:rPr lang="en-US" altLang="zh-CN" sz="1000">
                <a:ea typeface="宋体" pitchFamily="2" charset="-122"/>
              </a:rPr>
              <a:t>         </a:t>
            </a:r>
            <a:r>
              <a:rPr lang="en-US" altLang="zh-CN" sz="1400" b="1">
                <a:ea typeface="宋体" pitchFamily="2" charset="-122"/>
              </a:rPr>
              <a:t>Sima(1) Guang </a:t>
            </a:r>
            <a:r>
              <a:rPr lang="zh-CN" altLang="en-US" sz="1400" b="1">
                <a:ea typeface="宋体" pitchFamily="2" charset="-122"/>
              </a:rPr>
              <a:t>司馬光</a:t>
            </a:r>
            <a:r>
              <a:rPr lang="en-US" altLang="zh-CN" sz="1400" b="1">
                <a:ea typeface="宋体" pitchFamily="2" charset="-122"/>
              </a:rPr>
              <a:t>. 1019-1086</a:t>
            </a:r>
            <a:r>
              <a:rPr lang="en-US" altLang="zh-CN" sz="1200">
                <a:ea typeface="宋体" pitchFamily="2" charset="-122"/>
              </a:rPr>
              <a:t>.</a:t>
            </a:r>
            <a:r>
              <a:rPr lang="en-US" altLang="zh-CN" sz="1000">
                <a:ea typeface="宋体" pitchFamily="2" charset="-122"/>
              </a:rPr>
              <a:t> </a:t>
            </a:r>
            <a:br>
              <a:rPr lang="en-US" altLang="zh-CN" sz="1000">
                <a:ea typeface="宋体" pitchFamily="2" charset="-122"/>
              </a:rPr>
            </a:br>
            <a:r>
              <a:rPr lang="en-US" altLang="zh-CN" sz="1000">
                <a:ea typeface="宋体" pitchFamily="2" charset="-122"/>
              </a:rPr>
              <a:t/>
            </a:r>
            <a:br>
              <a:rPr lang="en-US" altLang="zh-CN" sz="1000">
                <a:ea typeface="宋体" pitchFamily="2" charset="-122"/>
              </a:rPr>
            </a:br>
            <a:r>
              <a:rPr lang="en-US" altLang="zh-CN" sz="1000">
                <a:ea typeface="宋体" pitchFamily="2" charset="-122"/>
              </a:rPr>
              <a:t/>
            </a:r>
            <a:br>
              <a:rPr lang="en-US" altLang="zh-CN" sz="1000">
                <a:ea typeface="宋体" pitchFamily="2" charset="-122"/>
              </a:rPr>
            </a:br>
            <a:r>
              <a:rPr lang="en-US" altLang="zh-CN" sz="1000">
                <a:ea typeface="宋体" pitchFamily="2" charset="-122"/>
              </a:rPr>
              <a:t/>
            </a:r>
            <a:br>
              <a:rPr lang="en-US" altLang="zh-CN" sz="1000">
                <a:ea typeface="宋体" pitchFamily="2" charset="-122"/>
              </a:rPr>
            </a:br>
            <a:r>
              <a:rPr lang="en-US" altLang="zh-CN" sz="1000">
                <a:ea typeface="宋体" pitchFamily="2" charset="-122"/>
              </a:rPr>
              <a:t/>
            </a:r>
            <a:br>
              <a:rPr lang="en-US" altLang="zh-CN" sz="1000">
                <a:ea typeface="宋体" pitchFamily="2" charset="-122"/>
              </a:rPr>
            </a:br>
            <a:r>
              <a:rPr lang="en-US" altLang="zh-CN" sz="1000">
                <a:ea typeface="宋体" pitchFamily="2" charset="-122"/>
              </a:rPr>
              <a:t>  </a:t>
            </a:r>
            <a:br>
              <a:rPr lang="en-US" altLang="zh-CN" sz="1000">
                <a:ea typeface="宋体" pitchFamily="2" charset="-122"/>
              </a:rPr>
            </a:br>
            <a:r>
              <a:rPr lang="en-US" altLang="zh-CN" sz="1000">
                <a:ea typeface="宋体" pitchFamily="2" charset="-122"/>
              </a:rPr>
              <a:t/>
            </a:r>
            <a:br>
              <a:rPr lang="en-US" altLang="zh-CN" sz="1000">
                <a:ea typeface="宋体" pitchFamily="2" charset="-122"/>
              </a:rPr>
            </a:br>
            <a:endParaRPr lang="en-US" altLang="zh-CN" sz="1000">
              <a:ea typeface="宋体" pitchFamily="2" charset="-122"/>
            </a:endParaRPr>
          </a:p>
          <a:p>
            <a:pPr lvl="2">
              <a:buFontTx/>
              <a:buNone/>
            </a:pPr>
            <a:r>
              <a:rPr lang="en-US" altLang="zh-TW" sz="1000">
                <a:ea typeface="PMingLiU" pitchFamily="18" charset="-120"/>
              </a:rPr>
              <a:t/>
            </a:r>
            <a:br>
              <a:rPr lang="en-US" altLang="zh-TW" sz="1000">
                <a:ea typeface="PMingLiU" pitchFamily="18" charset="-120"/>
              </a:rPr>
            </a:br>
            <a:r>
              <a:rPr lang="en-US" altLang="zh-TW" sz="1000">
                <a:ea typeface="PMingLiU" pitchFamily="18" charset="-120"/>
              </a:rPr>
              <a:t/>
            </a:r>
            <a:br>
              <a:rPr lang="en-US" altLang="zh-TW" sz="1000">
                <a:ea typeface="PMingLiU" pitchFamily="18" charset="-120"/>
              </a:rPr>
            </a:br>
            <a:r>
              <a:rPr lang="en-US" altLang="zh-CN" sz="1000">
                <a:ea typeface="宋体" pitchFamily="2" charset="-122"/>
              </a:rPr>
              <a:t>                            </a:t>
            </a:r>
            <a:r>
              <a:rPr lang="en-US" altLang="zh-CN" sz="1200" i="1">
                <a:ea typeface="宋体" pitchFamily="2" charset="-122"/>
              </a:rPr>
              <a:t>Offices</a:t>
            </a:r>
            <a:r>
              <a:rPr lang="en-US" altLang="zh-CN" sz="1200">
                <a:ea typeface="宋体" pitchFamily="2" charset="-122"/>
              </a:rPr>
              <a:t/>
            </a:r>
            <a:br>
              <a:rPr lang="en-US" altLang="zh-CN" sz="1200">
                <a:ea typeface="宋体" pitchFamily="2" charset="-122"/>
              </a:rPr>
            </a:br>
            <a:r>
              <a:rPr lang="en-US" altLang="zh-CN" sz="1200">
                <a:ea typeface="宋体" pitchFamily="2" charset="-122"/>
              </a:rPr>
              <a:t>                            1059 </a:t>
            </a:r>
            <a:r>
              <a:rPr lang="zh-CN" altLang="en-US" sz="1200">
                <a:ea typeface="宋体" pitchFamily="2" charset="-122"/>
              </a:rPr>
              <a:t>度支勾院 </a:t>
            </a:r>
            <a:r>
              <a:rPr lang="en-US" altLang="zh-CN" sz="1200">
                <a:ea typeface="宋体" pitchFamily="2" charset="-122"/>
              </a:rPr>
              <a:t>Budget Auditor</a:t>
            </a:r>
            <a:br>
              <a:rPr lang="en-US" altLang="zh-CN" sz="1200">
                <a:ea typeface="宋体" pitchFamily="2" charset="-122"/>
              </a:rPr>
            </a:br>
            <a:r>
              <a:rPr lang="en-US" altLang="zh-TW" sz="1200">
                <a:ea typeface="PMingLiU" pitchFamily="18" charset="-120"/>
              </a:rPr>
              <a:t> </a:t>
            </a:r>
            <a:r>
              <a:rPr lang="en-US" altLang="zh-CN" sz="1200">
                <a:ea typeface="宋体" pitchFamily="2" charset="-122"/>
              </a:rPr>
              <a:t>                           1085 </a:t>
            </a:r>
            <a:r>
              <a:rPr lang="zh-CN" altLang="en-US" sz="1200">
                <a:ea typeface="宋体" pitchFamily="2" charset="-122"/>
              </a:rPr>
              <a:t>門下侍郎 </a:t>
            </a:r>
            <a:br>
              <a:rPr lang="zh-CN" altLang="en-US" sz="1200">
                <a:ea typeface="宋体" pitchFamily="2" charset="-122"/>
              </a:rPr>
            </a:br>
            <a:r>
              <a:rPr lang="zh-CN" altLang="en-US" sz="1200">
                <a:ea typeface="宋体" pitchFamily="2" charset="-122"/>
              </a:rPr>
              <a:t> </a:t>
            </a:r>
            <a:r>
              <a:rPr lang="zh-CN" altLang="zh-TW" sz="1200">
                <a:ea typeface="宋体" pitchFamily="2" charset="-122"/>
              </a:rPr>
              <a:t> </a:t>
            </a:r>
            <a:r>
              <a:rPr lang="zh-CN" altLang="en-US" sz="1200">
                <a:ea typeface="宋体" pitchFamily="2" charset="-122"/>
              </a:rPr>
              <a:t>                                   </a:t>
            </a:r>
            <a:r>
              <a:rPr lang="en-US" altLang="zh-CN" sz="1200">
                <a:ea typeface="宋体" pitchFamily="2" charset="-122"/>
              </a:rPr>
              <a:t>Executive of the Chancellery</a:t>
            </a:r>
            <a:br>
              <a:rPr lang="en-US" altLang="zh-CN" sz="1200">
                <a:ea typeface="宋体" pitchFamily="2" charset="-122"/>
              </a:rPr>
            </a:br>
            <a:r>
              <a:rPr lang="en-US" altLang="zh-CN" sz="1200">
                <a:ea typeface="宋体" pitchFamily="2" charset="-122"/>
              </a:rPr>
              <a:t>                            1086 </a:t>
            </a:r>
            <a:r>
              <a:rPr lang="zh-CN" altLang="en-US" sz="1200">
                <a:ea typeface="宋体" pitchFamily="2" charset="-122"/>
              </a:rPr>
              <a:t>左僕射兼門下侍郎 </a:t>
            </a:r>
            <a:br>
              <a:rPr lang="zh-CN" altLang="en-US" sz="1200">
                <a:ea typeface="宋体" pitchFamily="2" charset="-122"/>
              </a:rPr>
            </a:br>
            <a:r>
              <a:rPr lang="zh-CN" altLang="en-US" sz="1200">
                <a:ea typeface="宋体" pitchFamily="2" charset="-122"/>
              </a:rPr>
              <a:t>                                     </a:t>
            </a:r>
            <a:r>
              <a:rPr lang="en-US" altLang="zh-CN" sz="1200">
                <a:ea typeface="宋体" pitchFamily="2" charset="-122"/>
              </a:rPr>
              <a:t>Left Executive, Dept of Ministries</a:t>
            </a:r>
            <a:br>
              <a:rPr lang="en-US" altLang="zh-CN" sz="1200">
                <a:ea typeface="宋体" pitchFamily="2" charset="-122"/>
              </a:rPr>
            </a:br>
            <a:r>
              <a:rPr lang="en-US" altLang="zh-CN" sz="1000">
                <a:ea typeface="宋体" pitchFamily="2" charset="-122"/>
              </a:rPr>
              <a:t/>
            </a:r>
            <a:br>
              <a:rPr lang="en-US" altLang="zh-CN" sz="1000">
                <a:ea typeface="宋体" pitchFamily="2" charset="-122"/>
              </a:rPr>
            </a:br>
            <a:endParaRPr lang="en-US" altLang="zh-CN" sz="1000">
              <a:ea typeface="宋体" pitchFamily="2" charset="-122"/>
            </a:endParaRPr>
          </a:p>
        </p:txBody>
      </p:sp>
      <p:sp>
        <p:nvSpPr>
          <p:cNvPr id="190468" name="Line 8"/>
          <p:cNvSpPr>
            <a:spLocks noChangeShapeType="1"/>
          </p:cNvSpPr>
          <p:nvPr/>
        </p:nvSpPr>
        <p:spPr bwMode="auto">
          <a:xfrm>
            <a:off x="5715000" y="361950"/>
            <a:ext cx="0" cy="3276600"/>
          </a:xfrm>
          <a:prstGeom prst="line">
            <a:avLst/>
          </a:prstGeom>
          <a:noFill/>
          <a:ln w="9525" cap="rnd">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190469" name="Line 9"/>
          <p:cNvSpPr>
            <a:spLocks noChangeShapeType="1"/>
          </p:cNvSpPr>
          <p:nvPr/>
        </p:nvSpPr>
        <p:spPr bwMode="auto">
          <a:xfrm>
            <a:off x="5715000" y="3638550"/>
            <a:ext cx="1143000" cy="1219200"/>
          </a:xfrm>
          <a:prstGeom prst="line">
            <a:avLst/>
          </a:prstGeom>
          <a:noFill/>
          <a:ln w="9525" cap="rnd">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190470" name="Line 10"/>
          <p:cNvSpPr>
            <a:spLocks noChangeShapeType="1"/>
          </p:cNvSpPr>
          <p:nvPr/>
        </p:nvSpPr>
        <p:spPr bwMode="auto">
          <a:xfrm flipV="1">
            <a:off x="2286000" y="3638550"/>
            <a:ext cx="3429000" cy="76200"/>
          </a:xfrm>
          <a:prstGeom prst="line">
            <a:avLst/>
          </a:prstGeom>
          <a:noFill/>
          <a:ln w="9525" cap="rnd">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190471" name="Text Box 11"/>
          <p:cNvSpPr txBox="1">
            <a:spLocks noChangeArrowheads="1"/>
          </p:cNvSpPr>
          <p:nvPr/>
        </p:nvSpPr>
        <p:spPr bwMode="auto">
          <a:xfrm>
            <a:off x="2667000" y="5086350"/>
            <a:ext cx="4876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endParaRPr lang="zh-CN" altLang="en-US" b="0">
              <a:ea typeface="TSC UMing S TT" pitchFamily="49" charset="-120"/>
            </a:endParaRPr>
          </a:p>
        </p:txBody>
      </p:sp>
      <p:sp>
        <p:nvSpPr>
          <p:cNvPr id="190472" name="Text Box 12"/>
          <p:cNvSpPr txBox="1">
            <a:spLocks noChangeArrowheads="1"/>
          </p:cNvSpPr>
          <p:nvPr/>
        </p:nvSpPr>
        <p:spPr bwMode="auto">
          <a:xfrm rot="2838617">
            <a:off x="4926013" y="2220913"/>
            <a:ext cx="4040187" cy="100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spcBef>
                <a:spcPct val="50000"/>
              </a:spcBef>
            </a:pPr>
            <a:r>
              <a:rPr lang="en-US" altLang="zh-CN" sz="1200">
                <a:solidFill>
                  <a:schemeClr val="bg2"/>
                </a:solidFill>
                <a:ea typeface="宋体" pitchFamily="2" charset="-122"/>
              </a:rPr>
              <a:t>Places</a:t>
            </a:r>
            <a:br>
              <a:rPr lang="en-US" altLang="zh-CN" sz="1200">
                <a:solidFill>
                  <a:schemeClr val="bg2"/>
                </a:solidFill>
                <a:ea typeface="宋体" pitchFamily="2" charset="-122"/>
              </a:rPr>
            </a:br>
            <a:r>
              <a:rPr lang="en-US" altLang="zh-CN" sz="1200" b="0">
                <a:solidFill>
                  <a:schemeClr val="bg2"/>
                </a:solidFill>
                <a:ea typeface="宋体" pitchFamily="2" charset="-122"/>
              </a:rPr>
              <a:t>    Basic Affiliation</a:t>
            </a:r>
            <a:br>
              <a:rPr lang="en-US" altLang="zh-CN" sz="1200" b="0">
                <a:solidFill>
                  <a:schemeClr val="bg2"/>
                </a:solidFill>
                <a:ea typeface="宋体" pitchFamily="2" charset="-122"/>
              </a:rPr>
            </a:br>
            <a:r>
              <a:rPr lang="en-US" altLang="zh-CN" sz="1200" b="0">
                <a:solidFill>
                  <a:schemeClr val="bg2"/>
                </a:solidFill>
                <a:ea typeface="宋体" pitchFamily="2" charset="-122"/>
              </a:rPr>
              <a:t>      Yongxing </a:t>
            </a:r>
            <a:r>
              <a:rPr lang="zh-CN" altLang="en-US" sz="1200" b="0">
                <a:solidFill>
                  <a:schemeClr val="bg2"/>
                </a:solidFill>
                <a:ea typeface="宋体" pitchFamily="2" charset="-122"/>
              </a:rPr>
              <a:t>永興</a:t>
            </a:r>
            <a:r>
              <a:rPr lang="en-US" altLang="zh-CN" sz="1200" b="0">
                <a:solidFill>
                  <a:schemeClr val="bg2"/>
                </a:solidFill>
                <a:ea typeface="宋体" pitchFamily="2" charset="-122"/>
              </a:rPr>
              <a:t>, </a:t>
            </a:r>
            <a:br>
              <a:rPr lang="en-US" altLang="zh-CN" sz="1200" b="0">
                <a:solidFill>
                  <a:schemeClr val="bg2"/>
                </a:solidFill>
                <a:ea typeface="宋体" pitchFamily="2" charset="-122"/>
              </a:rPr>
            </a:br>
            <a:r>
              <a:rPr lang="en-US" altLang="zh-CN" sz="1200" b="0">
                <a:solidFill>
                  <a:schemeClr val="bg2"/>
                </a:solidFill>
                <a:ea typeface="宋体" pitchFamily="2" charset="-122"/>
              </a:rPr>
              <a:t>           Shan </a:t>
            </a:r>
            <a:r>
              <a:rPr lang="zh-CN" altLang="en-US" sz="1200" b="0">
                <a:solidFill>
                  <a:schemeClr val="bg2"/>
                </a:solidFill>
                <a:ea typeface="宋体" pitchFamily="2" charset="-122"/>
              </a:rPr>
              <a:t>陝</a:t>
            </a:r>
            <a:r>
              <a:rPr lang="en-US" altLang="zh-CN" sz="1200" b="0">
                <a:solidFill>
                  <a:schemeClr val="bg2"/>
                </a:solidFill>
                <a:ea typeface="宋体" pitchFamily="2" charset="-122"/>
              </a:rPr>
              <a:t>,</a:t>
            </a:r>
            <a:br>
              <a:rPr lang="en-US" altLang="zh-CN" sz="1200" b="0">
                <a:solidFill>
                  <a:schemeClr val="bg2"/>
                </a:solidFill>
                <a:ea typeface="宋体" pitchFamily="2" charset="-122"/>
              </a:rPr>
            </a:br>
            <a:r>
              <a:rPr lang="en-US" altLang="zh-CN" sz="1200" b="0">
                <a:solidFill>
                  <a:schemeClr val="bg2"/>
                </a:solidFill>
                <a:ea typeface="宋体" pitchFamily="2" charset="-122"/>
              </a:rPr>
              <a:t>                Xia Xian </a:t>
            </a:r>
            <a:r>
              <a:rPr lang="zh-CN" altLang="en-US" sz="1200" b="0">
                <a:solidFill>
                  <a:schemeClr val="bg2"/>
                </a:solidFill>
                <a:ea typeface="宋体" pitchFamily="2" charset="-122"/>
              </a:rPr>
              <a:t>夏縣 </a:t>
            </a:r>
            <a:r>
              <a:rPr lang="en-US" altLang="zh-CN" sz="1200" b="0">
                <a:solidFill>
                  <a:schemeClr val="bg2"/>
                </a:solidFill>
                <a:ea typeface="宋体" pitchFamily="2" charset="-122"/>
              </a:rPr>
              <a:t>0-0</a:t>
            </a:r>
            <a:endParaRPr lang="en-US" altLang="zh-CN" sz="1200" b="0">
              <a:solidFill>
                <a:schemeClr val="bg2"/>
              </a:solidFill>
              <a:ea typeface="TSC UMing S TT" pitchFamily="49" charset="-120"/>
            </a:endParaRPr>
          </a:p>
        </p:txBody>
      </p:sp>
      <p:sp>
        <p:nvSpPr>
          <p:cNvPr id="190473" name="Text Box 13"/>
          <p:cNvSpPr txBox="1">
            <a:spLocks noChangeArrowheads="1"/>
          </p:cNvSpPr>
          <p:nvPr/>
        </p:nvSpPr>
        <p:spPr bwMode="auto">
          <a:xfrm>
            <a:off x="2667000" y="3670300"/>
            <a:ext cx="41910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spcBef>
                <a:spcPct val="50000"/>
              </a:spcBef>
            </a:pPr>
            <a:r>
              <a:rPr lang="en-US" altLang="zh-CN" sz="1200" b="0" i="1">
                <a:solidFill>
                  <a:schemeClr val="bg2"/>
                </a:solidFill>
                <a:ea typeface="宋体" pitchFamily="2" charset="-122"/>
              </a:rPr>
              <a:t>Alternate Names</a:t>
            </a:r>
            <a:r>
              <a:rPr lang="en-US" altLang="zh-CN" sz="1200" b="0">
                <a:solidFill>
                  <a:schemeClr val="bg2"/>
                </a:solidFill>
                <a:ea typeface="宋体" pitchFamily="2" charset="-122"/>
              </a:rPr>
              <a:t/>
            </a:r>
            <a:br>
              <a:rPr lang="en-US" altLang="zh-CN" sz="1200" b="0">
                <a:solidFill>
                  <a:schemeClr val="bg2"/>
                </a:solidFill>
                <a:ea typeface="宋体" pitchFamily="2" charset="-122"/>
              </a:rPr>
            </a:br>
            <a:r>
              <a:rPr lang="en-US" altLang="zh-CN" sz="1200" b="0">
                <a:solidFill>
                  <a:schemeClr val="bg2"/>
                </a:solidFill>
                <a:ea typeface="宋体" pitchFamily="2" charset="-122"/>
              </a:rPr>
              <a:t>     Junshi </a:t>
            </a:r>
            <a:r>
              <a:rPr lang="zh-CN" altLang="en-US" sz="1200" b="0">
                <a:solidFill>
                  <a:schemeClr val="bg2"/>
                </a:solidFill>
                <a:ea typeface="宋体" pitchFamily="2" charset="-122"/>
              </a:rPr>
              <a:t>君實 </a:t>
            </a:r>
            <a:r>
              <a:rPr lang="en-US" altLang="zh-CN" sz="1200" b="0">
                <a:solidFill>
                  <a:schemeClr val="bg2"/>
                </a:solidFill>
                <a:ea typeface="宋体" pitchFamily="2" charset="-122"/>
              </a:rPr>
              <a:t>Capping Name </a:t>
            </a:r>
            <a:br>
              <a:rPr lang="en-US" altLang="zh-CN" sz="1200" b="0">
                <a:solidFill>
                  <a:schemeClr val="bg2"/>
                </a:solidFill>
                <a:ea typeface="宋体" pitchFamily="2" charset="-122"/>
              </a:rPr>
            </a:br>
            <a:r>
              <a:rPr lang="en-US" altLang="zh-CN" sz="1200" b="0">
                <a:solidFill>
                  <a:schemeClr val="bg2"/>
                </a:solidFill>
                <a:ea typeface="宋体" pitchFamily="2" charset="-122"/>
              </a:rPr>
              <a:t>          Wenzheng Gong </a:t>
            </a:r>
            <a:r>
              <a:rPr lang="zh-CN" altLang="en-US" sz="1200" b="0">
                <a:solidFill>
                  <a:schemeClr val="bg2"/>
                </a:solidFill>
                <a:ea typeface="宋体" pitchFamily="2" charset="-122"/>
              </a:rPr>
              <a:t>文正公 </a:t>
            </a:r>
            <a:r>
              <a:rPr lang="en-US" altLang="zh-CN" sz="1200" b="0">
                <a:solidFill>
                  <a:schemeClr val="bg2"/>
                </a:solidFill>
                <a:ea typeface="宋体" pitchFamily="2" charset="-122"/>
              </a:rPr>
              <a:t>Posthumous Name </a:t>
            </a:r>
            <a:br>
              <a:rPr lang="en-US" altLang="zh-CN" sz="1200" b="0">
                <a:solidFill>
                  <a:schemeClr val="bg2"/>
                </a:solidFill>
                <a:ea typeface="宋体" pitchFamily="2" charset="-122"/>
              </a:rPr>
            </a:br>
            <a:r>
              <a:rPr lang="en-US" altLang="zh-CN" sz="1200" b="0">
                <a:solidFill>
                  <a:schemeClr val="bg2"/>
                </a:solidFill>
                <a:ea typeface="宋体" pitchFamily="2" charset="-122"/>
              </a:rPr>
              <a:t>               Sushui Xiansheng </a:t>
            </a:r>
            <a:r>
              <a:rPr lang="zh-CN" altLang="en-US" sz="1200" b="0">
                <a:solidFill>
                  <a:schemeClr val="bg2"/>
                </a:solidFill>
                <a:ea typeface="宋体" pitchFamily="2" charset="-122"/>
              </a:rPr>
              <a:t>涑水先生 </a:t>
            </a:r>
            <a:r>
              <a:rPr lang="en-US" altLang="zh-CN" sz="1200" b="0">
                <a:solidFill>
                  <a:schemeClr val="bg2"/>
                </a:solidFill>
                <a:ea typeface="宋体" pitchFamily="2" charset="-122"/>
              </a:rPr>
              <a:t>Other </a:t>
            </a:r>
            <a:br>
              <a:rPr lang="en-US" altLang="zh-CN" sz="1200" b="0">
                <a:solidFill>
                  <a:schemeClr val="bg2"/>
                </a:solidFill>
                <a:ea typeface="宋体" pitchFamily="2" charset="-122"/>
              </a:rPr>
            </a:br>
            <a:r>
              <a:rPr lang="en-US" altLang="zh-CN" sz="1200" b="0">
                <a:solidFill>
                  <a:schemeClr val="bg2"/>
                </a:solidFill>
                <a:ea typeface="宋体" pitchFamily="2" charset="-122"/>
              </a:rPr>
              <a:t>                  Yufu </a:t>
            </a:r>
            <a:r>
              <a:rPr lang="zh-CN" altLang="en-US" sz="1200" b="0">
                <a:solidFill>
                  <a:schemeClr val="bg2"/>
                </a:solidFill>
                <a:ea typeface="宋体" pitchFamily="2" charset="-122"/>
              </a:rPr>
              <a:t>迂夫 </a:t>
            </a:r>
            <a:r>
              <a:rPr lang="en-US" altLang="zh-CN" sz="1200" b="0">
                <a:solidFill>
                  <a:schemeClr val="bg2"/>
                </a:solidFill>
                <a:ea typeface="宋体" pitchFamily="2" charset="-122"/>
              </a:rPr>
              <a:t>Style Name </a:t>
            </a:r>
            <a:br>
              <a:rPr lang="en-US" altLang="zh-CN" sz="1200" b="0">
                <a:solidFill>
                  <a:schemeClr val="bg2"/>
                </a:solidFill>
                <a:ea typeface="宋体" pitchFamily="2" charset="-122"/>
              </a:rPr>
            </a:br>
            <a:r>
              <a:rPr lang="en-US" altLang="zh-CN" sz="1200" b="0">
                <a:solidFill>
                  <a:schemeClr val="bg2"/>
                </a:solidFill>
                <a:ea typeface="宋体" pitchFamily="2" charset="-122"/>
              </a:rPr>
              <a:t>                        Yusou </a:t>
            </a:r>
            <a:r>
              <a:rPr lang="zh-CN" altLang="en-US" sz="1200" b="0">
                <a:solidFill>
                  <a:schemeClr val="bg2"/>
                </a:solidFill>
                <a:ea typeface="宋体" pitchFamily="2" charset="-122"/>
              </a:rPr>
              <a:t>迂叟 </a:t>
            </a:r>
            <a:r>
              <a:rPr lang="en-US" altLang="zh-CN" sz="1200" b="0">
                <a:solidFill>
                  <a:schemeClr val="bg2"/>
                </a:solidFill>
                <a:ea typeface="宋体" pitchFamily="2" charset="-122"/>
              </a:rPr>
              <a:t>Style Name</a:t>
            </a:r>
            <a:endParaRPr lang="en-US" altLang="zh-CN" sz="1200" b="0">
              <a:solidFill>
                <a:schemeClr val="bg2"/>
              </a:solidFill>
              <a:ea typeface="TSC UMing S TT" pitchFamily="49" charset="-120"/>
            </a:endParaRPr>
          </a:p>
        </p:txBody>
      </p:sp>
      <p:sp>
        <p:nvSpPr>
          <p:cNvPr id="190474" name="Text Box 14"/>
          <p:cNvSpPr txBox="1">
            <a:spLocks noChangeArrowheads="1"/>
          </p:cNvSpPr>
          <p:nvPr/>
        </p:nvSpPr>
        <p:spPr bwMode="auto">
          <a:xfrm rot="2654137">
            <a:off x="2235200" y="1976438"/>
            <a:ext cx="1416050"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spcBef>
                <a:spcPct val="50000"/>
              </a:spcBef>
            </a:pPr>
            <a:r>
              <a:rPr lang="en-US" altLang="zh-CN" sz="1200" b="0" i="1">
                <a:ea typeface="宋体" pitchFamily="2" charset="-122"/>
              </a:rPr>
              <a:t>Entry</a:t>
            </a:r>
            <a:r>
              <a:rPr lang="en-US" altLang="zh-TW" sz="1200" b="0" i="1">
                <a:ea typeface="PMingLiU" pitchFamily="18" charset="-120"/>
              </a:rPr>
              <a:t> </a:t>
            </a:r>
            <a:r>
              <a:rPr lang="zh-TW" altLang="en-US" sz="1200" b="0">
                <a:ea typeface="PMingLiU" pitchFamily="18" charset="-120"/>
              </a:rPr>
              <a:t>入法</a:t>
            </a:r>
            <a:r>
              <a:rPr lang="en-US" altLang="zh-CN" sz="1200" b="0">
                <a:ea typeface="宋体" pitchFamily="2" charset="-122"/>
              </a:rPr>
              <a:t>:</a:t>
            </a:r>
            <a:br>
              <a:rPr lang="en-US" altLang="zh-CN" sz="1200" b="0">
                <a:ea typeface="宋体" pitchFamily="2" charset="-122"/>
              </a:rPr>
            </a:br>
            <a:r>
              <a:rPr lang="en-US" altLang="zh-CN" sz="1200" b="0">
                <a:ea typeface="宋体" pitchFamily="2" charset="-122"/>
              </a:rPr>
              <a:t>    </a:t>
            </a:r>
            <a:r>
              <a:rPr lang="zh-TW" altLang="en-US" sz="1200" b="0">
                <a:ea typeface="PMingLiU" pitchFamily="18" charset="-120"/>
              </a:rPr>
              <a:t>蔭</a:t>
            </a:r>
            <a:r>
              <a:rPr lang="en-US" altLang="zh-CN" sz="1200" b="0">
                <a:ea typeface="宋体" pitchFamily="2" charset="-122"/>
              </a:rPr>
              <a:t>yin </a:t>
            </a:r>
            <a:br>
              <a:rPr lang="en-US" altLang="zh-CN" sz="1200" b="0">
                <a:ea typeface="宋体" pitchFamily="2" charset="-122"/>
              </a:rPr>
            </a:br>
            <a:r>
              <a:rPr lang="en-US" altLang="zh-CN" sz="1200" b="0">
                <a:ea typeface="宋体" pitchFamily="2" charset="-122"/>
              </a:rPr>
              <a:t>       </a:t>
            </a:r>
            <a:r>
              <a:rPr lang="zh-TW" altLang="en-US" sz="1200" b="0">
                <a:ea typeface="PMingLiU" pitchFamily="18" charset="-120"/>
              </a:rPr>
              <a:t>進士</a:t>
            </a:r>
            <a:r>
              <a:rPr lang="zh-CN" altLang="en-US" sz="1200" b="0">
                <a:ea typeface="宋体" pitchFamily="2" charset="-122"/>
              </a:rPr>
              <a:t> </a:t>
            </a:r>
            <a:r>
              <a:rPr lang="en-US" altLang="zh-CN" sz="1200" b="0">
                <a:ea typeface="宋体" pitchFamily="2" charset="-122"/>
              </a:rPr>
              <a:t>jinshi</a:t>
            </a:r>
            <a:endParaRPr lang="en-US" altLang="zh-CN" sz="1200" b="0">
              <a:ea typeface="TSC UMing S TT" pitchFamily="49" charset="-120"/>
            </a:endParaRPr>
          </a:p>
        </p:txBody>
      </p:sp>
      <p:sp>
        <p:nvSpPr>
          <p:cNvPr id="190475" name="Text Box 15"/>
          <p:cNvSpPr txBox="1">
            <a:spLocks noChangeArrowheads="1"/>
          </p:cNvSpPr>
          <p:nvPr/>
        </p:nvSpPr>
        <p:spPr bwMode="auto">
          <a:xfrm>
            <a:off x="3048000" y="1200150"/>
            <a:ext cx="2057400" cy="63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spcBef>
                <a:spcPct val="50000"/>
              </a:spcBef>
            </a:pPr>
            <a:r>
              <a:rPr lang="en-US" altLang="zh-CN" sz="1200" b="0" i="1">
                <a:solidFill>
                  <a:schemeClr val="bg2"/>
                </a:solidFill>
                <a:ea typeface="宋体" pitchFamily="2" charset="-122"/>
              </a:rPr>
              <a:t>Employment</a:t>
            </a:r>
            <a:r>
              <a:rPr lang="en-US" altLang="zh-CN" sz="1200" b="0">
                <a:solidFill>
                  <a:schemeClr val="bg2"/>
                </a:solidFill>
                <a:ea typeface="宋体" pitchFamily="2" charset="-122"/>
              </a:rPr>
              <a:t/>
            </a:r>
            <a:br>
              <a:rPr lang="en-US" altLang="zh-CN" sz="1200" b="0">
                <a:solidFill>
                  <a:schemeClr val="bg2"/>
                </a:solidFill>
                <a:ea typeface="宋体" pitchFamily="2" charset="-122"/>
              </a:rPr>
            </a:br>
            <a:r>
              <a:rPr lang="en-US" altLang="zh-CN" sz="1200" b="0">
                <a:solidFill>
                  <a:schemeClr val="bg2"/>
                </a:solidFill>
                <a:ea typeface="宋体" pitchFamily="2" charset="-122"/>
              </a:rPr>
              <a:t>   1 office: finance </a:t>
            </a:r>
            <a:br>
              <a:rPr lang="en-US" altLang="zh-CN" sz="1200" b="0">
                <a:solidFill>
                  <a:schemeClr val="bg2"/>
                </a:solidFill>
                <a:ea typeface="宋体" pitchFamily="2" charset="-122"/>
              </a:rPr>
            </a:br>
            <a:r>
              <a:rPr lang="en-US" altLang="zh-CN" sz="1200" b="0">
                <a:solidFill>
                  <a:schemeClr val="bg2"/>
                </a:solidFill>
                <a:ea typeface="宋体" pitchFamily="2" charset="-122"/>
              </a:rPr>
              <a:t>   2 office: state council</a:t>
            </a:r>
            <a:endParaRPr lang="en-US" altLang="zh-CN" sz="1200" b="0">
              <a:solidFill>
                <a:schemeClr val="bg2"/>
              </a:solidFill>
              <a:ea typeface="TSC UMing S TT" pitchFamily="49" charset="-120"/>
            </a:endParaRPr>
          </a:p>
        </p:txBody>
      </p:sp>
      <p:sp>
        <p:nvSpPr>
          <p:cNvPr id="190476" name="Text Box 16"/>
          <p:cNvSpPr txBox="1">
            <a:spLocks noChangeArrowheads="1"/>
          </p:cNvSpPr>
          <p:nvPr/>
        </p:nvSpPr>
        <p:spPr bwMode="auto">
          <a:xfrm>
            <a:off x="903288" y="5057775"/>
            <a:ext cx="7827962"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spcBef>
                <a:spcPct val="50000"/>
              </a:spcBef>
            </a:pPr>
            <a:r>
              <a:rPr lang="en-US" altLang="zh-TW" sz="2800" b="0">
                <a:ea typeface="PMingLiU" pitchFamily="18" charset="-120"/>
              </a:rPr>
              <a:t>Data on people in a relational database is in the interaction between entities (person, place, etc.)</a:t>
            </a:r>
            <a:r>
              <a:rPr lang="zh-CN" altLang="en-US" sz="2800">
                <a:ea typeface="PMingLiU" pitchFamily="18" charset="-120"/>
              </a:rPr>
              <a:t>在關係型數據庫中，人物的數據資料存在於各種實體（人物、地址等）的互動之中。</a:t>
            </a:r>
            <a:endParaRPr lang="zh-TW" altLang="en-US" sz="2800">
              <a:ea typeface="PMingLiU" pitchFamily="18" charset="-120"/>
            </a:endParaRPr>
          </a:p>
        </p:txBody>
      </p:sp>
    </p:spTree>
    <p:extLst>
      <p:ext uri="{BB962C8B-B14F-4D97-AF65-F5344CB8AC3E}">
        <p14:creationId xmlns:p14="http://schemas.microsoft.com/office/powerpoint/2010/main" val="308607767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a:blip r:embed="rId2">
            <a:lum bright="32000" contrast="-70000"/>
            <a:extLst>
              <a:ext uri="{28A0092B-C50C-407E-A947-70E740481C1C}">
                <a14:useLocalDpi xmlns:a14="http://schemas.microsoft.com/office/drawing/2010/main" val="0"/>
              </a:ext>
            </a:extLst>
          </a:blip>
          <a:srcRect/>
          <a:stretch>
            <a:fillRect/>
          </a:stretch>
        </p:blipFill>
        <p:spPr bwMode="auto">
          <a:xfrm>
            <a:off x="-114300" y="15443"/>
            <a:ext cx="9982200" cy="684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627" name="Rectangle 3"/>
          <p:cNvSpPr>
            <a:spLocks noChangeArrowheads="1"/>
          </p:cNvSpPr>
          <p:nvPr/>
        </p:nvSpPr>
        <p:spPr bwMode="auto">
          <a:xfrm>
            <a:off x="0" y="2819400"/>
            <a:ext cx="9753600" cy="31085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defRPr>
                <a:solidFill>
                  <a:schemeClr val="tx1"/>
                </a:solidFill>
                <a:latin typeface="Arial" charset="0"/>
              </a:defRPr>
            </a:lvl1pPr>
            <a:lvl2pPr eaLnBrk="0" hangingPunct="0">
              <a:defRPr>
                <a:solidFill>
                  <a:schemeClr val="tx1"/>
                </a:solidFill>
                <a:latin typeface="Arial" charset="0"/>
              </a:defRPr>
            </a:lvl2pPr>
            <a:lvl3pPr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1" eaLnBrk="1" hangingPunct="1"/>
            <a:r>
              <a:rPr lang="en-US" altLang="zh-CN" sz="2800" dirty="0">
                <a:ea typeface="宋体" charset="-122"/>
              </a:rPr>
              <a:t>Conceptual Leaps:</a:t>
            </a:r>
          </a:p>
          <a:p>
            <a:pPr lvl="2" eaLnBrk="1" hangingPunct="1"/>
            <a:r>
              <a:rPr lang="en-US" altLang="zh-CN" sz="2800" b="1" dirty="0">
                <a:ea typeface="宋体" charset="-122"/>
              </a:rPr>
              <a:t>	</a:t>
            </a:r>
            <a:r>
              <a:rPr lang="en-US" altLang="zh-CN" sz="2800" dirty="0">
                <a:solidFill>
                  <a:schemeClr val="bg1">
                    <a:lumMod val="75000"/>
                  </a:schemeClr>
                </a:solidFill>
                <a:ea typeface="宋体" charset="-122"/>
              </a:rPr>
              <a:t>Text-mining/text-modeling</a:t>
            </a:r>
          </a:p>
          <a:p>
            <a:pPr lvl="2" eaLnBrk="1" hangingPunct="1"/>
            <a:r>
              <a:rPr lang="en-US" altLang="zh-CN" sz="2800" dirty="0">
                <a:solidFill>
                  <a:schemeClr val="bg1">
                    <a:lumMod val="75000"/>
                  </a:schemeClr>
                </a:solidFill>
                <a:ea typeface="宋体" charset="-122"/>
              </a:rPr>
              <a:t>	Modeling lives with relational databases</a:t>
            </a:r>
          </a:p>
          <a:p>
            <a:pPr lvl="2" eaLnBrk="1" hangingPunct="1"/>
            <a:r>
              <a:rPr lang="en-US" altLang="zh-CN" sz="2800" dirty="0">
                <a:solidFill>
                  <a:schemeClr val="bg1">
                    <a:lumMod val="75000"/>
                  </a:schemeClr>
                </a:solidFill>
                <a:ea typeface="宋体" charset="-122"/>
              </a:rPr>
              <a:t>	</a:t>
            </a:r>
            <a:r>
              <a:rPr lang="en-US" altLang="zh-CN" sz="2800" b="1" dirty="0">
                <a:ea typeface="宋体" charset="-122"/>
              </a:rPr>
              <a:t>Prosopography</a:t>
            </a:r>
          </a:p>
          <a:p>
            <a:pPr lvl="2" eaLnBrk="1" hangingPunct="1"/>
            <a:r>
              <a:rPr lang="en-US" altLang="zh-CN" sz="2800" dirty="0">
                <a:solidFill>
                  <a:schemeClr val="bg1">
                    <a:lumMod val="75000"/>
                  </a:schemeClr>
                </a:solidFill>
                <a:ea typeface="宋体" charset="-122"/>
              </a:rPr>
              <a:t>	</a:t>
            </a:r>
            <a:r>
              <a:rPr lang="en-US" altLang="zh-CN" sz="2800" dirty="0" smtClean="0">
                <a:solidFill>
                  <a:schemeClr val="bg1">
                    <a:lumMod val="75000"/>
                  </a:schemeClr>
                </a:solidFill>
                <a:ea typeface="宋体" charset="-122"/>
              </a:rPr>
              <a:t>Spatial analysis</a:t>
            </a:r>
          </a:p>
          <a:p>
            <a:pPr lvl="2" eaLnBrk="1" hangingPunct="1"/>
            <a:r>
              <a:rPr lang="en-US" altLang="zh-CN" sz="2800" dirty="0">
                <a:solidFill>
                  <a:schemeClr val="bg1">
                    <a:lumMod val="75000"/>
                  </a:schemeClr>
                </a:solidFill>
                <a:ea typeface="宋体" charset="-122"/>
              </a:rPr>
              <a:t>	</a:t>
            </a:r>
            <a:r>
              <a:rPr lang="en-US" altLang="zh-CN" sz="2800" dirty="0" smtClean="0">
                <a:solidFill>
                  <a:schemeClr val="bg1">
                    <a:lumMod val="75000"/>
                  </a:schemeClr>
                </a:solidFill>
                <a:ea typeface="宋体" charset="-122"/>
              </a:rPr>
              <a:t>Social network Analysis</a:t>
            </a:r>
          </a:p>
          <a:p>
            <a:pPr lvl="2" eaLnBrk="1" hangingPunct="1"/>
            <a:r>
              <a:rPr lang="en-US" altLang="zh-CN" sz="2800" dirty="0">
                <a:ea typeface="宋体" charset="-122"/>
              </a:rPr>
              <a:t>		</a:t>
            </a:r>
          </a:p>
        </p:txBody>
      </p:sp>
    </p:spTree>
    <p:extLst>
      <p:ext uri="{BB962C8B-B14F-4D97-AF65-F5344CB8AC3E}">
        <p14:creationId xmlns:p14="http://schemas.microsoft.com/office/powerpoint/2010/main" val="261841601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457200" y="152400"/>
            <a:ext cx="8229600" cy="685800"/>
          </a:xfrm>
          <a:solidFill>
            <a:srgbClr val="FFFF66"/>
          </a:solidFill>
        </p:spPr>
        <p:txBody>
          <a:bodyPr>
            <a:normAutofit fontScale="90000"/>
          </a:bodyPr>
          <a:lstStyle/>
          <a:p>
            <a:pPr eaLnBrk="1" hangingPunct="1"/>
            <a:r>
              <a:rPr lang="en-US" altLang="zh-CN" sz="4000" smtClean="0">
                <a:solidFill>
                  <a:srgbClr val="003300"/>
                </a:solidFill>
                <a:ea typeface="宋体" pitchFamily="2" charset="-122"/>
              </a:rPr>
              <a:t>Prosopography</a:t>
            </a:r>
            <a:endParaRPr lang="en-US" altLang="zh-CN" sz="4000" smtClean="0">
              <a:ea typeface="宋体" pitchFamily="2" charset="-122"/>
            </a:endParaRPr>
          </a:p>
        </p:txBody>
      </p:sp>
      <p:sp>
        <p:nvSpPr>
          <p:cNvPr id="19459" name="Rectangle 3"/>
          <p:cNvSpPr>
            <a:spLocks noGrp="1" noChangeArrowheads="1"/>
          </p:cNvSpPr>
          <p:nvPr>
            <p:ph type="body" sz="half" idx="1"/>
          </p:nvPr>
        </p:nvSpPr>
        <p:spPr>
          <a:xfrm>
            <a:off x="0" y="914400"/>
            <a:ext cx="8763000" cy="5059363"/>
          </a:xfrm>
        </p:spPr>
        <p:txBody>
          <a:bodyPr>
            <a:normAutofit lnSpcReduction="10000"/>
          </a:bodyPr>
          <a:lstStyle/>
          <a:p>
            <a:pPr eaLnBrk="1" hangingPunct="1">
              <a:lnSpc>
                <a:spcPct val="80000"/>
              </a:lnSpc>
              <a:buFontTx/>
              <a:buNone/>
            </a:pPr>
            <a:r>
              <a:rPr lang="zh-CN" altLang="zh-CN" sz="1800" dirty="0" smtClean="0">
                <a:solidFill>
                  <a:srgbClr val="000000"/>
                </a:solidFill>
                <a:ea typeface="宋体" pitchFamily="2" charset="-122"/>
                <a:cs typeface="Times New Roman" pitchFamily="18" charset="0"/>
              </a:rPr>
              <a:t>	</a:t>
            </a:r>
            <a:r>
              <a:rPr lang="en-US" altLang="zh-CN" dirty="0" smtClean="0">
                <a:solidFill>
                  <a:srgbClr val="000000"/>
                </a:solidFill>
                <a:ea typeface="宋体" pitchFamily="2" charset="-122"/>
                <a:cs typeface="Times New Roman" pitchFamily="18" charset="0"/>
              </a:rPr>
              <a:t>‘</a:t>
            </a:r>
            <a:r>
              <a:rPr lang="zh-CN" altLang="zh-CN" dirty="0" smtClean="0">
                <a:solidFill>
                  <a:srgbClr val="000000"/>
                </a:solidFill>
                <a:ea typeface="宋体" pitchFamily="2" charset="-122"/>
                <a:cs typeface="Times New Roman" pitchFamily="18" charset="0"/>
              </a:rPr>
              <a:t>Prosopography</a:t>
            </a:r>
            <a:r>
              <a:rPr lang="en-US" altLang="zh-CN" dirty="0" smtClean="0">
                <a:solidFill>
                  <a:srgbClr val="000000"/>
                </a:solidFill>
                <a:ea typeface="宋体" pitchFamily="2" charset="-122"/>
                <a:cs typeface="Times New Roman" pitchFamily="18" charset="0"/>
              </a:rPr>
              <a:t>’</a:t>
            </a:r>
            <a:r>
              <a:rPr lang="zh-CN" altLang="zh-CN" dirty="0" smtClean="0">
                <a:solidFill>
                  <a:srgbClr val="000000"/>
                </a:solidFill>
                <a:ea typeface="宋体" pitchFamily="2" charset="-122"/>
                <a:cs typeface="Times New Roman" pitchFamily="18" charset="0"/>
              </a:rPr>
              <a:t> is the investigation of the common background characteristics of a group of actors in history by means of a collective study of their lives. The method employed is to establish a universe to be studied, and then to ask a set of uniform questions – about birth and death, marriage and family, social origins and inherited economic position, place of residence, education, amount and source of personal wealth, occupation, religion, experience of office and so on. The various types of information about the individuals in the universe are then juxtaposed and combined, and are examined for significant variables. They are tested both for internal correlations and for correlations with other forms of behaviour or action. (L. Stone, 'Prosopography', in F. Gilbert and S. Graubard eds., </a:t>
            </a:r>
            <a:r>
              <a:rPr lang="zh-CN" altLang="zh-CN" i="1" dirty="0" smtClean="0">
                <a:solidFill>
                  <a:srgbClr val="000000"/>
                </a:solidFill>
                <a:ea typeface="宋体" pitchFamily="2" charset="-122"/>
                <a:cs typeface="Times New Roman" pitchFamily="18" charset="0"/>
              </a:rPr>
              <a:t>Historical Studies Today</a:t>
            </a:r>
            <a:r>
              <a:rPr lang="zh-CN" altLang="zh-CN" dirty="0" smtClean="0">
                <a:solidFill>
                  <a:srgbClr val="000000"/>
                </a:solidFill>
                <a:ea typeface="宋体" pitchFamily="2" charset="-122"/>
                <a:cs typeface="Times New Roman" pitchFamily="18" charset="0"/>
              </a:rPr>
              <a:t> (New York, 1972)</a:t>
            </a:r>
            <a:r>
              <a:rPr lang="zh-CN" altLang="zh-CN" dirty="0" smtClean="0">
                <a:ea typeface="宋体" pitchFamily="2" charset="-122"/>
                <a:cs typeface="Times New Roman" pitchFamily="18" charset="0"/>
              </a:rPr>
              <a:t> </a:t>
            </a:r>
            <a:endParaRPr lang="en-US" altLang="zh-CN" dirty="0" smtClean="0">
              <a:ea typeface="宋体" pitchFamily="2" charset="-122"/>
              <a:cs typeface="Times New Roman" pitchFamily="18" charset="0"/>
            </a:endParaRPr>
          </a:p>
        </p:txBody>
      </p:sp>
    </p:spTree>
    <p:extLst>
      <p:ext uri="{BB962C8B-B14F-4D97-AF65-F5344CB8AC3E}">
        <p14:creationId xmlns:p14="http://schemas.microsoft.com/office/powerpoint/2010/main" val="2996903795"/>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2"/>
          <a:stretch>
            <a:fillRect/>
          </a:stretch>
        </p:blipFill>
        <p:spPr>
          <a:xfrm>
            <a:off x="0" y="152400"/>
            <a:ext cx="9144000" cy="6629400"/>
          </a:xfrm>
          <a:prstGeom prst="rect">
            <a:avLst/>
          </a:prstGeom>
        </p:spPr>
      </p:pic>
    </p:spTree>
    <p:extLst>
      <p:ext uri="{BB962C8B-B14F-4D97-AF65-F5344CB8AC3E}">
        <p14:creationId xmlns:p14="http://schemas.microsoft.com/office/powerpoint/2010/main" val="5020795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291344652"/>
              </p:ext>
            </p:extLst>
          </p:nvPr>
        </p:nvGraphicFramePr>
        <p:xfrm>
          <a:off x="609600" y="609600"/>
          <a:ext cx="6553200" cy="6190869"/>
        </p:xfrm>
        <a:graphic>
          <a:graphicData uri="http://schemas.openxmlformats.org/drawingml/2006/table">
            <a:tbl>
              <a:tblPr firstRow="1" firstCol="1" bandRow="1">
                <a:tableStyleId>{5C22544A-7EE6-4342-B048-85BDC9FD1C3A}</a:tableStyleId>
              </a:tblPr>
              <a:tblGrid>
                <a:gridCol w="2965026"/>
                <a:gridCol w="3588174"/>
              </a:tblGrid>
              <a:tr h="505691">
                <a:tc>
                  <a:txBody>
                    <a:bodyPr/>
                    <a:lstStyle/>
                    <a:p>
                      <a:pPr marL="0" marR="0" algn="ctr">
                        <a:lnSpc>
                          <a:spcPct val="115000"/>
                        </a:lnSpc>
                        <a:spcBef>
                          <a:spcPts val="0"/>
                        </a:spcBef>
                        <a:spcAft>
                          <a:spcPts val="0"/>
                        </a:spcAft>
                      </a:pPr>
                      <a:r>
                        <a:rPr lang="en-US" sz="3200" dirty="0">
                          <a:effectLst/>
                        </a:rPr>
                        <a:t>Period</a:t>
                      </a:r>
                      <a:endParaRPr lang="en-US" sz="3200" dirty="0">
                        <a:effectLst/>
                        <a:latin typeface="Calibri"/>
                        <a:ea typeface="SimSun"/>
                        <a:cs typeface="Times New Roman"/>
                      </a:endParaRPr>
                    </a:p>
                  </a:txBody>
                  <a:tcPr marL="68580" marR="68580" marT="0" marB="0" anchor="b"/>
                </a:tc>
                <a:tc>
                  <a:txBody>
                    <a:bodyPr/>
                    <a:lstStyle/>
                    <a:p>
                      <a:pPr marL="0" marR="0" algn="ctr">
                        <a:lnSpc>
                          <a:spcPct val="115000"/>
                        </a:lnSpc>
                        <a:spcBef>
                          <a:spcPts val="0"/>
                        </a:spcBef>
                        <a:spcAft>
                          <a:spcPts val="0"/>
                        </a:spcAft>
                      </a:pPr>
                      <a:r>
                        <a:rPr lang="en-US" sz="3200" dirty="0" smtClean="0">
                          <a:effectLst/>
                        </a:rPr>
                        <a:t>Number</a:t>
                      </a:r>
                      <a:endParaRPr lang="en-US" sz="3200" dirty="0">
                        <a:effectLst/>
                        <a:latin typeface="Calibri"/>
                        <a:ea typeface="SimSun"/>
                        <a:cs typeface="Times New Roman"/>
                      </a:endParaRPr>
                    </a:p>
                  </a:txBody>
                  <a:tcPr marL="68580" marR="68580" marT="0" marB="0" anchor="b"/>
                </a:tc>
              </a:tr>
              <a:tr h="505691">
                <a:tc>
                  <a:txBody>
                    <a:bodyPr/>
                    <a:lstStyle/>
                    <a:p>
                      <a:pPr marL="0" marR="0" algn="r">
                        <a:lnSpc>
                          <a:spcPct val="115000"/>
                        </a:lnSpc>
                        <a:spcBef>
                          <a:spcPts val="0"/>
                        </a:spcBef>
                        <a:spcAft>
                          <a:spcPts val="0"/>
                        </a:spcAft>
                      </a:pPr>
                      <a:r>
                        <a:rPr lang="en-US" sz="3200" dirty="0">
                          <a:effectLst/>
                        </a:rPr>
                        <a:t>Tang</a:t>
                      </a:r>
                      <a:endParaRPr lang="en-US" sz="3200" dirty="0">
                        <a:effectLst/>
                        <a:latin typeface="Calibri"/>
                        <a:ea typeface="SimSun"/>
                        <a:cs typeface="Times New Roman"/>
                      </a:endParaRPr>
                    </a:p>
                  </a:txBody>
                  <a:tcPr marL="68580" marR="68580" marT="0" marB="0" anchor="b">
                    <a:solidFill>
                      <a:schemeClr val="bg2">
                        <a:lumMod val="50000"/>
                      </a:schemeClr>
                    </a:solidFill>
                  </a:tcPr>
                </a:tc>
                <a:tc>
                  <a:txBody>
                    <a:bodyPr/>
                    <a:lstStyle/>
                    <a:p>
                      <a:pPr marL="0" marR="0" algn="r">
                        <a:lnSpc>
                          <a:spcPct val="115000"/>
                        </a:lnSpc>
                        <a:spcBef>
                          <a:spcPts val="0"/>
                        </a:spcBef>
                        <a:spcAft>
                          <a:spcPts val="0"/>
                        </a:spcAft>
                      </a:pPr>
                      <a:r>
                        <a:rPr lang="en-US" sz="3200" dirty="0">
                          <a:effectLst/>
                        </a:rPr>
                        <a:t>56432</a:t>
                      </a:r>
                      <a:endParaRPr lang="en-US" sz="3200" dirty="0">
                        <a:effectLst/>
                        <a:latin typeface="Calibri"/>
                        <a:ea typeface="SimSun"/>
                        <a:cs typeface="Times New Roman"/>
                      </a:endParaRPr>
                    </a:p>
                  </a:txBody>
                  <a:tcPr marL="68580" marR="68580" marT="0" marB="0" anchor="b"/>
                </a:tc>
              </a:tr>
              <a:tr h="505691">
                <a:tc>
                  <a:txBody>
                    <a:bodyPr/>
                    <a:lstStyle/>
                    <a:p>
                      <a:pPr marL="0" marR="0" algn="r">
                        <a:lnSpc>
                          <a:spcPct val="115000"/>
                        </a:lnSpc>
                        <a:spcBef>
                          <a:spcPts val="0"/>
                        </a:spcBef>
                        <a:spcAft>
                          <a:spcPts val="0"/>
                        </a:spcAft>
                      </a:pPr>
                      <a:r>
                        <a:rPr lang="en-US" sz="3200" dirty="0">
                          <a:effectLst/>
                        </a:rPr>
                        <a:t>5 Dynasties</a:t>
                      </a:r>
                      <a:endParaRPr lang="en-US" sz="3200" dirty="0">
                        <a:effectLst/>
                        <a:latin typeface="Calibri"/>
                        <a:ea typeface="SimSun"/>
                        <a:cs typeface="Times New Roman"/>
                      </a:endParaRPr>
                    </a:p>
                  </a:txBody>
                  <a:tcPr marL="68580" marR="68580" marT="0" marB="0" anchor="b">
                    <a:solidFill>
                      <a:schemeClr val="bg2">
                        <a:lumMod val="50000"/>
                      </a:schemeClr>
                    </a:solidFill>
                  </a:tcPr>
                </a:tc>
                <a:tc>
                  <a:txBody>
                    <a:bodyPr/>
                    <a:lstStyle/>
                    <a:p>
                      <a:pPr marL="0" marR="0" algn="r">
                        <a:lnSpc>
                          <a:spcPct val="115000"/>
                        </a:lnSpc>
                        <a:spcBef>
                          <a:spcPts val="0"/>
                        </a:spcBef>
                        <a:spcAft>
                          <a:spcPts val="0"/>
                        </a:spcAft>
                      </a:pPr>
                      <a:r>
                        <a:rPr lang="en-US" sz="3200">
                          <a:effectLst/>
                        </a:rPr>
                        <a:t>1889</a:t>
                      </a:r>
                      <a:endParaRPr lang="en-US" sz="3200">
                        <a:effectLst/>
                        <a:latin typeface="Calibri"/>
                        <a:ea typeface="SimSun"/>
                        <a:cs typeface="Times New Roman"/>
                      </a:endParaRPr>
                    </a:p>
                  </a:txBody>
                  <a:tcPr marL="68580" marR="68580" marT="0" marB="0" anchor="b"/>
                </a:tc>
              </a:tr>
              <a:tr h="505691">
                <a:tc>
                  <a:txBody>
                    <a:bodyPr/>
                    <a:lstStyle/>
                    <a:p>
                      <a:pPr marL="0" marR="0" algn="r">
                        <a:lnSpc>
                          <a:spcPct val="115000"/>
                        </a:lnSpc>
                        <a:spcBef>
                          <a:spcPts val="0"/>
                        </a:spcBef>
                        <a:spcAft>
                          <a:spcPts val="0"/>
                        </a:spcAft>
                      </a:pPr>
                      <a:r>
                        <a:rPr lang="en-US" sz="3200" dirty="0">
                          <a:effectLst/>
                        </a:rPr>
                        <a:t>Song</a:t>
                      </a:r>
                      <a:endParaRPr lang="en-US" sz="3200" dirty="0">
                        <a:effectLst/>
                        <a:latin typeface="Calibri"/>
                        <a:ea typeface="SimSun"/>
                        <a:cs typeface="Times New Roman"/>
                      </a:endParaRPr>
                    </a:p>
                  </a:txBody>
                  <a:tcPr marL="68580" marR="68580" marT="0" marB="0" anchor="b">
                    <a:solidFill>
                      <a:schemeClr val="bg2">
                        <a:lumMod val="50000"/>
                      </a:schemeClr>
                    </a:solidFill>
                  </a:tcPr>
                </a:tc>
                <a:tc>
                  <a:txBody>
                    <a:bodyPr/>
                    <a:lstStyle/>
                    <a:p>
                      <a:pPr marL="0" marR="0" algn="r">
                        <a:lnSpc>
                          <a:spcPct val="115000"/>
                        </a:lnSpc>
                        <a:spcBef>
                          <a:spcPts val="0"/>
                        </a:spcBef>
                        <a:spcAft>
                          <a:spcPts val="0"/>
                        </a:spcAft>
                      </a:pPr>
                      <a:r>
                        <a:rPr lang="en-US" sz="3200">
                          <a:effectLst/>
                        </a:rPr>
                        <a:t>47071</a:t>
                      </a:r>
                      <a:endParaRPr lang="en-US" sz="3200">
                        <a:effectLst/>
                        <a:latin typeface="Calibri"/>
                        <a:ea typeface="SimSun"/>
                        <a:cs typeface="Times New Roman"/>
                      </a:endParaRPr>
                    </a:p>
                  </a:txBody>
                  <a:tcPr marL="68580" marR="68580" marT="0" marB="0" anchor="b"/>
                </a:tc>
              </a:tr>
              <a:tr h="505691">
                <a:tc>
                  <a:txBody>
                    <a:bodyPr/>
                    <a:lstStyle/>
                    <a:p>
                      <a:pPr marL="0" marR="0" algn="r">
                        <a:lnSpc>
                          <a:spcPct val="115000"/>
                        </a:lnSpc>
                        <a:spcBef>
                          <a:spcPts val="0"/>
                        </a:spcBef>
                        <a:spcAft>
                          <a:spcPts val="0"/>
                        </a:spcAft>
                      </a:pPr>
                      <a:r>
                        <a:rPr lang="en-US" sz="3200" dirty="0">
                          <a:effectLst/>
                        </a:rPr>
                        <a:t>Liao</a:t>
                      </a:r>
                      <a:endParaRPr lang="en-US" sz="3200" dirty="0">
                        <a:effectLst/>
                        <a:latin typeface="Calibri"/>
                        <a:ea typeface="SimSun"/>
                        <a:cs typeface="Times New Roman"/>
                      </a:endParaRPr>
                    </a:p>
                  </a:txBody>
                  <a:tcPr marL="68580" marR="68580" marT="0" marB="0" anchor="b">
                    <a:solidFill>
                      <a:schemeClr val="bg2">
                        <a:lumMod val="50000"/>
                      </a:schemeClr>
                    </a:solidFill>
                  </a:tcPr>
                </a:tc>
                <a:tc>
                  <a:txBody>
                    <a:bodyPr/>
                    <a:lstStyle/>
                    <a:p>
                      <a:pPr marL="0" marR="0" algn="r">
                        <a:lnSpc>
                          <a:spcPct val="115000"/>
                        </a:lnSpc>
                        <a:spcBef>
                          <a:spcPts val="0"/>
                        </a:spcBef>
                        <a:spcAft>
                          <a:spcPts val="0"/>
                        </a:spcAft>
                      </a:pPr>
                      <a:r>
                        <a:rPr lang="en-US" sz="3200" dirty="0">
                          <a:effectLst/>
                        </a:rPr>
                        <a:t>318</a:t>
                      </a:r>
                      <a:endParaRPr lang="en-US" sz="3200" dirty="0">
                        <a:effectLst/>
                        <a:latin typeface="Calibri"/>
                        <a:ea typeface="SimSun"/>
                        <a:cs typeface="Times New Roman"/>
                      </a:endParaRPr>
                    </a:p>
                  </a:txBody>
                  <a:tcPr marL="68580" marR="68580" marT="0" marB="0" anchor="b"/>
                </a:tc>
              </a:tr>
              <a:tr h="505691">
                <a:tc>
                  <a:txBody>
                    <a:bodyPr/>
                    <a:lstStyle/>
                    <a:p>
                      <a:pPr marL="0" marR="0" algn="r">
                        <a:lnSpc>
                          <a:spcPct val="115000"/>
                        </a:lnSpc>
                        <a:spcBef>
                          <a:spcPts val="0"/>
                        </a:spcBef>
                        <a:spcAft>
                          <a:spcPts val="0"/>
                        </a:spcAft>
                      </a:pPr>
                      <a:r>
                        <a:rPr lang="en-US" sz="3200" dirty="0">
                          <a:effectLst/>
                        </a:rPr>
                        <a:t>Jin</a:t>
                      </a:r>
                      <a:endParaRPr lang="en-US" sz="3200" dirty="0">
                        <a:effectLst/>
                        <a:latin typeface="Calibri"/>
                        <a:ea typeface="SimSun"/>
                        <a:cs typeface="Times New Roman"/>
                      </a:endParaRPr>
                    </a:p>
                  </a:txBody>
                  <a:tcPr marL="68580" marR="68580" marT="0" marB="0" anchor="b">
                    <a:solidFill>
                      <a:schemeClr val="bg2">
                        <a:lumMod val="50000"/>
                      </a:schemeClr>
                    </a:solidFill>
                  </a:tcPr>
                </a:tc>
                <a:tc>
                  <a:txBody>
                    <a:bodyPr/>
                    <a:lstStyle/>
                    <a:p>
                      <a:pPr marL="0" marR="0" algn="r">
                        <a:lnSpc>
                          <a:spcPct val="115000"/>
                        </a:lnSpc>
                        <a:spcBef>
                          <a:spcPts val="0"/>
                        </a:spcBef>
                        <a:spcAft>
                          <a:spcPts val="0"/>
                        </a:spcAft>
                      </a:pPr>
                      <a:r>
                        <a:rPr lang="en-US" sz="3200" dirty="0">
                          <a:effectLst/>
                        </a:rPr>
                        <a:t>275</a:t>
                      </a:r>
                      <a:endParaRPr lang="en-US" sz="3200" dirty="0">
                        <a:effectLst/>
                        <a:latin typeface="Calibri"/>
                        <a:ea typeface="SimSun"/>
                        <a:cs typeface="Times New Roman"/>
                      </a:endParaRPr>
                    </a:p>
                  </a:txBody>
                  <a:tcPr marL="68580" marR="68580" marT="0" marB="0" anchor="b"/>
                </a:tc>
              </a:tr>
              <a:tr h="505691">
                <a:tc>
                  <a:txBody>
                    <a:bodyPr/>
                    <a:lstStyle/>
                    <a:p>
                      <a:pPr marL="0" marR="0" algn="r">
                        <a:lnSpc>
                          <a:spcPct val="115000"/>
                        </a:lnSpc>
                        <a:spcBef>
                          <a:spcPts val="0"/>
                        </a:spcBef>
                        <a:spcAft>
                          <a:spcPts val="0"/>
                        </a:spcAft>
                      </a:pPr>
                      <a:r>
                        <a:rPr lang="en-US" sz="3200" dirty="0">
                          <a:effectLst/>
                        </a:rPr>
                        <a:t>Yuan</a:t>
                      </a:r>
                      <a:endParaRPr lang="en-US" sz="3200" dirty="0">
                        <a:effectLst/>
                        <a:latin typeface="Calibri"/>
                        <a:ea typeface="SimSun"/>
                        <a:cs typeface="Times New Roman"/>
                      </a:endParaRPr>
                    </a:p>
                  </a:txBody>
                  <a:tcPr marL="68580" marR="68580" marT="0" marB="0" anchor="b">
                    <a:solidFill>
                      <a:schemeClr val="bg2">
                        <a:lumMod val="50000"/>
                      </a:schemeClr>
                    </a:solidFill>
                  </a:tcPr>
                </a:tc>
                <a:tc>
                  <a:txBody>
                    <a:bodyPr/>
                    <a:lstStyle/>
                    <a:p>
                      <a:pPr marL="0" marR="0" algn="r">
                        <a:lnSpc>
                          <a:spcPct val="115000"/>
                        </a:lnSpc>
                        <a:spcBef>
                          <a:spcPts val="0"/>
                        </a:spcBef>
                        <a:spcAft>
                          <a:spcPts val="0"/>
                        </a:spcAft>
                      </a:pPr>
                      <a:r>
                        <a:rPr lang="en-US" sz="3200" dirty="0">
                          <a:effectLst/>
                        </a:rPr>
                        <a:t>19886</a:t>
                      </a:r>
                      <a:endParaRPr lang="en-US" sz="3200" dirty="0">
                        <a:effectLst/>
                        <a:latin typeface="Calibri"/>
                        <a:ea typeface="SimSun"/>
                        <a:cs typeface="Times New Roman"/>
                      </a:endParaRPr>
                    </a:p>
                  </a:txBody>
                  <a:tcPr marL="68580" marR="68580" marT="0" marB="0" anchor="b"/>
                </a:tc>
              </a:tr>
              <a:tr h="505691">
                <a:tc>
                  <a:txBody>
                    <a:bodyPr/>
                    <a:lstStyle/>
                    <a:p>
                      <a:pPr marL="0" marR="0" algn="r">
                        <a:lnSpc>
                          <a:spcPct val="115000"/>
                        </a:lnSpc>
                        <a:spcBef>
                          <a:spcPts val="0"/>
                        </a:spcBef>
                        <a:spcAft>
                          <a:spcPts val="0"/>
                        </a:spcAft>
                      </a:pPr>
                      <a:r>
                        <a:rPr lang="en-US" sz="3200" dirty="0">
                          <a:effectLst/>
                        </a:rPr>
                        <a:t>Ming</a:t>
                      </a:r>
                      <a:endParaRPr lang="en-US" sz="3200" dirty="0">
                        <a:effectLst/>
                        <a:latin typeface="Calibri"/>
                        <a:ea typeface="SimSun"/>
                        <a:cs typeface="Times New Roman"/>
                      </a:endParaRPr>
                    </a:p>
                  </a:txBody>
                  <a:tcPr marL="68580" marR="68580" marT="0" marB="0" anchor="b">
                    <a:solidFill>
                      <a:schemeClr val="bg2">
                        <a:lumMod val="50000"/>
                      </a:schemeClr>
                    </a:solidFill>
                  </a:tcPr>
                </a:tc>
                <a:tc>
                  <a:txBody>
                    <a:bodyPr/>
                    <a:lstStyle/>
                    <a:p>
                      <a:pPr marL="0" marR="0" algn="r">
                        <a:lnSpc>
                          <a:spcPct val="115000"/>
                        </a:lnSpc>
                        <a:spcBef>
                          <a:spcPts val="0"/>
                        </a:spcBef>
                        <a:spcAft>
                          <a:spcPts val="0"/>
                        </a:spcAft>
                      </a:pPr>
                      <a:r>
                        <a:rPr lang="en-US" sz="3200">
                          <a:effectLst/>
                        </a:rPr>
                        <a:t>150585</a:t>
                      </a:r>
                      <a:endParaRPr lang="en-US" sz="3200">
                        <a:effectLst/>
                        <a:latin typeface="Calibri"/>
                        <a:ea typeface="SimSun"/>
                        <a:cs typeface="Times New Roman"/>
                      </a:endParaRPr>
                    </a:p>
                  </a:txBody>
                  <a:tcPr marL="68580" marR="68580" marT="0" marB="0" anchor="b"/>
                </a:tc>
              </a:tr>
              <a:tr h="505691">
                <a:tc>
                  <a:txBody>
                    <a:bodyPr/>
                    <a:lstStyle/>
                    <a:p>
                      <a:pPr marL="0" marR="0" algn="r">
                        <a:lnSpc>
                          <a:spcPct val="115000"/>
                        </a:lnSpc>
                        <a:spcBef>
                          <a:spcPts val="0"/>
                        </a:spcBef>
                        <a:spcAft>
                          <a:spcPts val="0"/>
                        </a:spcAft>
                      </a:pPr>
                      <a:r>
                        <a:rPr lang="en-US" sz="3200" dirty="0">
                          <a:effectLst/>
                        </a:rPr>
                        <a:t>Qing</a:t>
                      </a:r>
                      <a:endParaRPr lang="en-US" sz="3200" dirty="0">
                        <a:effectLst/>
                        <a:latin typeface="Calibri"/>
                        <a:ea typeface="SimSun"/>
                        <a:cs typeface="Times New Roman"/>
                      </a:endParaRPr>
                    </a:p>
                  </a:txBody>
                  <a:tcPr marL="68580" marR="68580" marT="0" marB="0" anchor="b">
                    <a:solidFill>
                      <a:schemeClr val="bg2">
                        <a:lumMod val="50000"/>
                      </a:schemeClr>
                    </a:solidFill>
                  </a:tcPr>
                </a:tc>
                <a:tc>
                  <a:txBody>
                    <a:bodyPr/>
                    <a:lstStyle/>
                    <a:p>
                      <a:pPr marL="0" marR="0" algn="r">
                        <a:lnSpc>
                          <a:spcPct val="115000"/>
                        </a:lnSpc>
                        <a:spcBef>
                          <a:spcPts val="0"/>
                        </a:spcBef>
                        <a:spcAft>
                          <a:spcPts val="0"/>
                        </a:spcAft>
                      </a:pPr>
                      <a:r>
                        <a:rPr lang="en-US" sz="3200">
                          <a:effectLst/>
                        </a:rPr>
                        <a:t>37848</a:t>
                      </a:r>
                      <a:endParaRPr lang="en-US" sz="3200">
                        <a:effectLst/>
                        <a:latin typeface="Calibri"/>
                        <a:ea typeface="SimSun"/>
                        <a:cs typeface="Times New Roman"/>
                      </a:endParaRPr>
                    </a:p>
                  </a:txBody>
                  <a:tcPr marL="68580" marR="68580" marT="0" marB="0" anchor="b"/>
                </a:tc>
              </a:tr>
              <a:tr h="582549">
                <a:tc>
                  <a:txBody>
                    <a:bodyPr/>
                    <a:lstStyle/>
                    <a:p>
                      <a:pPr marL="0" marR="0" algn="r">
                        <a:lnSpc>
                          <a:spcPct val="115000"/>
                        </a:lnSpc>
                        <a:spcBef>
                          <a:spcPts val="0"/>
                        </a:spcBef>
                        <a:spcAft>
                          <a:spcPts val="0"/>
                        </a:spcAft>
                      </a:pPr>
                      <a:r>
                        <a:rPr lang="en-US" sz="3200" dirty="0" err="1">
                          <a:effectLst/>
                        </a:rPr>
                        <a:t>Minguo</a:t>
                      </a:r>
                      <a:endParaRPr lang="en-US" sz="3200" dirty="0">
                        <a:effectLst/>
                        <a:latin typeface="Calibri"/>
                        <a:ea typeface="SimSun"/>
                        <a:cs typeface="Times New Roman"/>
                      </a:endParaRPr>
                    </a:p>
                  </a:txBody>
                  <a:tcPr marL="68580" marR="68580" marT="0" marB="0" anchor="b">
                    <a:solidFill>
                      <a:schemeClr val="bg2">
                        <a:lumMod val="50000"/>
                      </a:schemeClr>
                    </a:solidFill>
                  </a:tcPr>
                </a:tc>
                <a:tc>
                  <a:txBody>
                    <a:bodyPr/>
                    <a:lstStyle/>
                    <a:p>
                      <a:pPr marL="0" marR="0" algn="r">
                        <a:lnSpc>
                          <a:spcPct val="115000"/>
                        </a:lnSpc>
                        <a:spcBef>
                          <a:spcPts val="0"/>
                        </a:spcBef>
                        <a:spcAft>
                          <a:spcPts val="0"/>
                        </a:spcAft>
                      </a:pPr>
                      <a:r>
                        <a:rPr lang="en-US" sz="3200">
                          <a:effectLst/>
                        </a:rPr>
                        <a:t>3215</a:t>
                      </a:r>
                      <a:endParaRPr lang="en-US" sz="3200">
                        <a:effectLst/>
                        <a:latin typeface="Calibri"/>
                        <a:ea typeface="SimSun"/>
                        <a:cs typeface="Times New Roman"/>
                      </a:endParaRPr>
                    </a:p>
                  </a:txBody>
                  <a:tcPr marL="68580" marR="68580" marT="0" marB="0" anchor="b"/>
                </a:tc>
              </a:tr>
              <a:tr h="505691">
                <a:tc>
                  <a:txBody>
                    <a:bodyPr/>
                    <a:lstStyle/>
                    <a:p>
                      <a:pPr marL="0" marR="0" algn="r">
                        <a:lnSpc>
                          <a:spcPct val="115000"/>
                        </a:lnSpc>
                        <a:spcBef>
                          <a:spcPts val="0"/>
                        </a:spcBef>
                        <a:spcAft>
                          <a:spcPts val="0"/>
                        </a:spcAft>
                      </a:pPr>
                      <a:r>
                        <a:rPr lang="en-US" sz="3200" dirty="0">
                          <a:effectLst/>
                        </a:rPr>
                        <a:t>Other</a:t>
                      </a:r>
                      <a:endParaRPr lang="en-US" sz="3200" dirty="0">
                        <a:effectLst/>
                        <a:latin typeface="Calibri"/>
                        <a:ea typeface="SimSun"/>
                        <a:cs typeface="Times New Roman"/>
                      </a:endParaRPr>
                    </a:p>
                  </a:txBody>
                  <a:tcPr marL="68580" marR="68580" marT="0" marB="0" anchor="b">
                    <a:solidFill>
                      <a:schemeClr val="bg2">
                        <a:lumMod val="50000"/>
                      </a:schemeClr>
                    </a:solidFill>
                  </a:tcPr>
                </a:tc>
                <a:tc>
                  <a:txBody>
                    <a:bodyPr/>
                    <a:lstStyle/>
                    <a:p>
                      <a:pPr marL="0" marR="0" algn="r">
                        <a:lnSpc>
                          <a:spcPct val="115000"/>
                        </a:lnSpc>
                        <a:spcBef>
                          <a:spcPts val="0"/>
                        </a:spcBef>
                        <a:spcAft>
                          <a:spcPts val="0"/>
                        </a:spcAft>
                      </a:pPr>
                      <a:r>
                        <a:rPr lang="en-US" sz="3200" dirty="0">
                          <a:effectLst/>
                        </a:rPr>
                        <a:t>20000</a:t>
                      </a:r>
                      <a:endParaRPr lang="en-US" sz="3200" dirty="0">
                        <a:effectLst/>
                        <a:latin typeface="Calibri"/>
                        <a:ea typeface="SimSun"/>
                        <a:cs typeface="Times New Roman"/>
                      </a:endParaRPr>
                    </a:p>
                  </a:txBody>
                  <a:tcPr marL="68580" marR="68580" marT="0" marB="0" anchor="b"/>
                </a:tc>
              </a:tr>
            </a:tbl>
          </a:graphicData>
        </a:graphic>
      </p:graphicFrame>
    </p:spTree>
    <p:extLst>
      <p:ext uri="{BB962C8B-B14F-4D97-AF65-F5344CB8AC3E}">
        <p14:creationId xmlns:p14="http://schemas.microsoft.com/office/powerpoint/2010/main" val="1635711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a:blip r:embed="rId2">
            <a:lum bright="32000" contrast="-70000"/>
            <a:extLst>
              <a:ext uri="{28A0092B-C50C-407E-A947-70E740481C1C}">
                <a14:useLocalDpi xmlns:a14="http://schemas.microsoft.com/office/drawing/2010/main" val="0"/>
              </a:ext>
            </a:extLst>
          </a:blip>
          <a:srcRect/>
          <a:stretch>
            <a:fillRect/>
          </a:stretch>
        </p:blipFill>
        <p:spPr bwMode="auto">
          <a:xfrm>
            <a:off x="-114300" y="15443"/>
            <a:ext cx="9982200" cy="684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627" name="Rectangle 3"/>
          <p:cNvSpPr>
            <a:spLocks noChangeArrowheads="1"/>
          </p:cNvSpPr>
          <p:nvPr/>
        </p:nvSpPr>
        <p:spPr bwMode="auto">
          <a:xfrm>
            <a:off x="0" y="2819400"/>
            <a:ext cx="9753600" cy="31085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defRPr>
                <a:solidFill>
                  <a:schemeClr val="tx1"/>
                </a:solidFill>
                <a:latin typeface="Arial" charset="0"/>
              </a:defRPr>
            </a:lvl1pPr>
            <a:lvl2pPr eaLnBrk="0" hangingPunct="0">
              <a:defRPr>
                <a:solidFill>
                  <a:schemeClr val="tx1"/>
                </a:solidFill>
                <a:latin typeface="Arial" charset="0"/>
              </a:defRPr>
            </a:lvl2pPr>
            <a:lvl3pPr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1" eaLnBrk="1" hangingPunct="1"/>
            <a:r>
              <a:rPr lang="en-US" altLang="zh-CN" sz="2800" dirty="0">
                <a:ea typeface="宋体" charset="-122"/>
              </a:rPr>
              <a:t>Conceptual Leaps:</a:t>
            </a:r>
          </a:p>
          <a:p>
            <a:pPr lvl="2" eaLnBrk="1" hangingPunct="1"/>
            <a:r>
              <a:rPr lang="en-US" altLang="zh-CN" sz="2800" b="1" dirty="0">
                <a:ea typeface="宋体" charset="-122"/>
              </a:rPr>
              <a:t>	</a:t>
            </a:r>
            <a:r>
              <a:rPr lang="en-US" altLang="zh-CN" sz="2800" b="1" dirty="0" smtClean="0">
                <a:ea typeface="宋体" charset="-122"/>
              </a:rPr>
              <a:t>Text-mining/text-modeling</a:t>
            </a:r>
            <a:endParaRPr lang="en-US" altLang="zh-CN" sz="2800" b="1" dirty="0">
              <a:ea typeface="宋体" charset="-122"/>
            </a:endParaRPr>
          </a:p>
          <a:p>
            <a:pPr lvl="2" eaLnBrk="1" hangingPunct="1"/>
            <a:r>
              <a:rPr lang="en-US" altLang="zh-CN" sz="2800" dirty="0">
                <a:solidFill>
                  <a:schemeClr val="bg1">
                    <a:lumMod val="75000"/>
                  </a:schemeClr>
                </a:solidFill>
                <a:ea typeface="宋体" charset="-122"/>
              </a:rPr>
              <a:t>	</a:t>
            </a:r>
            <a:r>
              <a:rPr lang="en-US" altLang="zh-CN" sz="2800" dirty="0" smtClean="0">
                <a:solidFill>
                  <a:schemeClr val="bg1">
                    <a:lumMod val="75000"/>
                  </a:schemeClr>
                </a:solidFill>
                <a:ea typeface="宋体" charset="-122"/>
              </a:rPr>
              <a:t>Modeling lives with relational databases</a:t>
            </a:r>
          </a:p>
          <a:p>
            <a:pPr lvl="2" eaLnBrk="1" hangingPunct="1"/>
            <a:r>
              <a:rPr lang="en-US" altLang="zh-CN" sz="2800" dirty="0">
                <a:solidFill>
                  <a:schemeClr val="bg1">
                    <a:lumMod val="75000"/>
                  </a:schemeClr>
                </a:solidFill>
                <a:ea typeface="宋体" charset="-122"/>
              </a:rPr>
              <a:t>	</a:t>
            </a:r>
            <a:r>
              <a:rPr lang="en-US" altLang="zh-CN" sz="2800" dirty="0" smtClean="0">
                <a:solidFill>
                  <a:schemeClr val="bg1">
                    <a:lumMod val="75000"/>
                  </a:schemeClr>
                </a:solidFill>
                <a:ea typeface="宋体" charset="-122"/>
              </a:rPr>
              <a:t>Prosopography</a:t>
            </a:r>
          </a:p>
          <a:p>
            <a:pPr lvl="2" eaLnBrk="1" hangingPunct="1"/>
            <a:r>
              <a:rPr lang="en-US" altLang="zh-CN" sz="2800" dirty="0">
                <a:solidFill>
                  <a:schemeClr val="bg1">
                    <a:lumMod val="75000"/>
                  </a:schemeClr>
                </a:solidFill>
                <a:ea typeface="宋体" charset="-122"/>
              </a:rPr>
              <a:t>	</a:t>
            </a:r>
            <a:r>
              <a:rPr lang="en-US" altLang="zh-CN" sz="2800" dirty="0" smtClean="0">
                <a:solidFill>
                  <a:schemeClr val="bg1">
                    <a:lumMod val="75000"/>
                  </a:schemeClr>
                </a:solidFill>
                <a:ea typeface="宋体" charset="-122"/>
              </a:rPr>
              <a:t>Spatial analysis</a:t>
            </a:r>
          </a:p>
          <a:p>
            <a:pPr lvl="2" eaLnBrk="1" hangingPunct="1"/>
            <a:r>
              <a:rPr lang="en-US" altLang="zh-CN" sz="2800" dirty="0">
                <a:solidFill>
                  <a:schemeClr val="bg1">
                    <a:lumMod val="75000"/>
                  </a:schemeClr>
                </a:solidFill>
                <a:ea typeface="宋体" charset="-122"/>
              </a:rPr>
              <a:t>	</a:t>
            </a:r>
            <a:r>
              <a:rPr lang="en-US" altLang="zh-CN" sz="2800" dirty="0" smtClean="0">
                <a:solidFill>
                  <a:schemeClr val="bg1">
                    <a:lumMod val="75000"/>
                  </a:schemeClr>
                </a:solidFill>
                <a:ea typeface="宋体" charset="-122"/>
              </a:rPr>
              <a:t>Social network Analysis</a:t>
            </a:r>
          </a:p>
          <a:p>
            <a:pPr lvl="2" eaLnBrk="1" hangingPunct="1"/>
            <a:r>
              <a:rPr lang="en-US" altLang="zh-CN" sz="2800" dirty="0">
                <a:ea typeface="宋体" charset="-122"/>
              </a:rPr>
              <a:t>		</a:t>
            </a:r>
          </a:p>
        </p:txBody>
      </p:sp>
    </p:spTree>
    <p:extLst>
      <p:ext uri="{BB962C8B-B14F-4D97-AF65-F5344CB8AC3E}">
        <p14:creationId xmlns:p14="http://schemas.microsoft.com/office/powerpoint/2010/main" val="368623820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p:nvPr>
        </p:nvSpPr>
        <p:spPr/>
        <p:txBody>
          <a:bodyPr/>
          <a:lstStyle/>
          <a:p>
            <a:endParaRPr lang="en-US" dirty="0"/>
          </a:p>
        </p:txBody>
      </p:sp>
      <p:pic>
        <p:nvPicPr>
          <p:cNvPr id="3" name="Picture 2" descr="http://isites.harvard.edu/fs/docs/icb.topic221728.files/201207%20CBDB%20Biog_s.jpg"/>
          <p:cNvPicPr/>
          <p:nvPr/>
        </p:nvPicPr>
        <p:blipFill>
          <a:blip r:embed="rId2">
            <a:extLst>
              <a:ext uri="{28A0092B-C50C-407E-A947-70E740481C1C}">
                <a14:useLocalDpi xmlns:a14="http://schemas.microsoft.com/office/drawing/2010/main" val="0"/>
              </a:ext>
            </a:extLst>
          </a:blip>
          <a:srcRect/>
          <a:stretch>
            <a:fillRect/>
          </a:stretch>
        </p:blipFill>
        <p:spPr bwMode="auto">
          <a:xfrm>
            <a:off x="0" y="-76200"/>
            <a:ext cx="9144000" cy="6477000"/>
          </a:xfrm>
          <a:prstGeom prst="rect">
            <a:avLst/>
          </a:prstGeom>
          <a:noFill/>
          <a:ln>
            <a:noFill/>
          </a:ln>
        </p:spPr>
      </p:pic>
      <p:sp>
        <p:nvSpPr>
          <p:cNvPr id="4" name="Rectangle 3"/>
          <p:cNvSpPr/>
          <p:nvPr/>
        </p:nvSpPr>
        <p:spPr>
          <a:xfrm>
            <a:off x="0" y="6394116"/>
            <a:ext cx="9144000" cy="369332"/>
          </a:xfrm>
          <a:prstGeom prst="rect">
            <a:avLst/>
          </a:prstGeom>
        </p:spPr>
        <p:txBody>
          <a:bodyPr wrap="square">
            <a:spAutoFit/>
          </a:bodyPr>
          <a:lstStyle/>
          <a:p>
            <a:r>
              <a:rPr lang="en-US" dirty="0"/>
              <a:t>Cumulative Spatial Distribution of a Representative Sample of 67,000 CBDB Persons </a:t>
            </a:r>
          </a:p>
        </p:txBody>
      </p:sp>
    </p:spTree>
    <p:extLst>
      <p:ext uri="{BB962C8B-B14F-4D97-AF65-F5344CB8AC3E}">
        <p14:creationId xmlns:p14="http://schemas.microsoft.com/office/powerpoint/2010/main" val="419722208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200" y="76200"/>
            <a:ext cx="9296400" cy="6705600"/>
          </a:xfrm>
          <a:prstGeom prst="rect">
            <a:avLst/>
          </a:prstGeom>
          <a:noFill/>
          <a:ln>
            <a:noFill/>
          </a:ln>
        </p:spPr>
      </p:pic>
    </p:spTree>
    <p:extLst>
      <p:ext uri="{BB962C8B-B14F-4D97-AF65-F5344CB8AC3E}">
        <p14:creationId xmlns:p14="http://schemas.microsoft.com/office/powerpoint/2010/main" val="41406000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p:nvPr>
            <p:extLst>
              <p:ext uri="{D42A27DB-BD31-4B8C-83A1-F6EECF244321}">
                <p14:modId xmlns:p14="http://schemas.microsoft.com/office/powerpoint/2010/main" val="2371312143"/>
              </p:ext>
            </p:extLst>
          </p:nvPr>
        </p:nvGraphicFramePr>
        <p:xfrm>
          <a:off x="0" y="990601"/>
          <a:ext cx="9144000" cy="51054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2423079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a:blip r:embed="rId2">
            <a:lum bright="32000" contrast="-70000"/>
            <a:extLst>
              <a:ext uri="{28A0092B-C50C-407E-A947-70E740481C1C}">
                <a14:useLocalDpi xmlns:a14="http://schemas.microsoft.com/office/drawing/2010/main" val="0"/>
              </a:ext>
            </a:extLst>
          </a:blip>
          <a:srcRect/>
          <a:stretch>
            <a:fillRect/>
          </a:stretch>
        </p:blipFill>
        <p:spPr bwMode="auto">
          <a:xfrm>
            <a:off x="-114300" y="15443"/>
            <a:ext cx="9982200" cy="684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627" name="Rectangle 3"/>
          <p:cNvSpPr>
            <a:spLocks noChangeArrowheads="1"/>
          </p:cNvSpPr>
          <p:nvPr/>
        </p:nvSpPr>
        <p:spPr bwMode="auto">
          <a:xfrm>
            <a:off x="0" y="2819400"/>
            <a:ext cx="9753600" cy="31085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defRPr>
                <a:solidFill>
                  <a:schemeClr val="tx1"/>
                </a:solidFill>
                <a:latin typeface="Arial" charset="0"/>
              </a:defRPr>
            </a:lvl1pPr>
            <a:lvl2pPr eaLnBrk="0" hangingPunct="0">
              <a:defRPr>
                <a:solidFill>
                  <a:schemeClr val="tx1"/>
                </a:solidFill>
                <a:latin typeface="Arial" charset="0"/>
              </a:defRPr>
            </a:lvl2pPr>
            <a:lvl3pPr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1" eaLnBrk="1" hangingPunct="1"/>
            <a:r>
              <a:rPr lang="en-US" altLang="zh-CN" sz="2800" dirty="0">
                <a:ea typeface="宋体" charset="-122"/>
              </a:rPr>
              <a:t>Conceptual Leaps:</a:t>
            </a:r>
          </a:p>
          <a:p>
            <a:pPr lvl="2" eaLnBrk="1" hangingPunct="1"/>
            <a:r>
              <a:rPr lang="en-US" altLang="zh-CN" sz="2800" b="1" dirty="0">
                <a:ea typeface="宋体" charset="-122"/>
              </a:rPr>
              <a:t>	</a:t>
            </a:r>
            <a:r>
              <a:rPr lang="en-US" altLang="zh-CN" sz="2800" dirty="0">
                <a:solidFill>
                  <a:schemeClr val="bg1">
                    <a:lumMod val="75000"/>
                  </a:schemeClr>
                </a:solidFill>
                <a:ea typeface="宋体" charset="-122"/>
              </a:rPr>
              <a:t>Text-mining/text-modeling</a:t>
            </a:r>
          </a:p>
          <a:p>
            <a:pPr lvl="2" eaLnBrk="1" hangingPunct="1"/>
            <a:r>
              <a:rPr lang="en-US" altLang="zh-CN" sz="2800" dirty="0">
                <a:solidFill>
                  <a:schemeClr val="bg1">
                    <a:lumMod val="75000"/>
                  </a:schemeClr>
                </a:solidFill>
                <a:ea typeface="宋体" charset="-122"/>
              </a:rPr>
              <a:t>	Modeling lives with relational databases</a:t>
            </a:r>
          </a:p>
          <a:p>
            <a:pPr lvl="2" eaLnBrk="1" hangingPunct="1"/>
            <a:r>
              <a:rPr lang="en-US" altLang="zh-CN" sz="2800" dirty="0">
                <a:solidFill>
                  <a:schemeClr val="bg1">
                    <a:lumMod val="75000"/>
                  </a:schemeClr>
                </a:solidFill>
                <a:ea typeface="宋体" charset="-122"/>
              </a:rPr>
              <a:t>	Prosopography</a:t>
            </a:r>
          </a:p>
          <a:p>
            <a:pPr lvl="2" eaLnBrk="1" hangingPunct="1"/>
            <a:r>
              <a:rPr lang="en-US" altLang="zh-CN" sz="2800" dirty="0">
                <a:solidFill>
                  <a:schemeClr val="bg1">
                    <a:lumMod val="75000"/>
                  </a:schemeClr>
                </a:solidFill>
                <a:ea typeface="宋体" charset="-122"/>
              </a:rPr>
              <a:t>	</a:t>
            </a:r>
            <a:r>
              <a:rPr lang="en-US" altLang="zh-CN" sz="2800" b="1" dirty="0">
                <a:ea typeface="宋体" charset="-122"/>
              </a:rPr>
              <a:t>Spatial analysis</a:t>
            </a:r>
          </a:p>
          <a:p>
            <a:pPr lvl="2" eaLnBrk="1" hangingPunct="1"/>
            <a:r>
              <a:rPr lang="en-US" altLang="zh-CN" sz="2800" dirty="0">
                <a:solidFill>
                  <a:schemeClr val="bg1">
                    <a:lumMod val="75000"/>
                  </a:schemeClr>
                </a:solidFill>
                <a:ea typeface="宋体" charset="-122"/>
              </a:rPr>
              <a:t>	</a:t>
            </a:r>
            <a:r>
              <a:rPr lang="en-US" altLang="zh-CN" sz="2800" dirty="0" smtClean="0">
                <a:solidFill>
                  <a:schemeClr val="bg1">
                    <a:lumMod val="75000"/>
                  </a:schemeClr>
                </a:solidFill>
                <a:ea typeface="宋体" charset="-122"/>
              </a:rPr>
              <a:t>Social network Analysis</a:t>
            </a:r>
          </a:p>
          <a:p>
            <a:pPr lvl="2" eaLnBrk="1" hangingPunct="1"/>
            <a:r>
              <a:rPr lang="en-US" altLang="zh-CN" sz="2800" dirty="0">
                <a:ea typeface="宋体" charset="-122"/>
              </a:rPr>
              <a:t>		</a:t>
            </a:r>
          </a:p>
        </p:txBody>
      </p:sp>
    </p:spTree>
    <p:extLst>
      <p:ext uri="{BB962C8B-B14F-4D97-AF65-F5344CB8AC3E}">
        <p14:creationId xmlns:p14="http://schemas.microsoft.com/office/powerpoint/2010/main" val="263780931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4"/>
          <p:cNvSpPr>
            <a:spLocks noGrp="1" noChangeArrowheads="1"/>
          </p:cNvSpPr>
          <p:nvPr>
            <p:ph type="title"/>
          </p:nvPr>
        </p:nvSpPr>
        <p:spPr/>
        <p:txBody>
          <a:bodyPr/>
          <a:lstStyle/>
          <a:p>
            <a:pPr eaLnBrk="1" hangingPunct="1"/>
            <a:r>
              <a:rPr lang="en-US" altLang="zh-CN" dirty="0" smtClean="0">
                <a:ea typeface="宋体" charset="-122"/>
              </a:rPr>
              <a:t>A Map is a Proposition</a:t>
            </a:r>
          </a:p>
        </p:txBody>
      </p:sp>
      <p:pic>
        <p:nvPicPr>
          <p:cNvPr id="28675" name="Picture 11" descr="Ming-1368-Tai-Zu"/>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698500" y="1143000"/>
            <a:ext cx="3257550" cy="49831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8676" name="Picture 17" descr="yang ziqi yditu 1512"/>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a:xfrm>
            <a:off x="4191000" y="1295400"/>
            <a:ext cx="4525963" cy="52879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59335400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5" descr="Yuji tu Rubel"/>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76200" y="6350"/>
            <a:ext cx="6669088" cy="6858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0724" name="TextBox 2"/>
          <p:cNvSpPr txBox="1">
            <a:spLocks noChangeArrowheads="1"/>
          </p:cNvSpPr>
          <p:nvPr/>
        </p:nvSpPr>
        <p:spPr bwMode="auto">
          <a:xfrm>
            <a:off x="6858000" y="838200"/>
            <a:ext cx="2209800" cy="538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zh-CN" sz="2800">
                <a:ea typeface="宋体" charset="-122"/>
              </a:rPr>
              <a:t>Chart of the Traces of Yu</a:t>
            </a:r>
          </a:p>
          <a:p>
            <a:pPr eaLnBrk="1" hangingPunct="1"/>
            <a:r>
              <a:rPr lang="en-US" altLang="zh-CN" sz="1600">
                <a:ea typeface="宋体" charset="-122"/>
              </a:rPr>
              <a:t>   Each square covers</a:t>
            </a:r>
          </a:p>
          <a:p>
            <a:pPr eaLnBrk="1" hangingPunct="1"/>
            <a:r>
              <a:rPr lang="en-US" altLang="zh-CN" sz="1600">
                <a:ea typeface="宋体" charset="-122"/>
              </a:rPr>
              <a:t>   100 </a:t>
            </a:r>
            <a:r>
              <a:rPr lang="en-US" altLang="zh-CN" sz="1600" i="1">
                <a:ea typeface="宋体" charset="-122"/>
              </a:rPr>
              <a:t>li</a:t>
            </a:r>
            <a:endParaRPr lang="en-US" altLang="zh-CN" sz="1600">
              <a:ea typeface="宋体" charset="-122"/>
            </a:endParaRPr>
          </a:p>
          <a:p>
            <a:pPr eaLnBrk="1" hangingPunct="1"/>
            <a:r>
              <a:rPr lang="en-US" altLang="zh-CN" sz="1600">
                <a:ea typeface="宋体" charset="-122"/>
              </a:rPr>
              <a:t>Names of mountains and rivers in the “Tribute of Yu”</a:t>
            </a:r>
          </a:p>
          <a:p>
            <a:pPr eaLnBrk="1" hangingPunct="1"/>
            <a:endParaRPr lang="en-US" altLang="zh-CN" sz="1600">
              <a:ea typeface="宋体" charset="-122"/>
            </a:endParaRPr>
          </a:p>
          <a:p>
            <a:pPr eaLnBrk="1" hangingPunct="1"/>
            <a:r>
              <a:rPr lang="en-US" altLang="zh-CN" sz="1600">
                <a:ea typeface="宋体" charset="-122"/>
              </a:rPr>
              <a:t>Names of past and present prefectures</a:t>
            </a:r>
          </a:p>
          <a:p>
            <a:pPr eaLnBrk="1" hangingPunct="1"/>
            <a:endParaRPr lang="en-US" altLang="zh-CN" sz="1600">
              <a:ea typeface="宋体" charset="-122"/>
            </a:endParaRPr>
          </a:p>
          <a:p>
            <a:pPr eaLnBrk="1" hangingPunct="1"/>
            <a:r>
              <a:rPr lang="en-US" altLang="zh-CN" sz="1600">
                <a:ea typeface="宋体" charset="-122"/>
              </a:rPr>
              <a:t>Names of past and present mountains and rivers</a:t>
            </a:r>
          </a:p>
          <a:p>
            <a:pPr eaLnBrk="1" hangingPunct="1"/>
            <a:endParaRPr lang="en-US" altLang="zh-CN" sz="1600">
              <a:ea typeface="宋体" charset="-122"/>
            </a:endParaRPr>
          </a:p>
          <a:p>
            <a:pPr eaLnBrk="1" hangingPunct="1"/>
            <a:r>
              <a:rPr lang="en-US" altLang="zh-CN" sz="1600">
                <a:ea typeface="宋体" charset="-122"/>
              </a:rPr>
              <a:t>Engraved in 4</a:t>
            </a:r>
            <a:r>
              <a:rPr lang="en-US" altLang="zh-CN" sz="1600" baseline="30000">
                <a:ea typeface="宋体" charset="-122"/>
              </a:rPr>
              <a:t>th</a:t>
            </a:r>
            <a:r>
              <a:rPr lang="en-US" altLang="zh-CN" sz="1600">
                <a:ea typeface="宋体" charset="-122"/>
              </a:rPr>
              <a:t> month of the 7</a:t>
            </a:r>
            <a:r>
              <a:rPr lang="en-US" altLang="zh-CN" sz="1600" baseline="30000">
                <a:ea typeface="宋体" charset="-122"/>
              </a:rPr>
              <a:t>th</a:t>
            </a:r>
            <a:r>
              <a:rPr lang="en-US" altLang="zh-CN" sz="1600">
                <a:ea typeface="宋体" charset="-122"/>
              </a:rPr>
              <a:t> year of Fuchang (=1136)</a:t>
            </a:r>
          </a:p>
          <a:p>
            <a:pPr eaLnBrk="1" hangingPunct="1"/>
            <a:endParaRPr lang="en-US" altLang="zh-CN" sz="1600">
              <a:ea typeface="宋体" charset="-122"/>
            </a:endParaRPr>
          </a:p>
          <a:p>
            <a:pPr eaLnBrk="1" hangingPunct="1"/>
            <a:endParaRPr lang="zh-CN" altLang="en-US" sz="1600">
              <a:ea typeface="宋体" charset="-122"/>
            </a:endParaRPr>
          </a:p>
        </p:txBody>
      </p:sp>
    </p:spTree>
    <p:extLst>
      <p:ext uri="{BB962C8B-B14F-4D97-AF65-F5344CB8AC3E}">
        <p14:creationId xmlns:p14="http://schemas.microsoft.com/office/powerpoint/2010/main" val="268393522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5" descr="Yujitu 1136"/>
          <p:cNvPicPr>
            <a:picLocks noGrp="1" noChangeAspect="1" noChangeArrowheads="1"/>
          </p:cNvPicPr>
          <p:nvPr>
            <p:ph/>
          </p:nvPr>
        </p:nvPicPr>
        <p:blipFill>
          <a:blip r:embed="rId2" cstate="print">
            <a:extLst>
              <a:ext uri="{28A0092B-C50C-407E-A947-70E740481C1C}">
                <a14:useLocalDpi xmlns:a14="http://schemas.microsoft.com/office/drawing/2010/main" val="0"/>
              </a:ext>
            </a:extLst>
          </a:blip>
          <a:srcRect/>
          <a:stretch>
            <a:fillRect/>
          </a:stretch>
        </p:blipFill>
        <p:spPr>
          <a:xfrm>
            <a:off x="1154113" y="0"/>
            <a:ext cx="6407150" cy="6858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24494067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p:cNvPicPr>
            <a:picLocks noGrp="1" noChangeAspect="1" noChangeArrowheads="1"/>
          </p:cNvPicPr>
          <p:nvPr>
            <p:ph/>
          </p:nvPr>
        </p:nvPicPr>
        <p:blipFill>
          <a:blip r:embed="rId2">
            <a:extLst>
              <a:ext uri="{28A0092B-C50C-407E-A947-70E740481C1C}">
                <a14:useLocalDpi xmlns:a14="http://schemas.microsoft.com/office/drawing/2010/main" val="0"/>
              </a:ext>
            </a:extLst>
          </a:blip>
          <a:srcRect t="4422"/>
          <a:stretch>
            <a:fillRect/>
          </a:stretch>
        </p:blipFill>
        <p:spPr>
          <a:xfrm>
            <a:off x="0" y="644525"/>
            <a:ext cx="9144000" cy="6213475"/>
          </a:xfrm>
        </p:spPr>
      </p:pic>
      <p:sp>
        <p:nvSpPr>
          <p:cNvPr id="32771" name="Rectangle 3"/>
          <p:cNvSpPr>
            <a:spLocks noChangeArrowheads="1"/>
          </p:cNvSpPr>
          <p:nvPr/>
        </p:nvSpPr>
        <p:spPr bwMode="auto">
          <a:xfrm>
            <a:off x="0" y="76200"/>
            <a:ext cx="9144000" cy="563563"/>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altLang="zh-CN" sz="2800">
                <a:solidFill>
                  <a:schemeClr val="tx2"/>
                </a:solidFill>
                <a:ea typeface="宋体" charset="-122"/>
              </a:rPr>
              <a:t>from the Army Map Service, ca. 1950/ CHGIS website</a:t>
            </a:r>
          </a:p>
        </p:txBody>
      </p:sp>
    </p:spTree>
    <p:extLst>
      <p:ext uri="{BB962C8B-B14F-4D97-AF65-F5344CB8AC3E}">
        <p14:creationId xmlns:p14="http://schemas.microsoft.com/office/powerpoint/2010/main" val="404760025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8130" name="Group 2"/>
          <p:cNvGrpSpPr>
            <a:grpSpLocks/>
          </p:cNvGrpSpPr>
          <p:nvPr/>
        </p:nvGrpSpPr>
        <p:grpSpPr bwMode="auto">
          <a:xfrm>
            <a:off x="4572000" y="228600"/>
            <a:ext cx="4167188" cy="3332163"/>
            <a:chOff x="3019" y="418"/>
            <a:chExt cx="2625" cy="2099"/>
          </a:xfrm>
        </p:grpSpPr>
        <p:sp>
          <p:nvSpPr>
            <p:cNvPr id="42006" name="Text Box 3"/>
            <p:cNvSpPr txBox="1">
              <a:spLocks noChangeArrowheads="1"/>
            </p:cNvSpPr>
            <p:nvPr/>
          </p:nvSpPr>
          <p:spPr bwMode="auto">
            <a:xfrm>
              <a:off x="3019" y="1493"/>
              <a:ext cx="2625" cy="1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20000"/>
                </a:spcBef>
              </a:pPr>
              <a:r>
                <a:rPr kumimoji="1" lang="en-US" altLang="zh-CN" sz="2400" b="1">
                  <a:ea typeface="宋体" charset="-122"/>
                </a:rPr>
                <a:t>2. A set of tools and procedures </a:t>
              </a:r>
            </a:p>
            <a:p>
              <a:pPr lvl="1">
                <a:spcBef>
                  <a:spcPct val="20000"/>
                </a:spcBef>
                <a:buFontTx/>
                <a:buChar char="–"/>
              </a:pPr>
              <a:r>
                <a:rPr kumimoji="1" lang="en-US" altLang="zh-CN" sz="2400" b="1">
                  <a:ea typeface="宋体" charset="-122"/>
                </a:rPr>
                <a:t> A language to perform tasks</a:t>
              </a:r>
            </a:p>
          </p:txBody>
        </p:sp>
        <p:graphicFrame>
          <p:nvGraphicFramePr>
            <p:cNvPr id="42007" name="Object 4"/>
            <p:cNvGraphicFramePr>
              <a:graphicFrameLocks noChangeAspect="1"/>
            </p:cNvGraphicFramePr>
            <p:nvPr/>
          </p:nvGraphicFramePr>
          <p:xfrm>
            <a:off x="3473" y="418"/>
            <a:ext cx="469" cy="1060"/>
          </p:xfrm>
          <a:graphic>
            <a:graphicData uri="http://schemas.openxmlformats.org/presentationml/2006/ole">
              <mc:AlternateContent xmlns:mc="http://schemas.openxmlformats.org/markup-compatibility/2006">
                <mc:Choice xmlns:v="urn:schemas-microsoft-com:vml" Requires="v">
                  <p:oleObj spid="_x0000_s3093" name="Bitmap Image" r:id="rId4" imgW="6923810" imgH="5229955" progId="">
                    <p:embed/>
                  </p:oleObj>
                </mc:Choice>
                <mc:Fallback>
                  <p:oleObj name="Bitmap Image" r:id="rId4" imgW="6923810" imgH="5229955"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l="572" t="1001" r="68233" b="456"/>
                        <a:stretch>
                          <a:fillRect/>
                        </a:stretch>
                      </p:blipFill>
                      <p:spPr bwMode="auto">
                        <a:xfrm>
                          <a:off x="3473" y="418"/>
                          <a:ext cx="469" cy="1060"/>
                        </a:xfrm>
                        <a:prstGeom prst="rect">
                          <a:avLst/>
                        </a:prstGeom>
                        <a:noFill/>
                        <a:ln>
                          <a:noFill/>
                        </a:ln>
                        <a:effectLst>
                          <a:outerShdw dist="71842" dir="2700000" algn="ctr" rotWithShape="0">
                            <a:schemeClr val="tx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Lst>
                      </p:spPr>
                    </p:pic>
                  </p:oleObj>
                </mc:Fallback>
              </mc:AlternateContent>
            </a:graphicData>
          </a:graphic>
        </p:graphicFrame>
        <p:pic>
          <p:nvPicPr>
            <p:cNvPr id="42008" name="Picture 5"/>
            <p:cNvPicPr>
              <a:picLocks noChangeAspect="1" noChangeArrowheads="1"/>
            </p:cNvPicPr>
            <p:nvPr/>
          </p:nvPicPr>
          <p:blipFill>
            <a:blip r:embed="rId6" cstate="print">
              <a:extLst>
                <a:ext uri="{28A0092B-C50C-407E-A947-70E740481C1C}">
                  <a14:useLocalDpi xmlns:a14="http://schemas.microsoft.com/office/drawing/2010/main" val="0"/>
                </a:ext>
              </a:extLst>
            </a:blip>
            <a:srcRect l="38228" t="11360" r="29375" b="51433"/>
            <a:stretch>
              <a:fillRect/>
            </a:stretch>
          </p:blipFill>
          <p:spPr bwMode="auto">
            <a:xfrm>
              <a:off x="4071" y="468"/>
              <a:ext cx="980" cy="854"/>
            </a:xfrm>
            <a:prstGeom prst="rect">
              <a:avLst/>
            </a:prstGeom>
            <a:noFill/>
            <a:ln>
              <a:noFill/>
            </a:ln>
            <a:effectLst>
              <a:outerShdw dist="71842"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48134" name="Group 6"/>
          <p:cNvGrpSpPr>
            <a:grpSpLocks/>
          </p:cNvGrpSpPr>
          <p:nvPr/>
        </p:nvGrpSpPr>
        <p:grpSpPr bwMode="auto">
          <a:xfrm>
            <a:off x="228600" y="2057400"/>
            <a:ext cx="3221038" cy="3886200"/>
            <a:chOff x="2522" y="125"/>
            <a:chExt cx="2105" cy="2534"/>
          </a:xfrm>
        </p:grpSpPr>
        <p:sp>
          <p:nvSpPr>
            <p:cNvPr id="42004" name="Text Box 7"/>
            <p:cNvSpPr txBox="1">
              <a:spLocks noChangeArrowheads="1"/>
            </p:cNvSpPr>
            <p:nvPr/>
          </p:nvSpPr>
          <p:spPr bwMode="auto">
            <a:xfrm rot="21890">
              <a:off x="2522" y="125"/>
              <a:ext cx="2105" cy="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kumimoji="1" lang="en-US" altLang="zh-CN" sz="2400" b="1">
                  <a:ea typeface="宋体" charset="-122"/>
                </a:rPr>
                <a:t>1. Smart, interactive, functional Map</a:t>
              </a:r>
            </a:p>
          </p:txBody>
        </p:sp>
        <p:pic>
          <p:nvPicPr>
            <p:cNvPr id="42005" name="Picture 8" descr="BritishIsles"/>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596" y="655"/>
              <a:ext cx="1974" cy="20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48137" name="Group 9"/>
          <p:cNvGrpSpPr>
            <a:grpSpLocks/>
          </p:cNvGrpSpPr>
          <p:nvPr/>
        </p:nvGrpSpPr>
        <p:grpSpPr bwMode="auto">
          <a:xfrm>
            <a:off x="3505200" y="3581400"/>
            <a:ext cx="4822825" cy="2862263"/>
            <a:chOff x="2208" y="2256"/>
            <a:chExt cx="3038" cy="1803"/>
          </a:xfrm>
        </p:grpSpPr>
        <p:grpSp>
          <p:nvGrpSpPr>
            <p:cNvPr id="41990" name="Group 10"/>
            <p:cNvGrpSpPr>
              <a:grpSpLocks/>
            </p:cNvGrpSpPr>
            <p:nvPr/>
          </p:nvGrpSpPr>
          <p:grpSpPr bwMode="auto">
            <a:xfrm>
              <a:off x="2208" y="2256"/>
              <a:ext cx="3038" cy="1803"/>
              <a:chOff x="2208" y="2256"/>
              <a:chExt cx="3038" cy="1803"/>
            </a:xfrm>
          </p:grpSpPr>
          <p:sp>
            <p:nvSpPr>
              <p:cNvPr id="41992" name="Line 11"/>
              <p:cNvSpPr>
                <a:spLocks noChangeShapeType="1"/>
              </p:cNvSpPr>
              <p:nvPr/>
            </p:nvSpPr>
            <p:spPr bwMode="auto">
              <a:xfrm>
                <a:off x="4386" y="2828"/>
                <a:ext cx="158" cy="0"/>
              </a:xfrm>
              <a:prstGeom prst="line">
                <a:avLst/>
              </a:prstGeom>
              <a:noFill/>
              <a:ln w="5715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p>
            </p:txBody>
          </p:sp>
          <p:sp>
            <p:nvSpPr>
              <p:cNvPr id="41993" name="Line 12"/>
              <p:cNvSpPr>
                <a:spLocks noChangeShapeType="1"/>
              </p:cNvSpPr>
              <p:nvPr/>
            </p:nvSpPr>
            <p:spPr bwMode="auto">
              <a:xfrm>
                <a:off x="4386" y="3335"/>
                <a:ext cx="158" cy="0"/>
              </a:xfrm>
              <a:prstGeom prst="line">
                <a:avLst/>
              </a:prstGeom>
              <a:noFill/>
              <a:ln w="5715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p>
            </p:txBody>
          </p:sp>
          <p:grpSp>
            <p:nvGrpSpPr>
              <p:cNvPr id="41994" name="Group 13"/>
              <p:cNvGrpSpPr>
                <a:grpSpLocks/>
              </p:cNvGrpSpPr>
              <p:nvPr/>
            </p:nvGrpSpPr>
            <p:grpSpPr bwMode="auto">
              <a:xfrm>
                <a:off x="2208" y="2256"/>
                <a:ext cx="3038" cy="1803"/>
                <a:chOff x="2208" y="2256"/>
                <a:chExt cx="3038" cy="1803"/>
              </a:xfrm>
            </p:grpSpPr>
            <p:sp>
              <p:nvSpPr>
                <p:cNvPr id="48142" name="AutoShape 14"/>
                <p:cNvSpPr>
                  <a:spLocks noChangeArrowheads="1"/>
                </p:cNvSpPr>
                <p:nvPr/>
              </p:nvSpPr>
              <p:spPr bwMode="auto">
                <a:xfrm>
                  <a:off x="4560" y="2496"/>
                  <a:ext cx="686" cy="545"/>
                </a:xfrm>
                <a:prstGeom prst="flowChartMagneticDisk">
                  <a:avLst/>
                </a:prstGeom>
                <a:gradFill rotWithShape="0">
                  <a:gsLst>
                    <a:gs pos="0">
                      <a:schemeClr val="accent1"/>
                    </a:gs>
                    <a:gs pos="100000">
                      <a:schemeClr val="accent1">
                        <a:gamma/>
                        <a:tint val="13725"/>
                        <a:invGamma/>
                      </a:schemeClr>
                    </a:gs>
                  </a:gsLst>
                  <a:lin ang="5400000" scaled="1"/>
                </a:gradFill>
                <a:ln w="12700">
                  <a:solidFill>
                    <a:schemeClr val="tx1"/>
                  </a:solidFill>
                  <a:round/>
                  <a:headEnd type="none" w="sm" len="sm"/>
                  <a:tailEnd type="none" w="sm" len="sm"/>
                </a:ln>
                <a:effectLst/>
              </p:spPr>
              <p:txBody>
                <a:bodyPr wrap="none" anchor="ctr"/>
                <a:lstStyle/>
                <a:p>
                  <a:pPr algn="ctr" eaLnBrk="0" hangingPunct="0">
                    <a:defRPr/>
                  </a:pPr>
                  <a:r>
                    <a:rPr kumimoji="1" lang="en-US" b="1">
                      <a:latin typeface="Times New Roman" pitchFamily="18" charset="0"/>
                    </a:rPr>
                    <a:t>DBMS</a:t>
                  </a:r>
                </a:p>
              </p:txBody>
            </p:sp>
            <p:sp>
              <p:nvSpPr>
                <p:cNvPr id="41996" name="Line 15"/>
                <p:cNvSpPr>
                  <a:spLocks noChangeShapeType="1"/>
                </p:cNvSpPr>
                <p:nvPr/>
              </p:nvSpPr>
              <p:spPr bwMode="auto">
                <a:xfrm>
                  <a:off x="4402" y="2813"/>
                  <a:ext cx="0" cy="537"/>
                </a:xfrm>
                <a:prstGeom prst="line">
                  <a:avLst/>
                </a:prstGeom>
                <a:noFill/>
                <a:ln w="5715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p>
              </p:txBody>
            </p:sp>
            <p:sp>
              <p:nvSpPr>
                <p:cNvPr id="41997" name="Line 16"/>
                <p:cNvSpPr>
                  <a:spLocks noChangeShapeType="1"/>
                </p:cNvSpPr>
                <p:nvPr/>
              </p:nvSpPr>
              <p:spPr bwMode="auto">
                <a:xfrm flipH="1">
                  <a:off x="4157" y="3049"/>
                  <a:ext cx="245" cy="0"/>
                </a:xfrm>
                <a:prstGeom prst="line">
                  <a:avLst/>
                </a:prstGeom>
                <a:noFill/>
                <a:ln w="5715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p>
              </p:txBody>
            </p:sp>
            <p:sp>
              <p:nvSpPr>
                <p:cNvPr id="41998" name="Text Box 17"/>
                <p:cNvSpPr txBox="1">
                  <a:spLocks noChangeArrowheads="1"/>
                </p:cNvSpPr>
                <p:nvPr/>
              </p:nvSpPr>
              <p:spPr bwMode="auto">
                <a:xfrm>
                  <a:off x="2208" y="3541"/>
                  <a:ext cx="2348" cy="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kumimoji="1" lang="en-US" altLang="zh-CN" sz="2400" b="1">
                      <a:ea typeface="宋体" charset="-122"/>
                    </a:rPr>
                    <a:t>3. A well-managed system of information</a:t>
                  </a:r>
                </a:p>
              </p:txBody>
            </p:sp>
            <p:pic>
              <p:nvPicPr>
                <p:cNvPr id="41999" name="Picture 18" descr="CatalogOfMaps"/>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569" y="2256"/>
                  <a:ext cx="1645" cy="12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2000" name="Group 19"/>
                <p:cNvGrpSpPr>
                  <a:grpSpLocks/>
                </p:cNvGrpSpPr>
                <p:nvPr/>
              </p:nvGrpSpPr>
              <p:grpSpPr bwMode="auto">
                <a:xfrm>
                  <a:off x="4647" y="3126"/>
                  <a:ext cx="397" cy="315"/>
                  <a:chOff x="3735" y="6864"/>
                  <a:chExt cx="756" cy="486"/>
                </a:xfrm>
              </p:grpSpPr>
              <p:sp>
                <p:nvSpPr>
                  <p:cNvPr id="42001" name="File"/>
                  <p:cNvSpPr>
                    <a:spLocks noEditPoints="1" noChangeArrowheads="1"/>
                  </p:cNvSpPr>
                  <p:nvPr/>
                </p:nvSpPr>
                <p:spPr bwMode="auto">
                  <a:xfrm>
                    <a:off x="3867" y="6864"/>
                    <a:ext cx="624" cy="390"/>
                  </a:xfrm>
                  <a:custGeom>
                    <a:avLst/>
                    <a:gdLst>
                      <a:gd name="T0" fmla="*/ 9 w 21600"/>
                      <a:gd name="T1" fmla="*/ 1 h 21600"/>
                      <a:gd name="T2" fmla="*/ 0 w 21600"/>
                      <a:gd name="T3" fmla="*/ 4 h 21600"/>
                      <a:gd name="T4" fmla="*/ 9 w 21600"/>
                      <a:gd name="T5" fmla="*/ 7 h 21600"/>
                      <a:gd name="T6" fmla="*/ 18 w 21600"/>
                      <a:gd name="T7" fmla="*/ 4 h 21600"/>
                      <a:gd name="T8" fmla="*/ 0 w 21600"/>
                      <a:gd name="T9" fmla="*/ 7 h 21600"/>
                      <a:gd name="T10" fmla="*/ 18 w 21600"/>
                      <a:gd name="T11" fmla="*/ 7 h 21600"/>
                      <a:gd name="T12" fmla="*/ 0 60000 65536"/>
                      <a:gd name="T13" fmla="*/ 0 60000 65536"/>
                      <a:gd name="T14" fmla="*/ 0 60000 65536"/>
                      <a:gd name="T15" fmla="*/ 0 60000 65536"/>
                      <a:gd name="T16" fmla="*/ 0 60000 65536"/>
                      <a:gd name="T17" fmla="*/ 0 60000 65536"/>
                      <a:gd name="T18" fmla="*/ 1073 w 21600"/>
                      <a:gd name="T19" fmla="*/ 4652 h 21600"/>
                      <a:gd name="T20" fmla="*/ 20631 w 21600"/>
                      <a:gd name="T21" fmla="*/ 20271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9790" y="3240"/>
                        </a:moveTo>
                        <a:cubicBezTo>
                          <a:pt x="10981" y="3240"/>
                          <a:pt x="9171" y="3240"/>
                          <a:pt x="9050" y="3086"/>
                        </a:cubicBezTo>
                        <a:cubicBezTo>
                          <a:pt x="9050" y="2931"/>
                          <a:pt x="8930" y="2777"/>
                          <a:pt x="8930" y="2469"/>
                        </a:cubicBezTo>
                        <a:cubicBezTo>
                          <a:pt x="8930" y="2160"/>
                          <a:pt x="8809" y="1851"/>
                          <a:pt x="8688" y="1389"/>
                        </a:cubicBezTo>
                        <a:cubicBezTo>
                          <a:pt x="8568" y="1080"/>
                          <a:pt x="8326" y="771"/>
                          <a:pt x="8085" y="463"/>
                        </a:cubicBezTo>
                        <a:cubicBezTo>
                          <a:pt x="7723" y="154"/>
                          <a:pt x="7361" y="0"/>
                          <a:pt x="7361" y="0"/>
                        </a:cubicBezTo>
                        <a:cubicBezTo>
                          <a:pt x="7361" y="0"/>
                          <a:pt x="2293" y="0"/>
                          <a:pt x="2051" y="154"/>
                        </a:cubicBezTo>
                        <a:cubicBezTo>
                          <a:pt x="1689" y="309"/>
                          <a:pt x="1448" y="463"/>
                          <a:pt x="1327" y="771"/>
                        </a:cubicBezTo>
                        <a:cubicBezTo>
                          <a:pt x="1207" y="1080"/>
                          <a:pt x="1086" y="1389"/>
                          <a:pt x="965" y="1697"/>
                        </a:cubicBezTo>
                        <a:cubicBezTo>
                          <a:pt x="845" y="2160"/>
                          <a:pt x="724" y="2314"/>
                          <a:pt x="724" y="2469"/>
                        </a:cubicBezTo>
                        <a:cubicBezTo>
                          <a:pt x="603" y="2623"/>
                          <a:pt x="603" y="2777"/>
                          <a:pt x="483" y="2931"/>
                        </a:cubicBezTo>
                        <a:cubicBezTo>
                          <a:pt x="483" y="3086"/>
                          <a:pt x="362" y="3240"/>
                          <a:pt x="241" y="3240"/>
                        </a:cubicBezTo>
                        <a:lnTo>
                          <a:pt x="0" y="3394"/>
                        </a:lnTo>
                        <a:lnTo>
                          <a:pt x="0" y="3703"/>
                        </a:lnTo>
                        <a:lnTo>
                          <a:pt x="0" y="10800"/>
                        </a:lnTo>
                        <a:lnTo>
                          <a:pt x="0" y="21600"/>
                        </a:lnTo>
                        <a:lnTo>
                          <a:pt x="10981" y="21600"/>
                        </a:lnTo>
                        <a:lnTo>
                          <a:pt x="21600" y="21600"/>
                        </a:lnTo>
                        <a:lnTo>
                          <a:pt x="21600" y="10800"/>
                        </a:lnTo>
                        <a:lnTo>
                          <a:pt x="21600" y="5246"/>
                        </a:lnTo>
                        <a:lnTo>
                          <a:pt x="21600" y="4783"/>
                        </a:lnTo>
                        <a:cubicBezTo>
                          <a:pt x="21479" y="4320"/>
                          <a:pt x="21359" y="4011"/>
                          <a:pt x="21117" y="3703"/>
                        </a:cubicBezTo>
                        <a:cubicBezTo>
                          <a:pt x="20876" y="3549"/>
                          <a:pt x="20514" y="3394"/>
                          <a:pt x="20152" y="3240"/>
                        </a:cubicBezTo>
                        <a:lnTo>
                          <a:pt x="19790" y="3240"/>
                        </a:lnTo>
                        <a:close/>
                      </a:path>
                    </a:pathLst>
                  </a:custGeom>
                  <a:solidFill>
                    <a:srgbClr val="FFFFCC"/>
                  </a:solidFill>
                  <a:ln w="9525">
                    <a:solidFill>
                      <a:srgbClr val="000000"/>
                    </a:solidFill>
                    <a:miter lim="800000"/>
                    <a:headEnd/>
                    <a:tailEnd/>
                  </a:ln>
                </p:spPr>
                <p:txBody>
                  <a:bodyPr/>
                  <a:lstStyle/>
                  <a:p>
                    <a:endParaRPr lang="en-US"/>
                  </a:p>
                </p:txBody>
              </p:sp>
              <p:sp>
                <p:nvSpPr>
                  <p:cNvPr id="42002" name="File"/>
                  <p:cNvSpPr>
                    <a:spLocks noEditPoints="1" noChangeArrowheads="1"/>
                  </p:cNvSpPr>
                  <p:nvPr/>
                </p:nvSpPr>
                <p:spPr bwMode="auto">
                  <a:xfrm>
                    <a:off x="3804" y="6912"/>
                    <a:ext cx="624" cy="390"/>
                  </a:xfrm>
                  <a:custGeom>
                    <a:avLst/>
                    <a:gdLst>
                      <a:gd name="T0" fmla="*/ 9 w 21600"/>
                      <a:gd name="T1" fmla="*/ 1 h 21600"/>
                      <a:gd name="T2" fmla="*/ 0 w 21600"/>
                      <a:gd name="T3" fmla="*/ 4 h 21600"/>
                      <a:gd name="T4" fmla="*/ 9 w 21600"/>
                      <a:gd name="T5" fmla="*/ 7 h 21600"/>
                      <a:gd name="T6" fmla="*/ 18 w 21600"/>
                      <a:gd name="T7" fmla="*/ 4 h 21600"/>
                      <a:gd name="T8" fmla="*/ 0 w 21600"/>
                      <a:gd name="T9" fmla="*/ 7 h 21600"/>
                      <a:gd name="T10" fmla="*/ 18 w 21600"/>
                      <a:gd name="T11" fmla="*/ 7 h 21600"/>
                      <a:gd name="T12" fmla="*/ 0 60000 65536"/>
                      <a:gd name="T13" fmla="*/ 0 60000 65536"/>
                      <a:gd name="T14" fmla="*/ 0 60000 65536"/>
                      <a:gd name="T15" fmla="*/ 0 60000 65536"/>
                      <a:gd name="T16" fmla="*/ 0 60000 65536"/>
                      <a:gd name="T17" fmla="*/ 0 60000 65536"/>
                      <a:gd name="T18" fmla="*/ 1073 w 21600"/>
                      <a:gd name="T19" fmla="*/ 4652 h 21600"/>
                      <a:gd name="T20" fmla="*/ 20631 w 21600"/>
                      <a:gd name="T21" fmla="*/ 20271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9790" y="3240"/>
                        </a:moveTo>
                        <a:cubicBezTo>
                          <a:pt x="10981" y="3240"/>
                          <a:pt x="9171" y="3240"/>
                          <a:pt x="9050" y="3086"/>
                        </a:cubicBezTo>
                        <a:cubicBezTo>
                          <a:pt x="9050" y="2931"/>
                          <a:pt x="8930" y="2777"/>
                          <a:pt x="8930" y="2469"/>
                        </a:cubicBezTo>
                        <a:cubicBezTo>
                          <a:pt x="8930" y="2160"/>
                          <a:pt x="8809" y="1851"/>
                          <a:pt x="8688" y="1389"/>
                        </a:cubicBezTo>
                        <a:cubicBezTo>
                          <a:pt x="8568" y="1080"/>
                          <a:pt x="8326" y="771"/>
                          <a:pt x="8085" y="463"/>
                        </a:cubicBezTo>
                        <a:cubicBezTo>
                          <a:pt x="7723" y="154"/>
                          <a:pt x="7361" y="0"/>
                          <a:pt x="7361" y="0"/>
                        </a:cubicBezTo>
                        <a:cubicBezTo>
                          <a:pt x="7361" y="0"/>
                          <a:pt x="2293" y="0"/>
                          <a:pt x="2051" y="154"/>
                        </a:cubicBezTo>
                        <a:cubicBezTo>
                          <a:pt x="1689" y="309"/>
                          <a:pt x="1448" y="463"/>
                          <a:pt x="1327" y="771"/>
                        </a:cubicBezTo>
                        <a:cubicBezTo>
                          <a:pt x="1207" y="1080"/>
                          <a:pt x="1086" y="1389"/>
                          <a:pt x="965" y="1697"/>
                        </a:cubicBezTo>
                        <a:cubicBezTo>
                          <a:pt x="845" y="2160"/>
                          <a:pt x="724" y="2314"/>
                          <a:pt x="724" y="2469"/>
                        </a:cubicBezTo>
                        <a:cubicBezTo>
                          <a:pt x="603" y="2623"/>
                          <a:pt x="603" y="2777"/>
                          <a:pt x="483" y="2931"/>
                        </a:cubicBezTo>
                        <a:cubicBezTo>
                          <a:pt x="483" y="3086"/>
                          <a:pt x="362" y="3240"/>
                          <a:pt x="241" y="3240"/>
                        </a:cubicBezTo>
                        <a:lnTo>
                          <a:pt x="0" y="3394"/>
                        </a:lnTo>
                        <a:lnTo>
                          <a:pt x="0" y="3703"/>
                        </a:lnTo>
                        <a:lnTo>
                          <a:pt x="0" y="10800"/>
                        </a:lnTo>
                        <a:lnTo>
                          <a:pt x="0" y="21600"/>
                        </a:lnTo>
                        <a:lnTo>
                          <a:pt x="10981" y="21600"/>
                        </a:lnTo>
                        <a:lnTo>
                          <a:pt x="21600" y="21600"/>
                        </a:lnTo>
                        <a:lnTo>
                          <a:pt x="21600" y="10800"/>
                        </a:lnTo>
                        <a:lnTo>
                          <a:pt x="21600" y="5246"/>
                        </a:lnTo>
                        <a:lnTo>
                          <a:pt x="21600" y="4783"/>
                        </a:lnTo>
                        <a:cubicBezTo>
                          <a:pt x="21479" y="4320"/>
                          <a:pt x="21359" y="4011"/>
                          <a:pt x="21117" y="3703"/>
                        </a:cubicBezTo>
                        <a:cubicBezTo>
                          <a:pt x="20876" y="3549"/>
                          <a:pt x="20514" y="3394"/>
                          <a:pt x="20152" y="3240"/>
                        </a:cubicBezTo>
                        <a:lnTo>
                          <a:pt x="19790" y="3240"/>
                        </a:lnTo>
                        <a:close/>
                      </a:path>
                    </a:pathLst>
                  </a:custGeom>
                  <a:solidFill>
                    <a:srgbClr val="FFFFCC"/>
                  </a:solidFill>
                  <a:ln w="9525">
                    <a:solidFill>
                      <a:srgbClr val="000000"/>
                    </a:solidFill>
                    <a:miter lim="800000"/>
                    <a:headEnd/>
                    <a:tailEnd/>
                  </a:ln>
                </p:spPr>
                <p:txBody>
                  <a:bodyPr/>
                  <a:lstStyle/>
                  <a:p>
                    <a:endParaRPr lang="en-US"/>
                  </a:p>
                </p:txBody>
              </p:sp>
              <p:sp>
                <p:nvSpPr>
                  <p:cNvPr id="42003" name="File"/>
                  <p:cNvSpPr>
                    <a:spLocks noEditPoints="1" noChangeArrowheads="1"/>
                  </p:cNvSpPr>
                  <p:nvPr/>
                </p:nvSpPr>
                <p:spPr bwMode="auto">
                  <a:xfrm>
                    <a:off x="3735" y="6960"/>
                    <a:ext cx="624" cy="390"/>
                  </a:xfrm>
                  <a:custGeom>
                    <a:avLst/>
                    <a:gdLst>
                      <a:gd name="T0" fmla="*/ 9 w 21600"/>
                      <a:gd name="T1" fmla="*/ 1 h 21600"/>
                      <a:gd name="T2" fmla="*/ 0 w 21600"/>
                      <a:gd name="T3" fmla="*/ 4 h 21600"/>
                      <a:gd name="T4" fmla="*/ 9 w 21600"/>
                      <a:gd name="T5" fmla="*/ 7 h 21600"/>
                      <a:gd name="T6" fmla="*/ 18 w 21600"/>
                      <a:gd name="T7" fmla="*/ 4 h 21600"/>
                      <a:gd name="T8" fmla="*/ 0 w 21600"/>
                      <a:gd name="T9" fmla="*/ 7 h 21600"/>
                      <a:gd name="T10" fmla="*/ 18 w 21600"/>
                      <a:gd name="T11" fmla="*/ 7 h 21600"/>
                      <a:gd name="T12" fmla="*/ 0 60000 65536"/>
                      <a:gd name="T13" fmla="*/ 0 60000 65536"/>
                      <a:gd name="T14" fmla="*/ 0 60000 65536"/>
                      <a:gd name="T15" fmla="*/ 0 60000 65536"/>
                      <a:gd name="T16" fmla="*/ 0 60000 65536"/>
                      <a:gd name="T17" fmla="*/ 0 60000 65536"/>
                      <a:gd name="T18" fmla="*/ 1073 w 21600"/>
                      <a:gd name="T19" fmla="*/ 4652 h 21600"/>
                      <a:gd name="T20" fmla="*/ 20631 w 21600"/>
                      <a:gd name="T21" fmla="*/ 20271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9790" y="3240"/>
                        </a:moveTo>
                        <a:cubicBezTo>
                          <a:pt x="10981" y="3240"/>
                          <a:pt x="9171" y="3240"/>
                          <a:pt x="9050" y="3086"/>
                        </a:cubicBezTo>
                        <a:cubicBezTo>
                          <a:pt x="9050" y="2931"/>
                          <a:pt x="8930" y="2777"/>
                          <a:pt x="8930" y="2469"/>
                        </a:cubicBezTo>
                        <a:cubicBezTo>
                          <a:pt x="8930" y="2160"/>
                          <a:pt x="8809" y="1851"/>
                          <a:pt x="8688" y="1389"/>
                        </a:cubicBezTo>
                        <a:cubicBezTo>
                          <a:pt x="8568" y="1080"/>
                          <a:pt x="8326" y="771"/>
                          <a:pt x="8085" y="463"/>
                        </a:cubicBezTo>
                        <a:cubicBezTo>
                          <a:pt x="7723" y="154"/>
                          <a:pt x="7361" y="0"/>
                          <a:pt x="7361" y="0"/>
                        </a:cubicBezTo>
                        <a:cubicBezTo>
                          <a:pt x="7361" y="0"/>
                          <a:pt x="2293" y="0"/>
                          <a:pt x="2051" y="154"/>
                        </a:cubicBezTo>
                        <a:cubicBezTo>
                          <a:pt x="1689" y="309"/>
                          <a:pt x="1448" y="463"/>
                          <a:pt x="1327" y="771"/>
                        </a:cubicBezTo>
                        <a:cubicBezTo>
                          <a:pt x="1207" y="1080"/>
                          <a:pt x="1086" y="1389"/>
                          <a:pt x="965" y="1697"/>
                        </a:cubicBezTo>
                        <a:cubicBezTo>
                          <a:pt x="845" y="2160"/>
                          <a:pt x="724" y="2314"/>
                          <a:pt x="724" y="2469"/>
                        </a:cubicBezTo>
                        <a:cubicBezTo>
                          <a:pt x="603" y="2623"/>
                          <a:pt x="603" y="2777"/>
                          <a:pt x="483" y="2931"/>
                        </a:cubicBezTo>
                        <a:cubicBezTo>
                          <a:pt x="483" y="3086"/>
                          <a:pt x="362" y="3240"/>
                          <a:pt x="241" y="3240"/>
                        </a:cubicBezTo>
                        <a:lnTo>
                          <a:pt x="0" y="3394"/>
                        </a:lnTo>
                        <a:lnTo>
                          <a:pt x="0" y="3703"/>
                        </a:lnTo>
                        <a:lnTo>
                          <a:pt x="0" y="10800"/>
                        </a:lnTo>
                        <a:lnTo>
                          <a:pt x="0" y="21600"/>
                        </a:lnTo>
                        <a:lnTo>
                          <a:pt x="10981" y="21600"/>
                        </a:lnTo>
                        <a:lnTo>
                          <a:pt x="21600" y="21600"/>
                        </a:lnTo>
                        <a:lnTo>
                          <a:pt x="21600" y="10800"/>
                        </a:lnTo>
                        <a:lnTo>
                          <a:pt x="21600" y="5246"/>
                        </a:lnTo>
                        <a:lnTo>
                          <a:pt x="21600" y="4783"/>
                        </a:lnTo>
                        <a:cubicBezTo>
                          <a:pt x="21479" y="4320"/>
                          <a:pt x="21359" y="4011"/>
                          <a:pt x="21117" y="3703"/>
                        </a:cubicBezTo>
                        <a:cubicBezTo>
                          <a:pt x="20876" y="3549"/>
                          <a:pt x="20514" y="3394"/>
                          <a:pt x="20152" y="3240"/>
                        </a:cubicBezTo>
                        <a:lnTo>
                          <a:pt x="19790" y="3240"/>
                        </a:lnTo>
                        <a:close/>
                      </a:path>
                    </a:pathLst>
                  </a:custGeom>
                  <a:solidFill>
                    <a:srgbClr val="FFFFCC"/>
                  </a:solidFill>
                  <a:ln w="9525">
                    <a:solidFill>
                      <a:srgbClr val="000000"/>
                    </a:solidFill>
                    <a:miter lim="800000"/>
                    <a:headEnd/>
                    <a:tailEnd/>
                  </a:ln>
                </p:spPr>
                <p:txBody>
                  <a:bodyPr/>
                  <a:lstStyle/>
                  <a:p>
                    <a:endParaRPr lang="en-US"/>
                  </a:p>
                </p:txBody>
              </p:sp>
            </p:grpSp>
          </p:grpSp>
        </p:grpSp>
        <p:sp>
          <p:nvSpPr>
            <p:cNvPr id="41991" name="Text Box 23"/>
            <p:cNvSpPr txBox="1">
              <a:spLocks noChangeArrowheads="1"/>
            </p:cNvSpPr>
            <p:nvPr/>
          </p:nvSpPr>
          <p:spPr bwMode="auto">
            <a:xfrm>
              <a:off x="4594" y="3428"/>
              <a:ext cx="530"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kumimoji="1" lang="en-US" altLang="zh-CN" sz="1200" b="1">
                  <a:latin typeface="Times New Roman" pitchFamily="18" charset="0"/>
                  <a:ea typeface="宋体" charset="-122"/>
                </a:rPr>
                <a:t>Data Files</a:t>
              </a:r>
            </a:p>
          </p:txBody>
        </p:sp>
      </p:grpSp>
      <p:sp>
        <p:nvSpPr>
          <p:cNvPr id="41989" name="Rectangle 24"/>
          <p:cNvSpPr>
            <a:spLocks noGrp="1" noChangeArrowheads="1"/>
          </p:cNvSpPr>
          <p:nvPr>
            <p:ph type="title" idx="4294967295"/>
          </p:nvPr>
        </p:nvSpPr>
        <p:spPr>
          <a:xfrm>
            <a:off x="685800" y="609600"/>
            <a:ext cx="3810000" cy="1371600"/>
          </a:xfrm>
        </p:spPr>
        <p:txBody>
          <a:bodyPr>
            <a:normAutofit fontScale="90000"/>
          </a:bodyPr>
          <a:lstStyle/>
          <a:p>
            <a:pPr eaLnBrk="1" hangingPunct="1"/>
            <a:r>
              <a:rPr lang="en-US" altLang="zh-CN" smtClean="0">
                <a:ea typeface="宋体" charset="-122"/>
              </a:rPr>
              <a:t>Three views of GIS</a:t>
            </a:r>
          </a:p>
        </p:txBody>
      </p:sp>
    </p:spTree>
    <p:extLst>
      <p:ext uri="{BB962C8B-B14F-4D97-AF65-F5344CB8AC3E}">
        <p14:creationId xmlns:p14="http://schemas.microsoft.com/office/powerpoint/2010/main" val="1835179125"/>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48134"/>
                                        </p:tgtEl>
                                        <p:attrNameLst>
                                          <p:attrName>style.visibility</p:attrName>
                                        </p:attrNameLst>
                                      </p:cBhvr>
                                      <p:to>
                                        <p:strVal val="visible"/>
                                      </p:to>
                                    </p:set>
                                    <p:animEffect transition="in" filter="blinds(horizontal)">
                                      <p:cBhvr>
                                        <p:cTn id="7" dur="500"/>
                                        <p:tgtEl>
                                          <p:spTgt spid="4813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48130"/>
                                        </p:tgtEl>
                                        <p:attrNameLst>
                                          <p:attrName>style.visibility</p:attrName>
                                        </p:attrNameLst>
                                      </p:cBhvr>
                                      <p:to>
                                        <p:strVal val="visible"/>
                                      </p:to>
                                    </p:set>
                                    <p:animEffect transition="in" filter="blinds(horizontal)">
                                      <p:cBhvr>
                                        <p:cTn id="12" dur="500"/>
                                        <p:tgtEl>
                                          <p:spTgt spid="4813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48137"/>
                                        </p:tgtEl>
                                        <p:attrNameLst>
                                          <p:attrName>style.visibility</p:attrName>
                                        </p:attrNameLst>
                                      </p:cBhvr>
                                      <p:to>
                                        <p:strVal val="visible"/>
                                      </p:to>
                                    </p:set>
                                    <p:animEffect transition="in" filter="blinds(horizontal)">
                                      <p:cBhvr>
                                        <p:cTn id="17" dur="500"/>
                                        <p:tgtEl>
                                          <p:spTgt spid="481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4" descr="dbase_white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7300" y="1514475"/>
            <a:ext cx="1905000" cy="166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6" name="Text Box 6"/>
          <p:cNvSpPr txBox="1">
            <a:spLocks noChangeArrowheads="1"/>
          </p:cNvSpPr>
          <p:nvPr/>
        </p:nvSpPr>
        <p:spPr bwMode="auto">
          <a:xfrm>
            <a:off x="685800" y="3343275"/>
            <a:ext cx="2667000" cy="2647950"/>
          </a:xfrm>
          <a:prstGeom prst="rect">
            <a:avLst/>
          </a:prstGeom>
          <a:solidFill>
            <a:schemeClr val="folHlink"/>
          </a:solidFill>
          <a:ln>
            <a:noFill/>
          </a:ln>
          <a:effectLst>
            <a:outerShdw dist="28398" dir="1593903" algn="ctr" rotWithShape="0">
              <a:srgbClr val="006600"/>
            </a:outerShdw>
          </a:effectLst>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ctr">
              <a:spcBef>
                <a:spcPct val="50000"/>
              </a:spcBef>
              <a:defRPr/>
            </a:pPr>
            <a:r>
              <a:rPr lang="en-US" altLang="zh-CN" sz="2400" smtClean="0">
                <a:solidFill>
                  <a:schemeClr val="bg1"/>
                </a:solidFill>
                <a:effectLst>
                  <a:outerShdw blurRad="38100" dist="38100" dir="2700000" algn="tl">
                    <a:srgbClr val="000000"/>
                  </a:outerShdw>
                </a:effectLst>
                <a:latin typeface="Verdana" pitchFamily="34" charset="0"/>
                <a:ea typeface="宋体" charset="-122"/>
              </a:rPr>
              <a:t>placename</a:t>
            </a:r>
          </a:p>
          <a:p>
            <a:pPr algn="ctr">
              <a:spcBef>
                <a:spcPct val="50000"/>
              </a:spcBef>
              <a:defRPr/>
            </a:pPr>
            <a:r>
              <a:rPr lang="en-US" altLang="zh-CN" sz="2400" smtClean="0">
                <a:solidFill>
                  <a:schemeClr val="bg1"/>
                </a:solidFill>
                <a:effectLst>
                  <a:outerShdw blurRad="38100" dist="38100" dir="2700000" algn="tl">
                    <a:srgbClr val="000000"/>
                  </a:outerShdw>
                </a:effectLst>
                <a:latin typeface="Verdana" pitchFamily="34" charset="0"/>
                <a:ea typeface="宋体" charset="-122"/>
              </a:rPr>
              <a:t>feature type</a:t>
            </a:r>
          </a:p>
          <a:p>
            <a:pPr algn="ctr">
              <a:spcBef>
                <a:spcPct val="50000"/>
              </a:spcBef>
              <a:defRPr/>
            </a:pPr>
            <a:r>
              <a:rPr lang="en-US" altLang="zh-CN" sz="2400" smtClean="0">
                <a:solidFill>
                  <a:schemeClr val="bg1"/>
                </a:solidFill>
                <a:effectLst>
                  <a:outerShdw blurRad="38100" dist="38100" dir="2700000" algn="tl">
                    <a:srgbClr val="000000"/>
                  </a:outerShdw>
                </a:effectLst>
                <a:latin typeface="Verdana" pitchFamily="34" charset="0"/>
                <a:ea typeface="宋体" charset="-122"/>
              </a:rPr>
              <a:t>coordinates</a:t>
            </a:r>
          </a:p>
          <a:p>
            <a:pPr algn="ctr">
              <a:spcBef>
                <a:spcPct val="50000"/>
              </a:spcBef>
              <a:defRPr/>
            </a:pPr>
            <a:r>
              <a:rPr lang="en-US" altLang="zh-CN" sz="2400" smtClean="0">
                <a:solidFill>
                  <a:schemeClr val="bg1"/>
                </a:solidFill>
                <a:effectLst>
                  <a:outerShdw blurRad="38100" dist="38100" dir="2700000" algn="tl">
                    <a:srgbClr val="000000"/>
                  </a:outerShdw>
                </a:effectLst>
                <a:latin typeface="Verdana" pitchFamily="34" charset="0"/>
                <a:ea typeface="宋体" charset="-122"/>
              </a:rPr>
              <a:t>valid date</a:t>
            </a:r>
          </a:p>
          <a:p>
            <a:pPr algn="ctr">
              <a:spcBef>
                <a:spcPct val="50000"/>
              </a:spcBef>
              <a:defRPr/>
            </a:pPr>
            <a:r>
              <a:rPr lang="en-US" altLang="zh-CN" sz="2400" smtClean="0">
                <a:solidFill>
                  <a:schemeClr val="bg1"/>
                </a:solidFill>
                <a:effectLst>
                  <a:outerShdw blurRad="38100" dist="38100" dir="2700000" algn="tl">
                    <a:srgbClr val="000000"/>
                  </a:outerShdw>
                </a:effectLst>
                <a:latin typeface="Verdana" pitchFamily="34" charset="0"/>
                <a:ea typeface="宋体" charset="-122"/>
              </a:rPr>
              <a:t>source note</a:t>
            </a:r>
          </a:p>
        </p:txBody>
      </p:sp>
      <p:sp>
        <p:nvSpPr>
          <p:cNvPr id="23558" name="Text Box 8"/>
          <p:cNvSpPr txBox="1">
            <a:spLocks noChangeArrowheads="1"/>
          </p:cNvSpPr>
          <p:nvPr/>
        </p:nvSpPr>
        <p:spPr bwMode="auto">
          <a:xfrm>
            <a:off x="457200" y="533400"/>
            <a:ext cx="3352800" cy="946150"/>
          </a:xfrm>
          <a:prstGeom prst="rect">
            <a:avLst/>
          </a:prstGeom>
          <a:noFill/>
          <a:ln w="9525">
            <a:noFill/>
            <a:miter lim="800000"/>
            <a:headEnd/>
            <a:tailEnd/>
          </a:ln>
          <a:effectLst>
            <a:outerShdw dist="28398" dir="1593903" algn="ctr" rotWithShape="0">
              <a:schemeClr val="tx1">
                <a:alpha val="50000"/>
              </a:schemeClr>
            </a:outerShdw>
          </a:effec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spcBef>
                <a:spcPct val="50000"/>
              </a:spcBef>
              <a:defRPr/>
            </a:pPr>
            <a:r>
              <a:rPr lang="en-US" altLang="zh-CN" sz="2800" b="1" smtClean="0">
                <a:solidFill>
                  <a:srgbClr val="FFFF00"/>
                </a:solidFill>
                <a:effectLst>
                  <a:outerShdw blurRad="38100" dist="38100" dir="2700000" algn="tl">
                    <a:srgbClr val="000000"/>
                  </a:outerShdw>
                </a:effectLst>
                <a:latin typeface="Verdana" pitchFamily="34" charset="0"/>
                <a:ea typeface="宋体" charset="-122"/>
              </a:rPr>
              <a:t>digital gazetteer</a:t>
            </a:r>
          </a:p>
        </p:txBody>
      </p:sp>
      <p:pic>
        <p:nvPicPr>
          <p:cNvPr id="43013" name="Picture 5" descr="aas_overlay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050" y="1571625"/>
            <a:ext cx="1714500" cy="3829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7" name="Text Box 7"/>
          <p:cNvSpPr txBox="1">
            <a:spLocks noChangeArrowheads="1"/>
          </p:cNvSpPr>
          <p:nvPr/>
        </p:nvSpPr>
        <p:spPr bwMode="auto">
          <a:xfrm>
            <a:off x="5943600" y="5553075"/>
            <a:ext cx="2057400" cy="822325"/>
          </a:xfrm>
          <a:prstGeom prst="rect">
            <a:avLst/>
          </a:prstGeom>
          <a:solidFill>
            <a:schemeClr val="folHlink"/>
          </a:solidFill>
          <a:ln>
            <a:noFill/>
          </a:ln>
          <a:effectLst>
            <a:outerShdw dist="28398" dir="1593903" algn="ctr" rotWithShape="0">
              <a:srgbClr val="006600"/>
            </a:outerShdw>
          </a:effectLst>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spcBef>
                <a:spcPct val="50000"/>
              </a:spcBef>
              <a:defRPr/>
            </a:pPr>
            <a:r>
              <a:rPr lang="en-US" altLang="zh-CN" sz="2400" smtClean="0">
                <a:solidFill>
                  <a:schemeClr val="bg1"/>
                </a:solidFill>
                <a:effectLst>
                  <a:outerShdw blurRad="38100" dist="38100" dir="2700000" algn="tl">
                    <a:srgbClr val="000000"/>
                  </a:outerShdw>
                </a:effectLst>
                <a:latin typeface="Verdana" pitchFamily="34" charset="0"/>
                <a:ea typeface="宋体" charset="-122"/>
              </a:rPr>
              <a:t>spatial objects</a:t>
            </a:r>
          </a:p>
        </p:txBody>
      </p:sp>
      <p:sp>
        <p:nvSpPr>
          <p:cNvPr id="23559" name="Text Box 9"/>
          <p:cNvSpPr txBox="1">
            <a:spLocks noChangeArrowheads="1"/>
          </p:cNvSpPr>
          <p:nvPr/>
        </p:nvSpPr>
        <p:spPr bwMode="auto">
          <a:xfrm>
            <a:off x="5800725" y="533400"/>
            <a:ext cx="2200275" cy="946150"/>
          </a:xfrm>
          <a:prstGeom prst="rect">
            <a:avLst/>
          </a:prstGeom>
          <a:noFill/>
          <a:ln w="9525">
            <a:noFill/>
            <a:miter lim="800000"/>
            <a:headEnd/>
            <a:tailEnd/>
          </a:ln>
          <a:effectLst>
            <a:outerShdw dist="28398" dir="1593903" algn="ctr" rotWithShape="0">
              <a:schemeClr val="tx1">
                <a:alpha val="50000"/>
              </a:schemeClr>
            </a:outerShdw>
          </a:effec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spcBef>
                <a:spcPct val="50000"/>
              </a:spcBef>
              <a:defRPr/>
            </a:pPr>
            <a:r>
              <a:rPr lang="en-US" altLang="zh-CN" sz="2800" b="1" smtClean="0">
                <a:solidFill>
                  <a:srgbClr val="FFFF00"/>
                </a:solidFill>
                <a:effectLst>
                  <a:outerShdw blurRad="38100" dist="38100" dir="2700000" algn="tl">
                    <a:srgbClr val="000000"/>
                  </a:outerShdw>
                </a:effectLst>
                <a:latin typeface="Verdana" pitchFamily="34" charset="0"/>
                <a:ea typeface="宋体" charset="-122"/>
              </a:rPr>
              <a:t>GIS layers</a:t>
            </a:r>
          </a:p>
        </p:txBody>
      </p:sp>
      <p:sp>
        <p:nvSpPr>
          <p:cNvPr id="23560" name="Line 10"/>
          <p:cNvSpPr>
            <a:spLocks noChangeShapeType="1"/>
          </p:cNvSpPr>
          <p:nvPr/>
        </p:nvSpPr>
        <p:spPr bwMode="auto">
          <a:xfrm>
            <a:off x="4619625" y="981075"/>
            <a:ext cx="0" cy="4953000"/>
          </a:xfrm>
          <a:prstGeom prst="line">
            <a:avLst/>
          </a:prstGeom>
          <a:noFill/>
          <a:ln w="57150">
            <a:solidFill>
              <a:schemeClr val="accent4">
                <a:lumMod val="50000"/>
              </a:schemeClr>
            </a:solidFill>
            <a:round/>
            <a:headEnd/>
            <a:tailEnd/>
          </a:ln>
        </p:spPr>
        <p:txBody>
          <a:bodyPr/>
          <a:lstStyle/>
          <a:p>
            <a:pPr>
              <a:defRPr/>
            </a:pPr>
            <a:endParaRPr lang="en-US" sz="1400" b="1">
              <a:solidFill>
                <a:schemeClr val="bg1"/>
              </a:solidFill>
            </a:endParaRPr>
          </a:p>
        </p:txBody>
      </p:sp>
      <p:sp>
        <p:nvSpPr>
          <p:cNvPr id="43017" name="Slide Number Placeholder 12"/>
          <p:cNvSpPr txBox="1">
            <a:spLocks noGrp="1"/>
          </p:cNvSpPr>
          <p:nvPr/>
        </p:nvSpPr>
        <p:spPr bwMode="auto">
          <a:xfrm>
            <a:off x="8534400" y="6629400"/>
            <a:ext cx="6096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C110CCDF-87E0-4361-9210-05488E4F99B1}" type="slidenum">
              <a:rPr lang="en-US" altLang="zh-CN" sz="1200" b="1">
                <a:solidFill>
                  <a:schemeClr val="bg1"/>
                </a:solidFill>
                <a:latin typeface="Verdana" pitchFamily="34" charset="0"/>
                <a:ea typeface="宋体" charset="-122"/>
              </a:rPr>
              <a:pPr algn="r" eaLnBrk="1" hangingPunct="1"/>
              <a:t>29</a:t>
            </a:fld>
            <a:endParaRPr lang="en-US" altLang="zh-CN" sz="1200" b="1">
              <a:solidFill>
                <a:schemeClr val="bg1"/>
              </a:solidFill>
              <a:latin typeface="Verdana" pitchFamily="34" charset="0"/>
              <a:ea typeface="宋体" charset="-122"/>
            </a:endParaRPr>
          </a:p>
        </p:txBody>
      </p:sp>
    </p:spTree>
    <p:extLst>
      <p:ext uri="{BB962C8B-B14F-4D97-AF65-F5344CB8AC3E}">
        <p14:creationId xmlns:p14="http://schemas.microsoft.com/office/powerpoint/2010/main" val="1503247200"/>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5" name="Text Box 3"/>
          <p:cNvSpPr txBox="1">
            <a:spLocks noChangeArrowheads="1"/>
          </p:cNvSpPr>
          <p:nvPr/>
        </p:nvSpPr>
        <p:spPr bwMode="auto">
          <a:xfrm>
            <a:off x="533400" y="6172200"/>
            <a:ext cx="7848600" cy="579438"/>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3200" b="0"/>
              <a:t>“Factoids” in biographical texts</a:t>
            </a:r>
          </a:p>
        </p:txBody>
      </p:sp>
      <p:graphicFrame>
        <p:nvGraphicFramePr>
          <p:cNvPr id="3" name="Content Placeholder 2"/>
          <p:cNvGraphicFramePr>
            <a:graphicFrameLocks noGrp="1"/>
          </p:cNvGraphicFramePr>
          <p:nvPr>
            <p:ph/>
            <p:extLst>
              <p:ext uri="{D42A27DB-BD31-4B8C-83A1-F6EECF244321}">
                <p14:modId xmlns:p14="http://schemas.microsoft.com/office/powerpoint/2010/main" val="3669670294"/>
              </p:ext>
            </p:extLst>
          </p:nvPr>
        </p:nvGraphicFramePr>
        <p:xfrm>
          <a:off x="76200" y="152401"/>
          <a:ext cx="8991600" cy="6019800"/>
        </p:xfrm>
        <a:graphic>
          <a:graphicData uri="http://schemas.openxmlformats.org/drawingml/2006/table">
            <a:tbl>
              <a:tblPr firstRow="1" firstCol="1" bandRow="1">
                <a:tableStyleId>{5C22544A-7EE6-4342-B048-85BDC9FD1C3A}</a:tableStyleId>
              </a:tblPr>
              <a:tblGrid>
                <a:gridCol w="6439472"/>
                <a:gridCol w="2552128"/>
              </a:tblGrid>
              <a:tr h="6019800">
                <a:tc>
                  <a:txBody>
                    <a:bodyPr/>
                    <a:lstStyle/>
                    <a:p>
                      <a:pPr marL="0" marR="0">
                        <a:lnSpc>
                          <a:spcPct val="115000"/>
                        </a:lnSpc>
                        <a:spcBef>
                          <a:spcPts val="0"/>
                        </a:spcBef>
                        <a:spcAft>
                          <a:spcPts val="0"/>
                        </a:spcAft>
                      </a:pPr>
                      <a:r>
                        <a:rPr lang="en-US" sz="1800" dirty="0" err="1">
                          <a:solidFill>
                            <a:schemeClr val="tx1"/>
                          </a:solidFill>
                          <a:effectLst/>
                          <a:highlight>
                            <a:srgbClr val="FFFF00"/>
                          </a:highlight>
                        </a:rPr>
                        <a:t>Lü</a:t>
                      </a:r>
                      <a:r>
                        <a:rPr lang="en-US" sz="1800" dirty="0">
                          <a:solidFill>
                            <a:schemeClr val="tx1"/>
                          </a:solidFill>
                          <a:effectLst/>
                          <a:highlight>
                            <a:srgbClr val="FFFF00"/>
                          </a:highlight>
                        </a:rPr>
                        <a:t> </a:t>
                      </a:r>
                      <a:r>
                        <a:rPr lang="en-US" sz="1800" dirty="0" err="1">
                          <a:solidFill>
                            <a:schemeClr val="tx1"/>
                          </a:solidFill>
                          <a:effectLst/>
                          <a:highlight>
                            <a:srgbClr val="FFFF00"/>
                          </a:highlight>
                        </a:rPr>
                        <a:t>Zuqian</a:t>
                      </a:r>
                      <a:r>
                        <a:rPr lang="en-US" sz="1800" dirty="0">
                          <a:solidFill>
                            <a:schemeClr val="tx1"/>
                          </a:solidFill>
                          <a:effectLst/>
                        </a:rPr>
                        <a:t>, whose style name was </a:t>
                      </a:r>
                      <a:r>
                        <a:rPr lang="en-US" sz="1800" dirty="0" err="1">
                          <a:solidFill>
                            <a:schemeClr val="tx1"/>
                          </a:solidFill>
                          <a:effectLst/>
                          <a:highlight>
                            <a:srgbClr val="FFFF00"/>
                          </a:highlight>
                        </a:rPr>
                        <a:t>Bogong</a:t>
                      </a:r>
                      <a:r>
                        <a:rPr lang="en-US" sz="1800" dirty="0">
                          <a:solidFill>
                            <a:schemeClr val="tx1"/>
                          </a:solidFill>
                          <a:effectLst/>
                        </a:rPr>
                        <a:t>, was a grandson of the </a:t>
                      </a:r>
                      <a:r>
                        <a:rPr lang="en-US" sz="1800" dirty="0">
                          <a:solidFill>
                            <a:schemeClr val="tx1"/>
                          </a:solidFill>
                          <a:effectLst/>
                          <a:highlight>
                            <a:srgbClr val="00FF00"/>
                          </a:highlight>
                        </a:rPr>
                        <a:t>Right Assistant Director to the Imperial Secretary</a:t>
                      </a:r>
                      <a:r>
                        <a:rPr lang="en-US" sz="1800" dirty="0">
                          <a:solidFill>
                            <a:schemeClr val="tx1"/>
                          </a:solidFill>
                          <a:effectLst/>
                        </a:rPr>
                        <a:t> </a:t>
                      </a:r>
                      <a:r>
                        <a:rPr lang="en-US" sz="1800" dirty="0" err="1">
                          <a:solidFill>
                            <a:schemeClr val="tx1"/>
                          </a:solidFill>
                          <a:effectLst/>
                          <a:highlight>
                            <a:srgbClr val="FFFF00"/>
                          </a:highlight>
                        </a:rPr>
                        <a:t>Haowen</a:t>
                      </a:r>
                      <a:r>
                        <a:rPr lang="en-US" sz="1800" dirty="0">
                          <a:solidFill>
                            <a:schemeClr val="tx1"/>
                          </a:solidFill>
                          <a:effectLst/>
                        </a:rPr>
                        <a:t>. His family had lived in </a:t>
                      </a:r>
                      <a:r>
                        <a:rPr lang="en-US" sz="1800" dirty="0">
                          <a:solidFill>
                            <a:schemeClr val="tx1"/>
                          </a:solidFill>
                          <a:effectLst/>
                          <a:highlight>
                            <a:srgbClr val="00FFFF"/>
                          </a:highlight>
                        </a:rPr>
                        <a:t>Wuzhou</a:t>
                      </a:r>
                      <a:r>
                        <a:rPr lang="en-US" sz="1800" dirty="0">
                          <a:solidFill>
                            <a:schemeClr val="tx1"/>
                          </a:solidFill>
                          <a:effectLst/>
                        </a:rPr>
                        <a:t> since his grandfather's generation. The learning of </a:t>
                      </a:r>
                      <a:r>
                        <a:rPr lang="en-US" sz="1800" dirty="0" err="1">
                          <a:solidFill>
                            <a:schemeClr val="tx1"/>
                          </a:solidFill>
                          <a:effectLst/>
                        </a:rPr>
                        <a:t>Zuqian</a:t>
                      </a:r>
                      <a:r>
                        <a:rPr lang="en-US" sz="1800" dirty="0">
                          <a:solidFill>
                            <a:schemeClr val="tx1"/>
                          </a:solidFill>
                          <a:effectLst/>
                        </a:rPr>
                        <a:t> was based on family [tradition], and embodied the textual transmission from the Central Plain. When he grew up, </a:t>
                      </a:r>
                      <a:r>
                        <a:rPr lang="en-US" sz="1800" dirty="0" err="1">
                          <a:solidFill>
                            <a:schemeClr val="tx1"/>
                          </a:solidFill>
                          <a:effectLst/>
                        </a:rPr>
                        <a:t>Zuqian</a:t>
                      </a:r>
                      <a:r>
                        <a:rPr lang="en-US" sz="1800" dirty="0">
                          <a:solidFill>
                            <a:schemeClr val="tx1"/>
                          </a:solidFill>
                          <a:effectLst/>
                        </a:rPr>
                        <a:t> </a:t>
                      </a:r>
                      <a:r>
                        <a:rPr lang="en-US" sz="1800" dirty="0">
                          <a:solidFill>
                            <a:schemeClr val="tx1"/>
                          </a:solidFill>
                          <a:effectLst/>
                          <a:highlight>
                            <a:srgbClr val="800080"/>
                          </a:highlight>
                        </a:rPr>
                        <a:t>studied with</a:t>
                      </a:r>
                      <a:r>
                        <a:rPr lang="en-US" sz="1800" dirty="0">
                          <a:solidFill>
                            <a:schemeClr val="tx1"/>
                          </a:solidFill>
                          <a:effectLst/>
                        </a:rPr>
                        <a:t> </a:t>
                      </a:r>
                      <a:r>
                        <a:rPr lang="en-US" sz="1800" dirty="0">
                          <a:solidFill>
                            <a:schemeClr val="tx1"/>
                          </a:solidFill>
                          <a:effectLst/>
                          <a:highlight>
                            <a:srgbClr val="FFFF00"/>
                          </a:highlight>
                        </a:rPr>
                        <a:t>Lin </a:t>
                      </a:r>
                      <a:r>
                        <a:rPr lang="en-US" sz="1800" dirty="0" err="1">
                          <a:solidFill>
                            <a:schemeClr val="tx1"/>
                          </a:solidFill>
                          <a:effectLst/>
                          <a:highlight>
                            <a:srgbClr val="FFFF00"/>
                          </a:highlight>
                        </a:rPr>
                        <a:t>Zhiqi</a:t>
                      </a:r>
                      <a:r>
                        <a:rPr lang="en-US" sz="1800" dirty="0">
                          <a:solidFill>
                            <a:schemeClr val="tx1"/>
                          </a:solidFill>
                          <a:effectLst/>
                        </a:rPr>
                        <a:t>, </a:t>
                      </a:r>
                      <a:r>
                        <a:rPr lang="en-US" sz="1800" dirty="0">
                          <a:solidFill>
                            <a:schemeClr val="tx1"/>
                          </a:solidFill>
                          <a:effectLst/>
                          <a:highlight>
                            <a:srgbClr val="FFFF00"/>
                          </a:highlight>
                        </a:rPr>
                        <a:t>Wang </a:t>
                      </a:r>
                      <a:r>
                        <a:rPr lang="en-US" sz="1800" dirty="0" err="1">
                          <a:solidFill>
                            <a:schemeClr val="tx1"/>
                          </a:solidFill>
                          <a:effectLst/>
                          <a:highlight>
                            <a:srgbClr val="FFFF00"/>
                          </a:highlight>
                        </a:rPr>
                        <a:t>Yingchen</a:t>
                      </a:r>
                      <a:r>
                        <a:rPr lang="en-US" sz="1800" dirty="0">
                          <a:solidFill>
                            <a:schemeClr val="tx1"/>
                          </a:solidFill>
                          <a:effectLst/>
                        </a:rPr>
                        <a:t>, and </a:t>
                      </a:r>
                      <a:r>
                        <a:rPr lang="en-US" sz="1800" dirty="0">
                          <a:solidFill>
                            <a:schemeClr val="tx1"/>
                          </a:solidFill>
                          <a:effectLst/>
                          <a:highlight>
                            <a:srgbClr val="FFFF00"/>
                          </a:highlight>
                        </a:rPr>
                        <a:t>Hu Xian</a:t>
                      </a:r>
                      <a:r>
                        <a:rPr lang="en-US" sz="1800" dirty="0">
                          <a:solidFill>
                            <a:schemeClr val="tx1"/>
                          </a:solidFill>
                          <a:effectLst/>
                        </a:rPr>
                        <a:t> respectively. Then he also </a:t>
                      </a:r>
                      <a:r>
                        <a:rPr lang="en-US" sz="1800" dirty="0">
                          <a:solidFill>
                            <a:schemeClr val="tx1"/>
                          </a:solidFill>
                          <a:effectLst/>
                          <a:highlight>
                            <a:srgbClr val="800080"/>
                          </a:highlight>
                        </a:rPr>
                        <a:t>befriended</a:t>
                      </a:r>
                      <a:r>
                        <a:rPr lang="en-US" sz="1800" dirty="0">
                          <a:solidFill>
                            <a:schemeClr val="tx1"/>
                          </a:solidFill>
                          <a:effectLst/>
                        </a:rPr>
                        <a:t> </a:t>
                      </a:r>
                      <a:r>
                        <a:rPr lang="en-US" sz="1800" dirty="0">
                          <a:solidFill>
                            <a:schemeClr val="tx1"/>
                          </a:solidFill>
                          <a:effectLst/>
                          <a:highlight>
                            <a:srgbClr val="FFFF00"/>
                          </a:highlight>
                        </a:rPr>
                        <a:t>Zhang Shi</a:t>
                      </a:r>
                      <a:r>
                        <a:rPr lang="en-US" sz="1800" dirty="0">
                          <a:solidFill>
                            <a:schemeClr val="tx1"/>
                          </a:solidFill>
                          <a:effectLst/>
                        </a:rPr>
                        <a:t> and </a:t>
                      </a:r>
                      <a:r>
                        <a:rPr lang="en-US" sz="1800" dirty="0">
                          <a:solidFill>
                            <a:schemeClr val="tx1"/>
                          </a:solidFill>
                          <a:effectLst/>
                          <a:highlight>
                            <a:srgbClr val="FFFF00"/>
                          </a:highlight>
                        </a:rPr>
                        <a:t>Zhu Xi</a:t>
                      </a:r>
                      <a:r>
                        <a:rPr lang="en-US" sz="1800" dirty="0">
                          <a:solidFill>
                            <a:schemeClr val="tx1"/>
                          </a:solidFill>
                          <a:effectLst/>
                        </a:rPr>
                        <a:t>, and his explication and inquiry became more sophisticated.</a:t>
                      </a:r>
                    </a:p>
                    <a:p>
                      <a:pPr marL="0" marR="0">
                        <a:lnSpc>
                          <a:spcPct val="115000"/>
                        </a:lnSpc>
                        <a:spcBef>
                          <a:spcPts val="0"/>
                        </a:spcBef>
                        <a:spcAft>
                          <a:spcPts val="0"/>
                        </a:spcAft>
                      </a:pPr>
                      <a:r>
                        <a:rPr lang="en-US" sz="1800" dirty="0">
                          <a:solidFill>
                            <a:schemeClr val="tx1"/>
                          </a:solidFill>
                          <a:effectLst/>
                        </a:rPr>
                        <a:t> </a:t>
                      </a:r>
                    </a:p>
                    <a:p>
                      <a:pPr marL="0" marR="0">
                        <a:lnSpc>
                          <a:spcPct val="115000"/>
                        </a:lnSpc>
                        <a:spcBef>
                          <a:spcPts val="0"/>
                        </a:spcBef>
                        <a:spcAft>
                          <a:spcPts val="0"/>
                        </a:spcAft>
                      </a:pPr>
                      <a:r>
                        <a:rPr lang="en-US" sz="1800" dirty="0">
                          <a:solidFill>
                            <a:schemeClr val="tx1"/>
                          </a:solidFill>
                          <a:effectLst/>
                        </a:rPr>
                        <a:t>First he </a:t>
                      </a:r>
                      <a:r>
                        <a:rPr lang="en-US" sz="1800" dirty="0">
                          <a:solidFill>
                            <a:schemeClr val="tx1"/>
                          </a:solidFill>
                          <a:effectLst/>
                          <a:highlight>
                            <a:srgbClr val="FF0000"/>
                          </a:highlight>
                        </a:rPr>
                        <a:t>obtained official rank by way of the protection</a:t>
                      </a:r>
                      <a:r>
                        <a:rPr lang="en-US" sz="1800" dirty="0">
                          <a:solidFill>
                            <a:schemeClr val="tx1"/>
                          </a:solidFill>
                          <a:effectLst/>
                        </a:rPr>
                        <a:t> privilege. But later he obtained his </a:t>
                      </a:r>
                      <a:r>
                        <a:rPr lang="en-US" sz="1800" dirty="0" err="1">
                          <a:solidFill>
                            <a:schemeClr val="tx1"/>
                          </a:solidFill>
                          <a:effectLst/>
                          <a:highlight>
                            <a:srgbClr val="FF0000"/>
                          </a:highlight>
                        </a:rPr>
                        <a:t>Jinshi</a:t>
                      </a:r>
                      <a:r>
                        <a:rPr lang="en-US" sz="1800" dirty="0">
                          <a:solidFill>
                            <a:schemeClr val="tx1"/>
                          </a:solidFill>
                          <a:effectLst/>
                          <a:highlight>
                            <a:srgbClr val="FF0000"/>
                          </a:highlight>
                        </a:rPr>
                        <a:t> degree</a:t>
                      </a:r>
                      <a:r>
                        <a:rPr lang="en-US" sz="1800" dirty="0">
                          <a:solidFill>
                            <a:schemeClr val="tx1"/>
                          </a:solidFill>
                          <a:effectLst/>
                        </a:rPr>
                        <a:t> and also passed the </a:t>
                      </a:r>
                      <a:r>
                        <a:rPr lang="en-US" sz="1800" dirty="0">
                          <a:solidFill>
                            <a:schemeClr val="tx1"/>
                          </a:solidFill>
                          <a:effectLst/>
                          <a:highlight>
                            <a:srgbClr val="FF0000"/>
                          </a:highlight>
                        </a:rPr>
                        <a:t>special decree examination for "Erudite Learning and Exceptional Literary Composition</a:t>
                      </a:r>
                      <a:r>
                        <a:rPr lang="en-US" sz="1800" dirty="0">
                          <a:solidFill>
                            <a:schemeClr val="tx1"/>
                          </a:solidFill>
                          <a:effectLst/>
                        </a:rPr>
                        <a:t>." Then he was appointed to the </a:t>
                      </a:r>
                      <a:r>
                        <a:rPr lang="en-US" sz="1800" dirty="0">
                          <a:solidFill>
                            <a:schemeClr val="tx1"/>
                          </a:solidFill>
                          <a:effectLst/>
                          <a:highlight>
                            <a:srgbClr val="00FF00"/>
                          </a:highlight>
                        </a:rPr>
                        <a:t>School for the Imperial Clan in the Southern Outer Office</a:t>
                      </a:r>
                      <a:r>
                        <a:rPr lang="en-US" sz="1800" dirty="0">
                          <a:solidFill>
                            <a:schemeClr val="tx1"/>
                          </a:solidFill>
                          <a:effectLst/>
                        </a:rPr>
                        <a:t>. During </a:t>
                      </a:r>
                      <a:r>
                        <a:rPr lang="en-US" sz="1800" dirty="0">
                          <a:solidFill>
                            <a:schemeClr val="tx1"/>
                          </a:solidFill>
                          <a:effectLst/>
                          <a:highlight>
                            <a:srgbClr val="00FF00"/>
                          </a:highlight>
                        </a:rPr>
                        <a:t>the mourning period for his mother</a:t>
                      </a:r>
                      <a:r>
                        <a:rPr lang="en-US" sz="1800" dirty="0">
                          <a:solidFill>
                            <a:schemeClr val="tx1"/>
                          </a:solidFill>
                          <a:effectLst/>
                        </a:rPr>
                        <a:t>, when he stayed in </a:t>
                      </a:r>
                      <a:r>
                        <a:rPr lang="en-US" sz="1800" dirty="0">
                          <a:solidFill>
                            <a:schemeClr val="tx1"/>
                          </a:solidFill>
                          <a:effectLst/>
                          <a:highlight>
                            <a:srgbClr val="00FFFF"/>
                          </a:highlight>
                        </a:rPr>
                        <a:t>Mt. </a:t>
                      </a:r>
                      <a:r>
                        <a:rPr lang="en-US" sz="1800" dirty="0" err="1">
                          <a:solidFill>
                            <a:schemeClr val="tx1"/>
                          </a:solidFill>
                          <a:effectLst/>
                          <a:highlight>
                            <a:srgbClr val="00FFFF"/>
                          </a:highlight>
                        </a:rPr>
                        <a:t>Mingzhao</a:t>
                      </a:r>
                      <a:r>
                        <a:rPr lang="en-US" sz="1800" dirty="0">
                          <a:solidFill>
                            <a:schemeClr val="tx1"/>
                          </a:solidFill>
                          <a:effectLst/>
                        </a:rPr>
                        <a:t> (in </a:t>
                      </a:r>
                      <a:r>
                        <a:rPr lang="en-US" sz="1800" dirty="0" err="1">
                          <a:solidFill>
                            <a:schemeClr val="tx1"/>
                          </a:solidFill>
                          <a:effectLst/>
                        </a:rPr>
                        <a:t>Wuyi</a:t>
                      </a:r>
                      <a:r>
                        <a:rPr lang="en-US" sz="1800" dirty="0">
                          <a:solidFill>
                            <a:schemeClr val="tx1"/>
                          </a:solidFill>
                          <a:effectLst/>
                        </a:rPr>
                        <a:t>), literati from all directions raced there. He was appointed </a:t>
                      </a:r>
                      <a:r>
                        <a:rPr lang="en-US" sz="1800" dirty="0">
                          <a:solidFill>
                            <a:schemeClr val="tx1"/>
                          </a:solidFill>
                          <a:effectLst/>
                          <a:highlight>
                            <a:srgbClr val="00FF00"/>
                          </a:highlight>
                        </a:rPr>
                        <a:t>Erudite in the National University</a:t>
                      </a:r>
                      <a:r>
                        <a:rPr lang="en-US" sz="1800" dirty="0">
                          <a:solidFill>
                            <a:schemeClr val="tx1"/>
                          </a:solidFill>
                          <a:effectLst/>
                        </a:rPr>
                        <a:t>.</a:t>
                      </a:r>
                      <a:endParaRPr lang="en-US" sz="1800" dirty="0">
                        <a:solidFill>
                          <a:schemeClr val="tx1"/>
                        </a:solidFill>
                        <a:effectLst/>
                        <a:latin typeface="Calibri"/>
                        <a:ea typeface="SimSun"/>
                        <a:cs typeface="Times New Roman"/>
                      </a:endParaRPr>
                    </a:p>
                  </a:txBody>
                  <a:tcPr marL="68580" marR="68580" marT="0" marB="0">
                    <a:solidFill>
                      <a:schemeClr val="accent1">
                        <a:lumMod val="20000"/>
                        <a:lumOff val="80000"/>
                      </a:schemeClr>
                    </a:solidFill>
                  </a:tcPr>
                </a:tc>
                <a:tc>
                  <a:txBody>
                    <a:bodyPr/>
                    <a:lstStyle/>
                    <a:p>
                      <a:pPr marL="0" marR="0">
                        <a:lnSpc>
                          <a:spcPct val="120000"/>
                        </a:lnSpc>
                      </a:pPr>
                      <a:r>
                        <a:rPr lang="zh-TW" sz="2000" dirty="0">
                          <a:solidFill>
                            <a:schemeClr val="tx1"/>
                          </a:solidFill>
                          <a:effectLst/>
                          <a:highlight>
                            <a:srgbClr val="FFFF00"/>
                          </a:highlight>
                        </a:rPr>
                        <a:t>呂祖謙</a:t>
                      </a:r>
                      <a:r>
                        <a:rPr lang="zh-TW" sz="2000" dirty="0">
                          <a:solidFill>
                            <a:schemeClr val="tx1"/>
                          </a:solidFill>
                          <a:effectLst/>
                        </a:rPr>
                        <a:t>字</a:t>
                      </a:r>
                      <a:r>
                        <a:rPr lang="zh-TW" sz="2000" dirty="0">
                          <a:solidFill>
                            <a:schemeClr val="tx1"/>
                          </a:solidFill>
                          <a:effectLst/>
                          <a:highlight>
                            <a:srgbClr val="FFFF00"/>
                          </a:highlight>
                        </a:rPr>
                        <a:t>伯恭</a:t>
                      </a:r>
                      <a:r>
                        <a:rPr lang="zh-TW" sz="2000" dirty="0">
                          <a:solidFill>
                            <a:schemeClr val="tx1"/>
                          </a:solidFill>
                          <a:effectLst/>
                        </a:rPr>
                        <a:t>，</a:t>
                      </a:r>
                      <a:r>
                        <a:rPr lang="zh-TW" sz="2000" dirty="0">
                          <a:solidFill>
                            <a:schemeClr val="tx1"/>
                          </a:solidFill>
                          <a:effectLst/>
                          <a:highlight>
                            <a:srgbClr val="00FF00"/>
                          </a:highlight>
                        </a:rPr>
                        <a:t>尚書右丞</a:t>
                      </a:r>
                      <a:r>
                        <a:rPr lang="zh-TW" sz="2000" dirty="0">
                          <a:solidFill>
                            <a:schemeClr val="tx1"/>
                          </a:solidFill>
                          <a:effectLst/>
                          <a:highlight>
                            <a:srgbClr val="FFFF00"/>
                          </a:highlight>
                        </a:rPr>
                        <a:t>好問</a:t>
                      </a:r>
                      <a:r>
                        <a:rPr lang="zh-TW" sz="2000" dirty="0">
                          <a:solidFill>
                            <a:schemeClr val="tx1"/>
                          </a:solidFill>
                          <a:effectLst/>
                        </a:rPr>
                        <a:t>之孫也．自其祖始居</a:t>
                      </a:r>
                      <a:r>
                        <a:rPr lang="zh-TW" sz="2000" dirty="0">
                          <a:solidFill>
                            <a:schemeClr val="tx1"/>
                          </a:solidFill>
                          <a:effectLst/>
                          <a:highlight>
                            <a:srgbClr val="00FFFF"/>
                          </a:highlight>
                        </a:rPr>
                        <a:t>婺州</a:t>
                      </a:r>
                      <a:r>
                        <a:rPr lang="zh-TW" sz="2000" dirty="0">
                          <a:solidFill>
                            <a:schemeClr val="tx1"/>
                          </a:solidFill>
                          <a:effectLst/>
                        </a:rPr>
                        <a:t>．祖謙之學本之家庭，有中原文獻之傳．長</a:t>
                      </a:r>
                      <a:r>
                        <a:rPr lang="zh-TW" sz="2000" dirty="0">
                          <a:solidFill>
                            <a:schemeClr val="tx1"/>
                          </a:solidFill>
                          <a:effectLst/>
                          <a:highlight>
                            <a:srgbClr val="800080"/>
                          </a:highlight>
                        </a:rPr>
                        <a:t>從</a:t>
                      </a:r>
                      <a:r>
                        <a:rPr lang="zh-TW" sz="2000" dirty="0">
                          <a:solidFill>
                            <a:schemeClr val="tx1"/>
                          </a:solidFill>
                          <a:effectLst/>
                          <a:highlight>
                            <a:srgbClr val="FFFF00"/>
                          </a:highlight>
                        </a:rPr>
                        <a:t>林之奇</a:t>
                      </a:r>
                      <a:r>
                        <a:rPr lang="zh-TW" sz="2000" dirty="0">
                          <a:solidFill>
                            <a:schemeClr val="tx1"/>
                          </a:solidFill>
                          <a:effectLst/>
                        </a:rPr>
                        <a:t>、</a:t>
                      </a:r>
                      <a:r>
                        <a:rPr lang="zh-TW" sz="2000" dirty="0">
                          <a:solidFill>
                            <a:schemeClr val="tx1"/>
                          </a:solidFill>
                          <a:effectLst/>
                          <a:highlight>
                            <a:srgbClr val="FFFF00"/>
                          </a:highlight>
                        </a:rPr>
                        <a:t>汪應辰</a:t>
                      </a:r>
                      <a:r>
                        <a:rPr lang="zh-TW" sz="2000" dirty="0">
                          <a:solidFill>
                            <a:schemeClr val="tx1"/>
                          </a:solidFill>
                          <a:effectLst/>
                        </a:rPr>
                        <a:t>、</a:t>
                      </a:r>
                      <a:r>
                        <a:rPr lang="zh-TW" sz="2000" dirty="0">
                          <a:solidFill>
                            <a:schemeClr val="tx1"/>
                          </a:solidFill>
                          <a:effectLst/>
                          <a:highlight>
                            <a:srgbClr val="FFFF00"/>
                          </a:highlight>
                        </a:rPr>
                        <a:t>胡憲</a:t>
                      </a:r>
                      <a:r>
                        <a:rPr lang="zh-TW" sz="2000" dirty="0">
                          <a:solidFill>
                            <a:schemeClr val="tx1"/>
                          </a:solidFill>
                          <a:effectLst/>
                          <a:highlight>
                            <a:srgbClr val="800080"/>
                          </a:highlight>
                        </a:rPr>
                        <a:t>游</a:t>
                      </a:r>
                      <a:r>
                        <a:rPr lang="zh-TW" sz="2000" dirty="0">
                          <a:solidFill>
                            <a:schemeClr val="tx1"/>
                          </a:solidFill>
                          <a:effectLst/>
                        </a:rPr>
                        <a:t>，既又</a:t>
                      </a:r>
                      <a:r>
                        <a:rPr lang="zh-TW" sz="2000" dirty="0">
                          <a:solidFill>
                            <a:schemeClr val="tx1"/>
                          </a:solidFill>
                          <a:effectLst/>
                          <a:highlight>
                            <a:srgbClr val="800080"/>
                          </a:highlight>
                        </a:rPr>
                        <a:t>友</a:t>
                      </a:r>
                      <a:r>
                        <a:rPr lang="zh-TW" sz="2000" dirty="0">
                          <a:solidFill>
                            <a:schemeClr val="tx1"/>
                          </a:solidFill>
                          <a:effectLst/>
                          <a:highlight>
                            <a:srgbClr val="FFFF00"/>
                          </a:highlight>
                        </a:rPr>
                        <a:t>張栻</a:t>
                      </a:r>
                      <a:r>
                        <a:rPr lang="zh-TW" sz="2000" dirty="0">
                          <a:solidFill>
                            <a:schemeClr val="tx1"/>
                          </a:solidFill>
                          <a:effectLst/>
                        </a:rPr>
                        <a:t>、</a:t>
                      </a:r>
                      <a:r>
                        <a:rPr lang="zh-TW" sz="2000" dirty="0">
                          <a:solidFill>
                            <a:schemeClr val="tx1"/>
                          </a:solidFill>
                          <a:effectLst/>
                          <a:highlight>
                            <a:srgbClr val="FFFF00"/>
                          </a:highlight>
                        </a:rPr>
                        <a:t>朱熹</a:t>
                      </a:r>
                      <a:r>
                        <a:rPr lang="zh-TW" sz="2000" dirty="0">
                          <a:solidFill>
                            <a:schemeClr val="tx1"/>
                          </a:solidFill>
                          <a:effectLst/>
                        </a:rPr>
                        <a:t>，講索益精． </a:t>
                      </a:r>
                      <a:endParaRPr lang="en-US" sz="2000" dirty="0">
                        <a:solidFill>
                          <a:schemeClr val="tx1"/>
                        </a:solidFill>
                        <a:effectLst/>
                      </a:endParaRPr>
                    </a:p>
                    <a:p>
                      <a:pPr marL="0" marR="0">
                        <a:lnSpc>
                          <a:spcPct val="115000"/>
                        </a:lnSpc>
                        <a:spcBef>
                          <a:spcPts val="0"/>
                        </a:spcBef>
                        <a:spcAft>
                          <a:spcPts val="0"/>
                        </a:spcAft>
                      </a:pPr>
                      <a:r>
                        <a:rPr lang="zh-TW" sz="2000" dirty="0">
                          <a:solidFill>
                            <a:schemeClr val="tx1"/>
                          </a:solidFill>
                          <a:effectLst/>
                        </a:rPr>
                        <a:t>　　初，</a:t>
                      </a:r>
                      <a:r>
                        <a:rPr lang="zh-TW" sz="2000" dirty="0">
                          <a:solidFill>
                            <a:schemeClr val="tx1"/>
                          </a:solidFill>
                          <a:effectLst/>
                          <a:highlight>
                            <a:srgbClr val="FF0000"/>
                          </a:highlight>
                        </a:rPr>
                        <a:t>蔭補入官</a:t>
                      </a:r>
                      <a:r>
                        <a:rPr lang="zh-TW" sz="2000" dirty="0">
                          <a:solidFill>
                            <a:schemeClr val="tx1"/>
                          </a:solidFill>
                          <a:effectLst/>
                        </a:rPr>
                        <a:t>，後舉</a:t>
                      </a:r>
                      <a:r>
                        <a:rPr lang="zh-TW" sz="2000" dirty="0">
                          <a:solidFill>
                            <a:schemeClr val="tx1"/>
                          </a:solidFill>
                          <a:effectLst/>
                          <a:highlight>
                            <a:srgbClr val="FF0000"/>
                          </a:highlight>
                        </a:rPr>
                        <a:t>進士</a:t>
                      </a:r>
                      <a:r>
                        <a:rPr lang="zh-TW" sz="2000" dirty="0">
                          <a:solidFill>
                            <a:schemeClr val="tx1"/>
                          </a:solidFill>
                          <a:effectLst/>
                        </a:rPr>
                        <a:t>，復中</a:t>
                      </a:r>
                      <a:r>
                        <a:rPr lang="zh-TW" sz="2000" dirty="0">
                          <a:solidFill>
                            <a:schemeClr val="tx1"/>
                          </a:solidFill>
                          <a:effectLst/>
                          <a:highlight>
                            <a:srgbClr val="FF0000"/>
                          </a:highlight>
                        </a:rPr>
                        <a:t>博學宏詞</a:t>
                      </a:r>
                      <a:r>
                        <a:rPr lang="zh-TW" sz="2000" dirty="0">
                          <a:solidFill>
                            <a:schemeClr val="tx1"/>
                          </a:solidFill>
                          <a:effectLst/>
                        </a:rPr>
                        <a:t>科，調</a:t>
                      </a:r>
                      <a:r>
                        <a:rPr lang="zh-TW" sz="2000" dirty="0">
                          <a:solidFill>
                            <a:schemeClr val="tx1"/>
                          </a:solidFill>
                          <a:effectLst/>
                          <a:highlight>
                            <a:srgbClr val="00FF00"/>
                          </a:highlight>
                        </a:rPr>
                        <a:t>南外宗教</a:t>
                      </a:r>
                      <a:r>
                        <a:rPr lang="zh-TW" sz="2000" dirty="0">
                          <a:solidFill>
                            <a:schemeClr val="tx1"/>
                          </a:solidFill>
                          <a:effectLst/>
                        </a:rPr>
                        <a:t>．丁</a:t>
                      </a:r>
                      <a:r>
                        <a:rPr lang="zh-TW" sz="2000" dirty="0">
                          <a:solidFill>
                            <a:schemeClr val="tx1"/>
                          </a:solidFill>
                          <a:effectLst/>
                          <a:highlight>
                            <a:srgbClr val="00FF00"/>
                          </a:highlight>
                        </a:rPr>
                        <a:t>內艱</a:t>
                      </a:r>
                      <a:r>
                        <a:rPr lang="zh-TW" sz="2000" dirty="0">
                          <a:solidFill>
                            <a:schemeClr val="tx1"/>
                          </a:solidFill>
                          <a:effectLst/>
                        </a:rPr>
                        <a:t>，居</a:t>
                      </a:r>
                      <a:r>
                        <a:rPr lang="zh-TW" sz="2000" dirty="0">
                          <a:solidFill>
                            <a:schemeClr val="tx1"/>
                          </a:solidFill>
                          <a:effectLst/>
                          <a:highlight>
                            <a:srgbClr val="00FFFF"/>
                          </a:highlight>
                        </a:rPr>
                        <a:t>明招山</a:t>
                      </a:r>
                      <a:r>
                        <a:rPr lang="zh-TW" sz="2000" dirty="0">
                          <a:solidFill>
                            <a:schemeClr val="tx1"/>
                          </a:solidFill>
                          <a:effectLst/>
                        </a:rPr>
                        <a:t>，四方之士爭趨之．除</a:t>
                      </a:r>
                      <a:r>
                        <a:rPr lang="zh-TW" sz="2000" dirty="0">
                          <a:solidFill>
                            <a:schemeClr val="tx1"/>
                          </a:solidFill>
                          <a:effectLst/>
                          <a:highlight>
                            <a:srgbClr val="00FF00"/>
                          </a:highlight>
                        </a:rPr>
                        <a:t>太學博士</a:t>
                      </a:r>
                      <a:endParaRPr lang="en-US" sz="2000" dirty="0">
                        <a:solidFill>
                          <a:schemeClr val="tx1"/>
                        </a:solidFill>
                        <a:effectLst/>
                        <a:latin typeface="Calibri"/>
                        <a:ea typeface="SimSun"/>
                        <a:cs typeface="Times New Roman"/>
                      </a:endParaRPr>
                    </a:p>
                  </a:txBody>
                  <a:tcPr marL="68580" marR="68580" marT="0" marB="0">
                    <a:solidFill>
                      <a:schemeClr val="accent1">
                        <a:lumMod val="20000"/>
                        <a:lumOff val="80000"/>
                      </a:schemeClr>
                    </a:solidFill>
                  </a:tcPr>
                </a:tc>
              </a:tr>
            </a:tbl>
          </a:graphicData>
        </a:graphic>
      </p:graphicFrame>
    </p:spTree>
    <p:extLst>
      <p:ext uri="{BB962C8B-B14F-4D97-AF65-F5344CB8AC3E}">
        <p14:creationId xmlns:p14="http://schemas.microsoft.com/office/powerpoint/2010/main" val="371717187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228600" y="0"/>
            <a:ext cx="8458200" cy="1219200"/>
          </a:xfrm>
          <a:solidFill>
            <a:schemeClr val="accent1"/>
          </a:solidFill>
        </p:spPr>
        <p:txBody>
          <a:bodyPr>
            <a:normAutofit fontScale="90000"/>
          </a:bodyPr>
          <a:lstStyle/>
          <a:p>
            <a:pPr eaLnBrk="1" hangingPunct="1"/>
            <a:r>
              <a:rPr lang="en-US" altLang="zh-CN" sz="4000" smtClean="0">
                <a:ea typeface="宋体" charset="-122"/>
              </a:rPr>
              <a:t>Raster data: Digital Elevation Model (DEM) or “Grid Data”</a:t>
            </a:r>
          </a:p>
        </p:txBody>
      </p:sp>
      <p:pic>
        <p:nvPicPr>
          <p:cNvPr id="44035"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l="20370" t="12236" r="1852" b="8328"/>
          <a:stretch>
            <a:fillRect/>
          </a:stretch>
        </p:blipFill>
        <p:spPr>
          <a:xfrm>
            <a:off x="304800" y="1217613"/>
            <a:ext cx="8534400" cy="5335587"/>
          </a:xfrm>
        </p:spPr>
      </p:pic>
    </p:spTree>
    <p:extLst>
      <p:ext uri="{BB962C8B-B14F-4D97-AF65-F5344CB8AC3E}">
        <p14:creationId xmlns:p14="http://schemas.microsoft.com/office/powerpoint/2010/main" val="323438401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457200" y="228600"/>
            <a:ext cx="8534400" cy="563563"/>
          </a:xfrm>
          <a:solidFill>
            <a:schemeClr val="accent1"/>
          </a:solidFill>
        </p:spPr>
        <p:txBody>
          <a:bodyPr>
            <a:normAutofit fontScale="90000"/>
          </a:bodyPr>
          <a:lstStyle/>
          <a:p>
            <a:pPr eaLnBrk="1" hangingPunct="1"/>
            <a:r>
              <a:rPr lang="en-US" altLang="zh-CN" sz="4000" smtClean="0">
                <a:ea typeface="宋体" charset="-122"/>
              </a:rPr>
              <a:t>Raster data: Each pixel has a value</a:t>
            </a:r>
          </a:p>
        </p:txBody>
      </p:sp>
      <p:pic>
        <p:nvPicPr>
          <p:cNvPr id="45059"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l="20370" t="12236" r="1852" b="8328"/>
          <a:stretch>
            <a:fillRect/>
          </a:stretch>
        </p:blipFill>
        <p:spPr>
          <a:xfrm>
            <a:off x="381000" y="990600"/>
            <a:ext cx="8534400" cy="5335588"/>
          </a:xfrm>
        </p:spPr>
      </p:pic>
      <p:pic>
        <p:nvPicPr>
          <p:cNvPr id="45060" name="Picture 4"/>
          <p:cNvPicPr>
            <a:picLocks noChangeAspect="1" noChangeArrowheads="1"/>
          </p:cNvPicPr>
          <p:nvPr/>
        </p:nvPicPr>
        <p:blipFill>
          <a:blip r:embed="rId3">
            <a:extLst>
              <a:ext uri="{28A0092B-C50C-407E-A947-70E740481C1C}">
                <a14:useLocalDpi xmlns:a14="http://schemas.microsoft.com/office/drawing/2010/main" val="0"/>
              </a:ext>
            </a:extLst>
          </a:blip>
          <a:srcRect l="62411" t="61276" r="14185" b="8086"/>
          <a:stretch>
            <a:fillRect/>
          </a:stretch>
        </p:blipFill>
        <p:spPr bwMode="auto">
          <a:xfrm>
            <a:off x="2971800" y="1295400"/>
            <a:ext cx="2514600"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5061" name="Rectangle 5"/>
          <p:cNvSpPr>
            <a:spLocks noChangeArrowheads="1"/>
          </p:cNvSpPr>
          <p:nvPr/>
        </p:nvSpPr>
        <p:spPr bwMode="auto">
          <a:xfrm>
            <a:off x="2971800" y="1295400"/>
            <a:ext cx="2514600" cy="2057400"/>
          </a:xfrm>
          <a:prstGeom prst="rect">
            <a:avLst/>
          </a:prstGeom>
          <a:noFill/>
          <a:ln w="19050">
            <a:solidFill>
              <a:srgbClr val="FF505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zh-CN" altLang="en-US">
              <a:ea typeface="宋体" charset="-122"/>
            </a:endParaRPr>
          </a:p>
        </p:txBody>
      </p:sp>
      <p:sp>
        <p:nvSpPr>
          <p:cNvPr id="45062" name="Line 6"/>
          <p:cNvSpPr>
            <a:spLocks noChangeShapeType="1"/>
          </p:cNvSpPr>
          <p:nvPr/>
        </p:nvSpPr>
        <p:spPr bwMode="auto">
          <a:xfrm>
            <a:off x="5486400" y="1295400"/>
            <a:ext cx="1600200" cy="2057400"/>
          </a:xfrm>
          <a:prstGeom prst="line">
            <a:avLst/>
          </a:prstGeom>
          <a:noFill/>
          <a:ln w="9525">
            <a:solidFill>
              <a:srgbClr val="FF505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5063" name="Line 7"/>
          <p:cNvSpPr>
            <a:spLocks noChangeShapeType="1"/>
          </p:cNvSpPr>
          <p:nvPr/>
        </p:nvSpPr>
        <p:spPr bwMode="auto">
          <a:xfrm>
            <a:off x="5486400" y="3352800"/>
            <a:ext cx="1524000" cy="0"/>
          </a:xfrm>
          <a:prstGeom prst="line">
            <a:avLst/>
          </a:prstGeom>
          <a:noFill/>
          <a:ln w="9525">
            <a:solidFill>
              <a:srgbClr val="FF505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250194306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Line 2"/>
          <p:cNvSpPr>
            <a:spLocks noChangeShapeType="1"/>
          </p:cNvSpPr>
          <p:nvPr/>
        </p:nvSpPr>
        <p:spPr bwMode="auto">
          <a:xfrm flipV="1">
            <a:off x="2819400" y="3048000"/>
            <a:ext cx="1295400" cy="990600"/>
          </a:xfrm>
          <a:prstGeom prst="line">
            <a:avLst/>
          </a:prstGeom>
          <a:noFill/>
          <a:ln w="28575">
            <a:solidFill>
              <a:srgbClr val="00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9155" name="AutoShape 3"/>
          <p:cNvSpPr>
            <a:spLocks noChangeArrowheads="1"/>
          </p:cNvSpPr>
          <p:nvPr/>
        </p:nvSpPr>
        <p:spPr bwMode="auto">
          <a:xfrm>
            <a:off x="4953000" y="3276600"/>
            <a:ext cx="1143000" cy="1295400"/>
          </a:xfrm>
          <a:custGeom>
            <a:avLst/>
            <a:gdLst>
              <a:gd name="T0" fmla="*/ 1000125 w 21600"/>
              <a:gd name="T1" fmla="*/ 647700 h 21600"/>
              <a:gd name="T2" fmla="*/ 571500 w 21600"/>
              <a:gd name="T3" fmla="*/ 1295400 h 21600"/>
              <a:gd name="T4" fmla="*/ 142875 w 21600"/>
              <a:gd name="T5" fmla="*/ 647700 h 21600"/>
              <a:gd name="T6" fmla="*/ 571500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lnTo>
                  <a:pt x="0" y="0"/>
                </a:lnTo>
                <a:close/>
              </a:path>
            </a:pathLst>
          </a:custGeom>
          <a:solidFill>
            <a:schemeClr va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9156" name="Oval 4"/>
          <p:cNvSpPr>
            <a:spLocks noChangeArrowheads="1"/>
          </p:cNvSpPr>
          <p:nvPr/>
        </p:nvSpPr>
        <p:spPr bwMode="auto">
          <a:xfrm>
            <a:off x="1828800" y="4114800"/>
            <a:ext cx="76200" cy="76200"/>
          </a:xfrm>
          <a:prstGeom prst="ellipse">
            <a:avLst/>
          </a:prstGeom>
          <a:solidFill>
            <a:srgbClr val="FF996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zh-CN" altLang="en-US">
              <a:ea typeface="宋体" charset="-122"/>
            </a:endParaRPr>
          </a:p>
        </p:txBody>
      </p:sp>
      <p:sp>
        <p:nvSpPr>
          <p:cNvPr id="49157" name="Line 5"/>
          <p:cNvSpPr>
            <a:spLocks noChangeShapeType="1"/>
          </p:cNvSpPr>
          <p:nvPr/>
        </p:nvSpPr>
        <p:spPr bwMode="auto">
          <a:xfrm>
            <a:off x="762000" y="457200"/>
            <a:ext cx="0" cy="5943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9158" name="Line 6"/>
          <p:cNvSpPr>
            <a:spLocks noChangeShapeType="1"/>
          </p:cNvSpPr>
          <p:nvPr/>
        </p:nvSpPr>
        <p:spPr bwMode="auto">
          <a:xfrm>
            <a:off x="304800" y="5181600"/>
            <a:ext cx="86106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9159" name="Freeform 7"/>
          <p:cNvSpPr>
            <a:spLocks/>
          </p:cNvSpPr>
          <p:nvPr/>
        </p:nvSpPr>
        <p:spPr bwMode="auto">
          <a:xfrm>
            <a:off x="6096000" y="1524000"/>
            <a:ext cx="1295400" cy="1752600"/>
          </a:xfrm>
          <a:custGeom>
            <a:avLst/>
            <a:gdLst>
              <a:gd name="T0" fmla="*/ 457200 w 816"/>
              <a:gd name="T1" fmla="*/ 228600 h 1104"/>
              <a:gd name="T2" fmla="*/ 914400 w 816"/>
              <a:gd name="T3" fmla="*/ 0 h 1104"/>
              <a:gd name="T4" fmla="*/ 1066800 w 816"/>
              <a:gd name="T5" fmla="*/ 76200 h 1104"/>
              <a:gd name="T6" fmla="*/ 1219200 w 816"/>
              <a:gd name="T7" fmla="*/ 304800 h 1104"/>
              <a:gd name="T8" fmla="*/ 1295400 w 816"/>
              <a:gd name="T9" fmla="*/ 685800 h 1104"/>
              <a:gd name="T10" fmla="*/ 1295400 w 816"/>
              <a:gd name="T11" fmla="*/ 1066800 h 1104"/>
              <a:gd name="T12" fmla="*/ 1143000 w 816"/>
              <a:gd name="T13" fmla="*/ 1371600 h 1104"/>
              <a:gd name="T14" fmla="*/ 914400 w 816"/>
              <a:gd name="T15" fmla="*/ 1600200 h 1104"/>
              <a:gd name="T16" fmla="*/ 685800 w 816"/>
              <a:gd name="T17" fmla="*/ 1752600 h 1104"/>
              <a:gd name="T18" fmla="*/ 533400 w 816"/>
              <a:gd name="T19" fmla="*/ 1752600 h 1104"/>
              <a:gd name="T20" fmla="*/ 381000 w 816"/>
              <a:gd name="T21" fmla="*/ 1676400 h 1104"/>
              <a:gd name="T22" fmla="*/ 381000 w 816"/>
              <a:gd name="T23" fmla="*/ 1447800 h 1104"/>
              <a:gd name="T24" fmla="*/ 381000 w 816"/>
              <a:gd name="T25" fmla="*/ 1295400 h 1104"/>
              <a:gd name="T26" fmla="*/ 533400 w 816"/>
              <a:gd name="T27" fmla="*/ 1143000 h 1104"/>
              <a:gd name="T28" fmla="*/ 533400 w 816"/>
              <a:gd name="T29" fmla="*/ 1066800 h 1104"/>
              <a:gd name="T30" fmla="*/ 381000 w 816"/>
              <a:gd name="T31" fmla="*/ 838200 h 1104"/>
              <a:gd name="T32" fmla="*/ 228600 w 816"/>
              <a:gd name="T33" fmla="*/ 685800 h 1104"/>
              <a:gd name="T34" fmla="*/ 76200 w 816"/>
              <a:gd name="T35" fmla="*/ 609600 h 1104"/>
              <a:gd name="T36" fmla="*/ 0 w 816"/>
              <a:gd name="T37" fmla="*/ 457200 h 1104"/>
              <a:gd name="T38" fmla="*/ 0 w 816"/>
              <a:gd name="T39" fmla="*/ 304800 h 1104"/>
              <a:gd name="T40" fmla="*/ 0 w 816"/>
              <a:gd name="T41" fmla="*/ 228600 h 1104"/>
              <a:gd name="T42" fmla="*/ 76200 w 816"/>
              <a:gd name="T43" fmla="*/ 228600 h 1104"/>
              <a:gd name="T44" fmla="*/ 152400 w 816"/>
              <a:gd name="T45" fmla="*/ 152400 h 1104"/>
              <a:gd name="T46" fmla="*/ 304800 w 816"/>
              <a:gd name="T47" fmla="*/ 152400 h 1104"/>
              <a:gd name="T48" fmla="*/ 381000 w 816"/>
              <a:gd name="T49" fmla="*/ 228600 h 1104"/>
              <a:gd name="T50" fmla="*/ 457200 w 816"/>
              <a:gd name="T51" fmla="*/ 228600 h 110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816" h="1104">
                <a:moveTo>
                  <a:pt x="288" y="144"/>
                </a:moveTo>
                <a:lnTo>
                  <a:pt x="576" y="0"/>
                </a:lnTo>
                <a:lnTo>
                  <a:pt x="672" y="48"/>
                </a:lnTo>
                <a:lnTo>
                  <a:pt x="768" y="192"/>
                </a:lnTo>
                <a:lnTo>
                  <a:pt x="816" y="432"/>
                </a:lnTo>
                <a:lnTo>
                  <a:pt x="816" y="672"/>
                </a:lnTo>
                <a:lnTo>
                  <a:pt x="720" y="864"/>
                </a:lnTo>
                <a:lnTo>
                  <a:pt x="576" y="1008"/>
                </a:lnTo>
                <a:lnTo>
                  <a:pt x="432" y="1104"/>
                </a:lnTo>
                <a:lnTo>
                  <a:pt x="336" y="1104"/>
                </a:lnTo>
                <a:lnTo>
                  <a:pt x="240" y="1056"/>
                </a:lnTo>
                <a:lnTo>
                  <a:pt x="240" y="912"/>
                </a:lnTo>
                <a:lnTo>
                  <a:pt x="240" y="816"/>
                </a:lnTo>
                <a:lnTo>
                  <a:pt x="336" y="720"/>
                </a:lnTo>
                <a:lnTo>
                  <a:pt x="336" y="672"/>
                </a:lnTo>
                <a:lnTo>
                  <a:pt x="240" y="528"/>
                </a:lnTo>
                <a:lnTo>
                  <a:pt x="144" y="432"/>
                </a:lnTo>
                <a:lnTo>
                  <a:pt x="48" y="384"/>
                </a:lnTo>
                <a:lnTo>
                  <a:pt x="0" y="288"/>
                </a:lnTo>
                <a:lnTo>
                  <a:pt x="0" y="192"/>
                </a:lnTo>
                <a:lnTo>
                  <a:pt x="0" y="144"/>
                </a:lnTo>
                <a:lnTo>
                  <a:pt x="48" y="144"/>
                </a:lnTo>
                <a:lnTo>
                  <a:pt x="96" y="96"/>
                </a:lnTo>
                <a:lnTo>
                  <a:pt x="192" y="96"/>
                </a:lnTo>
                <a:lnTo>
                  <a:pt x="240" y="144"/>
                </a:lnTo>
                <a:lnTo>
                  <a:pt x="288" y="144"/>
                </a:lnTo>
                <a:close/>
              </a:path>
            </a:pathLst>
          </a:custGeom>
          <a:solidFill>
            <a:srgbClr val="AEBE1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9160" name="Rectangle 8"/>
          <p:cNvSpPr>
            <a:spLocks noGrp="1" noChangeArrowheads="1"/>
          </p:cNvSpPr>
          <p:nvPr>
            <p:ph type="title" idx="4294967295"/>
          </p:nvPr>
        </p:nvSpPr>
        <p:spPr>
          <a:xfrm>
            <a:off x="6248400" y="3352800"/>
            <a:ext cx="2362200" cy="1143000"/>
          </a:xfrm>
        </p:spPr>
        <p:txBody>
          <a:bodyPr/>
          <a:lstStyle/>
          <a:p>
            <a:pPr eaLnBrk="1" hangingPunct="1"/>
            <a:r>
              <a:rPr lang="en-US" altLang="zh-CN" sz="3200" smtClean="0">
                <a:ea typeface="宋体" charset="-122"/>
              </a:rPr>
              <a:t>Polygon</a:t>
            </a:r>
            <a:br>
              <a:rPr lang="en-US" altLang="zh-CN" sz="3200" smtClean="0">
                <a:ea typeface="宋体" charset="-122"/>
              </a:rPr>
            </a:br>
            <a:endParaRPr lang="zh-CN" altLang="en-US" sz="3200" smtClean="0">
              <a:ea typeface="宋体" charset="-122"/>
            </a:endParaRPr>
          </a:p>
        </p:txBody>
      </p:sp>
      <p:sp>
        <p:nvSpPr>
          <p:cNvPr id="49161" name="Rectangle 9"/>
          <p:cNvSpPr>
            <a:spLocks noChangeArrowheads="1"/>
          </p:cNvSpPr>
          <p:nvPr/>
        </p:nvSpPr>
        <p:spPr bwMode="auto">
          <a:xfrm>
            <a:off x="990600" y="3581400"/>
            <a:ext cx="914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zh-CN" sz="2400">
                <a:solidFill>
                  <a:schemeClr val="tx2"/>
                </a:solidFill>
                <a:ea typeface="宋体" charset="-122"/>
              </a:rPr>
              <a:t>Point</a:t>
            </a:r>
            <a:endParaRPr lang="zh-CN" altLang="en-US" sz="2400">
              <a:solidFill>
                <a:schemeClr val="tx2"/>
              </a:solidFill>
              <a:ea typeface="宋体" charset="-122"/>
            </a:endParaRPr>
          </a:p>
        </p:txBody>
      </p:sp>
      <p:sp>
        <p:nvSpPr>
          <p:cNvPr id="49162" name="Rectangle 10"/>
          <p:cNvSpPr>
            <a:spLocks noChangeArrowheads="1"/>
          </p:cNvSpPr>
          <p:nvPr/>
        </p:nvSpPr>
        <p:spPr bwMode="auto">
          <a:xfrm>
            <a:off x="2895600" y="2619375"/>
            <a:ext cx="858838"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zh-CN" sz="2800">
                <a:solidFill>
                  <a:schemeClr val="tx2"/>
                </a:solidFill>
                <a:ea typeface="宋体" charset="-122"/>
              </a:rPr>
              <a:t>Line</a:t>
            </a:r>
            <a:endParaRPr lang="zh-CN" altLang="en-US" sz="2800">
              <a:solidFill>
                <a:schemeClr val="tx2"/>
              </a:solidFill>
              <a:ea typeface="宋体" charset="-122"/>
            </a:endParaRPr>
          </a:p>
        </p:txBody>
      </p:sp>
      <p:sp>
        <p:nvSpPr>
          <p:cNvPr id="49163" name="Rectangle 11"/>
          <p:cNvSpPr>
            <a:spLocks noChangeArrowheads="1"/>
          </p:cNvSpPr>
          <p:nvPr/>
        </p:nvSpPr>
        <p:spPr bwMode="auto">
          <a:xfrm>
            <a:off x="304800" y="104775"/>
            <a:ext cx="8534400" cy="1581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20000"/>
              </a:spcBef>
            </a:pPr>
            <a:r>
              <a:rPr lang="en-US" altLang="zh-CN" sz="3600">
                <a:ea typeface="宋体" charset="-122"/>
              </a:rPr>
              <a:t>Vector data</a:t>
            </a:r>
            <a:endParaRPr lang="en-US" altLang="zh-CN" sz="2800">
              <a:ea typeface="宋体" charset="-122"/>
            </a:endParaRPr>
          </a:p>
          <a:p>
            <a:pPr eaLnBrk="1" hangingPunct="1">
              <a:spcBef>
                <a:spcPct val="20000"/>
              </a:spcBef>
            </a:pPr>
            <a:r>
              <a:rPr lang="en-US" altLang="zh-CN" sz="2800">
                <a:ea typeface="宋体" charset="-122"/>
              </a:rPr>
              <a:t>	digital points, lines, and polygons, drawn with 	x,y (and z) coordinates</a:t>
            </a:r>
          </a:p>
        </p:txBody>
      </p:sp>
    </p:spTree>
    <p:extLst>
      <p:ext uri="{BB962C8B-B14F-4D97-AF65-F5344CB8AC3E}">
        <p14:creationId xmlns:p14="http://schemas.microsoft.com/office/powerpoint/2010/main" val="143916493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5"/>
          <p:cNvSpPr>
            <a:spLocks noGrp="1"/>
          </p:cNvSpPr>
          <p:nvPr>
            <p:ph type="title" idx="4294967295"/>
          </p:nvPr>
        </p:nvSpPr>
        <p:spPr>
          <a:xfrm>
            <a:off x="0" y="0"/>
            <a:ext cx="9144000" cy="1143000"/>
          </a:xfrm>
          <a:solidFill>
            <a:schemeClr val="accent1"/>
          </a:solidFill>
        </p:spPr>
        <p:txBody>
          <a:bodyPr>
            <a:normAutofit fontScale="90000"/>
          </a:bodyPr>
          <a:lstStyle/>
          <a:p>
            <a:pPr eaLnBrk="1" hangingPunct="1"/>
            <a:r>
              <a:rPr lang="en-US" altLang="zh-CN" sz="4000" smtClean="0">
                <a:ea typeface="宋体" charset="-122"/>
              </a:rPr>
              <a:t>Raster and Vector Overlay, </a:t>
            </a:r>
            <a:br>
              <a:rPr lang="en-US" altLang="zh-CN" sz="4000" smtClean="0">
                <a:ea typeface="宋体" charset="-122"/>
              </a:rPr>
            </a:br>
            <a:r>
              <a:rPr lang="en-US" altLang="zh-CN" sz="4000" smtClean="0">
                <a:ea typeface="宋体" charset="-122"/>
              </a:rPr>
              <a:t>Prefectural and County Seats (1820)</a:t>
            </a:r>
          </a:p>
        </p:txBody>
      </p:sp>
      <p:pic>
        <p:nvPicPr>
          <p:cNvPr id="97284" name="Picture 4" descr="1820 Cnty &amp; pref SE"/>
          <p:cNvPicPr>
            <a:picLocks noGrp="1" noChangeAspect="1" noChangeArrowheads="1"/>
          </p:cNvPicPr>
          <p:nvPr>
            <p:ph idx="4294967295"/>
          </p:nvPr>
        </p:nvPicPr>
        <p:blipFill>
          <a:blip r:embed="rId3"/>
          <a:srcRect/>
          <a:stretch>
            <a:fillRect/>
          </a:stretch>
        </p:blipFill>
        <p:spPr>
          <a:xfrm>
            <a:off x="863600" y="1219200"/>
            <a:ext cx="7416800" cy="5486400"/>
          </a:xfrm>
          <a:ln w="38100" cap="sq">
            <a:solidFill>
              <a:srgbClr val="000000"/>
            </a:solidFill>
          </a:ln>
          <a:effectLst>
            <a:outerShdw blurRad="50800" dist="38100" dir="2700000" algn="tl" rotWithShape="0">
              <a:srgbClr val="000000">
                <a:alpha val="43000"/>
              </a:srgbClr>
            </a:outerShdw>
          </a:effectLst>
        </p:spPr>
      </p:pic>
      <p:sp>
        <p:nvSpPr>
          <p:cNvPr id="51204" name="Slide Number Placeholder 5"/>
          <p:cNvSpPr txBox="1">
            <a:spLocks noGrp="1"/>
          </p:cNvSpPr>
          <p:nvPr/>
        </p:nvSpPr>
        <p:spPr bwMode="auto">
          <a:xfrm>
            <a:off x="8534400" y="6629400"/>
            <a:ext cx="6096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670C1D5A-4019-4A13-82CC-09447B117A96}" type="slidenum">
              <a:rPr lang="en-US" altLang="zh-CN" sz="1200" b="1">
                <a:solidFill>
                  <a:schemeClr val="bg1"/>
                </a:solidFill>
                <a:latin typeface="Verdana" pitchFamily="34" charset="0"/>
                <a:ea typeface="宋体" charset="-122"/>
              </a:rPr>
              <a:pPr algn="r" eaLnBrk="1" hangingPunct="1"/>
              <a:t>33</a:t>
            </a:fld>
            <a:endParaRPr lang="en-US" altLang="zh-CN" sz="1200" b="1">
              <a:solidFill>
                <a:schemeClr val="bg1"/>
              </a:solidFill>
              <a:latin typeface="Verdana" pitchFamily="34" charset="0"/>
              <a:ea typeface="宋体" charset="-122"/>
            </a:endParaRPr>
          </a:p>
        </p:txBody>
      </p:sp>
    </p:spTree>
    <p:extLst>
      <p:ext uri="{BB962C8B-B14F-4D97-AF65-F5344CB8AC3E}">
        <p14:creationId xmlns:p14="http://schemas.microsoft.com/office/powerpoint/2010/main" val="1432522390"/>
      </p:ext>
    </p:extLst>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259" name="Picture 3" descr="1820 coded  river SE"/>
          <p:cNvPicPr>
            <a:picLocks noChangeAspect="1" noChangeArrowheads="1"/>
          </p:cNvPicPr>
          <p:nvPr/>
        </p:nvPicPr>
        <p:blipFill>
          <a:blip r:embed="rId3"/>
          <a:srcRect/>
          <a:stretch>
            <a:fillRect/>
          </a:stretch>
        </p:blipFill>
        <p:spPr bwMode="auto">
          <a:xfrm>
            <a:off x="863600" y="1295400"/>
            <a:ext cx="7416800" cy="5486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2227" name="Title 5"/>
          <p:cNvSpPr>
            <a:spLocks noGrp="1"/>
          </p:cNvSpPr>
          <p:nvPr>
            <p:ph type="title" idx="4294967295"/>
          </p:nvPr>
        </p:nvSpPr>
        <p:spPr>
          <a:xfrm>
            <a:off x="457200" y="76200"/>
            <a:ext cx="8229600" cy="1143000"/>
          </a:xfrm>
          <a:solidFill>
            <a:schemeClr val="accent1"/>
          </a:solidFill>
        </p:spPr>
        <p:txBody>
          <a:bodyPr>
            <a:normAutofit fontScale="90000"/>
          </a:bodyPr>
          <a:lstStyle/>
          <a:p>
            <a:pPr eaLnBrk="1" hangingPunct="1"/>
            <a:r>
              <a:rPr lang="en-US" altLang="zh-CN" sz="4000" smtClean="0">
                <a:ea typeface="宋体" charset="-122"/>
              </a:rPr>
              <a:t>Raster and Vector Overlay </a:t>
            </a:r>
            <a:br>
              <a:rPr lang="en-US" altLang="zh-CN" sz="4000" smtClean="0">
                <a:ea typeface="宋体" charset="-122"/>
              </a:rPr>
            </a:br>
            <a:r>
              <a:rPr lang="en-US" altLang="zh-CN" sz="4000" smtClean="0">
                <a:ea typeface="宋体" charset="-122"/>
              </a:rPr>
              <a:t>Waterways (1820) and DEM</a:t>
            </a:r>
          </a:p>
        </p:txBody>
      </p:sp>
      <p:sp>
        <p:nvSpPr>
          <p:cNvPr id="52228" name="Slide Number Placeholder 5"/>
          <p:cNvSpPr txBox="1">
            <a:spLocks noGrp="1"/>
          </p:cNvSpPr>
          <p:nvPr/>
        </p:nvSpPr>
        <p:spPr bwMode="auto">
          <a:xfrm>
            <a:off x="8534400" y="6629400"/>
            <a:ext cx="6096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33E7A790-297E-45E2-BB5D-EA960D7DED26}" type="slidenum">
              <a:rPr lang="en-US" altLang="zh-CN" sz="1200" b="1">
                <a:solidFill>
                  <a:schemeClr val="bg1"/>
                </a:solidFill>
                <a:latin typeface="Verdana" pitchFamily="34" charset="0"/>
                <a:ea typeface="宋体" charset="-122"/>
              </a:rPr>
              <a:pPr algn="r" eaLnBrk="1" hangingPunct="1"/>
              <a:t>34</a:t>
            </a:fld>
            <a:endParaRPr lang="en-US" altLang="zh-CN" sz="1200" b="1">
              <a:solidFill>
                <a:schemeClr val="bg1"/>
              </a:solidFill>
              <a:latin typeface="Verdana" pitchFamily="34" charset="0"/>
              <a:ea typeface="宋体" charset="-122"/>
            </a:endParaRPr>
          </a:p>
        </p:txBody>
      </p:sp>
    </p:spTree>
    <p:extLst>
      <p:ext uri="{BB962C8B-B14F-4D97-AF65-F5344CB8AC3E}">
        <p14:creationId xmlns:p14="http://schemas.microsoft.com/office/powerpoint/2010/main" val="412610646"/>
      </p:ext>
    </p:extLst>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5"/>
          <p:cNvSpPr>
            <a:spLocks noGrp="1"/>
          </p:cNvSpPr>
          <p:nvPr>
            <p:ph type="title" idx="4294967295"/>
          </p:nvPr>
        </p:nvSpPr>
        <p:spPr>
          <a:xfrm>
            <a:off x="304800" y="0"/>
            <a:ext cx="8229600" cy="1143000"/>
          </a:xfrm>
          <a:solidFill>
            <a:schemeClr val="accent1"/>
          </a:solidFill>
        </p:spPr>
        <p:txBody>
          <a:bodyPr>
            <a:normAutofit fontScale="90000"/>
          </a:bodyPr>
          <a:lstStyle/>
          <a:p>
            <a:pPr eaLnBrk="1" hangingPunct="1"/>
            <a:r>
              <a:rPr lang="en-US" altLang="zh-CN" sz="4000" smtClean="0">
                <a:ea typeface="宋体" charset="-122"/>
              </a:rPr>
              <a:t>Prefectural and County Seats, Waterways, and DEM (1820)</a:t>
            </a:r>
          </a:p>
        </p:txBody>
      </p:sp>
      <p:pic>
        <p:nvPicPr>
          <p:cNvPr id="98308" name="Picture 4" descr="1820 Cnty Pref and river SE"/>
          <p:cNvPicPr>
            <a:picLocks noGrp="1" noChangeAspect="1" noChangeArrowheads="1"/>
          </p:cNvPicPr>
          <p:nvPr>
            <p:ph idx="4294967295"/>
          </p:nvPr>
        </p:nvPicPr>
        <p:blipFill>
          <a:blip r:embed="rId3"/>
          <a:srcRect/>
          <a:stretch>
            <a:fillRect/>
          </a:stretch>
        </p:blipFill>
        <p:spPr>
          <a:xfrm>
            <a:off x="838200" y="1219200"/>
            <a:ext cx="7416800" cy="5486400"/>
          </a:xfrm>
          <a:ln w="38100" cap="sq">
            <a:solidFill>
              <a:srgbClr val="000000"/>
            </a:solidFill>
          </a:ln>
          <a:effectLst>
            <a:outerShdw blurRad="50800" dist="38100" dir="2700000" algn="tl" rotWithShape="0">
              <a:srgbClr val="000000">
                <a:alpha val="43000"/>
              </a:srgbClr>
            </a:outerShdw>
          </a:effectLst>
        </p:spPr>
      </p:pic>
      <p:sp>
        <p:nvSpPr>
          <p:cNvPr id="53252" name="Slide Number Placeholder 5"/>
          <p:cNvSpPr txBox="1">
            <a:spLocks noGrp="1"/>
          </p:cNvSpPr>
          <p:nvPr/>
        </p:nvSpPr>
        <p:spPr bwMode="auto">
          <a:xfrm>
            <a:off x="8534400" y="6629400"/>
            <a:ext cx="6096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F84C6CE0-EFF5-43CF-AD02-C9ECB406CCA1}" type="slidenum">
              <a:rPr lang="en-US" altLang="zh-CN" sz="1200" b="1">
                <a:solidFill>
                  <a:schemeClr val="bg1"/>
                </a:solidFill>
                <a:latin typeface="Verdana" pitchFamily="34" charset="0"/>
                <a:ea typeface="宋体" charset="-122"/>
              </a:rPr>
              <a:pPr algn="r" eaLnBrk="1" hangingPunct="1"/>
              <a:t>35</a:t>
            </a:fld>
            <a:endParaRPr lang="en-US" altLang="zh-CN" sz="1200" b="1">
              <a:solidFill>
                <a:schemeClr val="bg1"/>
              </a:solidFill>
              <a:latin typeface="Verdana" pitchFamily="34" charset="0"/>
              <a:ea typeface="宋体" charset="-122"/>
            </a:endParaRPr>
          </a:p>
        </p:txBody>
      </p:sp>
    </p:spTree>
    <p:extLst>
      <p:ext uri="{BB962C8B-B14F-4D97-AF65-F5344CB8AC3E}">
        <p14:creationId xmlns:p14="http://schemas.microsoft.com/office/powerpoint/2010/main" val="2147444082"/>
      </p:ext>
    </p:ext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4" descr="dbase_white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7300" y="1514475"/>
            <a:ext cx="1905000" cy="166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6" name="Text Box 6"/>
          <p:cNvSpPr txBox="1">
            <a:spLocks noChangeArrowheads="1"/>
          </p:cNvSpPr>
          <p:nvPr/>
        </p:nvSpPr>
        <p:spPr bwMode="auto">
          <a:xfrm>
            <a:off x="1066800" y="3343275"/>
            <a:ext cx="2286000" cy="2225675"/>
          </a:xfrm>
          <a:prstGeom prst="rect">
            <a:avLst/>
          </a:prstGeom>
          <a:solidFill>
            <a:schemeClr val="folHlink"/>
          </a:solidFill>
          <a:ln>
            <a:noFill/>
          </a:ln>
          <a:effectLst>
            <a:outerShdw dist="28398" dir="1593903" algn="ctr" rotWithShape="0">
              <a:srgbClr val="006600"/>
            </a:outerShdw>
          </a:effectLst>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spcBef>
                <a:spcPct val="50000"/>
              </a:spcBef>
              <a:defRPr/>
            </a:pPr>
            <a:r>
              <a:rPr lang="en-US" sz="2000">
                <a:solidFill>
                  <a:schemeClr val="bg1"/>
                </a:solidFill>
                <a:effectLst>
                  <a:outerShdw blurRad="38100" dist="38100" dir="2700000" algn="tl">
                    <a:srgbClr val="C0C0C0"/>
                  </a:outerShdw>
                </a:effectLst>
                <a:latin typeface="Verdana" pitchFamily="34" charset="0"/>
              </a:rPr>
              <a:t>placename</a:t>
            </a:r>
          </a:p>
          <a:p>
            <a:pPr algn="ctr">
              <a:spcBef>
                <a:spcPct val="50000"/>
              </a:spcBef>
              <a:defRPr/>
            </a:pPr>
            <a:r>
              <a:rPr lang="en-US" sz="2000">
                <a:solidFill>
                  <a:schemeClr val="bg1"/>
                </a:solidFill>
                <a:effectLst>
                  <a:outerShdw blurRad="38100" dist="38100" dir="2700000" algn="tl">
                    <a:srgbClr val="C0C0C0"/>
                  </a:outerShdw>
                </a:effectLst>
                <a:latin typeface="Verdana" pitchFamily="34" charset="0"/>
              </a:rPr>
              <a:t>feature type</a:t>
            </a:r>
          </a:p>
          <a:p>
            <a:pPr algn="ctr">
              <a:spcBef>
                <a:spcPct val="50000"/>
              </a:spcBef>
              <a:defRPr/>
            </a:pPr>
            <a:r>
              <a:rPr lang="en-US" sz="2000">
                <a:solidFill>
                  <a:schemeClr val="bg1"/>
                </a:solidFill>
                <a:effectLst>
                  <a:outerShdw blurRad="38100" dist="38100" dir="2700000" algn="tl">
                    <a:srgbClr val="C0C0C0"/>
                  </a:outerShdw>
                </a:effectLst>
                <a:latin typeface="Verdana" pitchFamily="34" charset="0"/>
              </a:rPr>
              <a:t>coordinates</a:t>
            </a:r>
          </a:p>
          <a:p>
            <a:pPr algn="ctr">
              <a:spcBef>
                <a:spcPct val="50000"/>
              </a:spcBef>
              <a:defRPr/>
            </a:pPr>
            <a:r>
              <a:rPr lang="en-US" sz="2000">
                <a:solidFill>
                  <a:schemeClr val="bg1"/>
                </a:solidFill>
                <a:effectLst>
                  <a:outerShdw blurRad="38100" dist="38100" dir="2700000" algn="tl">
                    <a:srgbClr val="C0C0C0"/>
                  </a:outerShdw>
                </a:effectLst>
                <a:latin typeface="Verdana" pitchFamily="34" charset="0"/>
              </a:rPr>
              <a:t>valid date</a:t>
            </a:r>
          </a:p>
          <a:p>
            <a:pPr algn="ctr">
              <a:spcBef>
                <a:spcPct val="50000"/>
              </a:spcBef>
              <a:defRPr/>
            </a:pPr>
            <a:r>
              <a:rPr lang="en-US" sz="2000">
                <a:solidFill>
                  <a:schemeClr val="bg1"/>
                </a:solidFill>
                <a:effectLst>
                  <a:outerShdw blurRad="38100" dist="38100" dir="2700000" algn="tl">
                    <a:srgbClr val="C0C0C0"/>
                  </a:outerShdw>
                </a:effectLst>
                <a:latin typeface="Verdana" pitchFamily="34" charset="0"/>
              </a:rPr>
              <a:t>source note</a:t>
            </a:r>
          </a:p>
        </p:txBody>
      </p:sp>
      <p:sp>
        <p:nvSpPr>
          <p:cNvPr id="23558" name="Text Box 8"/>
          <p:cNvSpPr txBox="1">
            <a:spLocks noChangeArrowheads="1"/>
          </p:cNvSpPr>
          <p:nvPr/>
        </p:nvSpPr>
        <p:spPr bwMode="auto">
          <a:xfrm>
            <a:off x="914400" y="904875"/>
            <a:ext cx="2590800" cy="396875"/>
          </a:xfrm>
          <a:prstGeom prst="rect">
            <a:avLst/>
          </a:prstGeom>
          <a:noFill/>
          <a:ln w="9525">
            <a:noFill/>
            <a:miter lim="800000"/>
            <a:headEnd/>
            <a:tailEnd/>
          </a:ln>
          <a:effectLst>
            <a:outerShdw dist="28398" dir="1593903" algn="ctr" rotWithShape="0">
              <a:schemeClr val="tx1">
                <a:alpha val="50000"/>
              </a:schemeClr>
            </a:outerShdw>
          </a:effectLst>
        </p:spPr>
        <p:txBody>
          <a:bodyPr>
            <a:spAutoFit/>
          </a:bodyPr>
          <a:lstStyle/>
          <a:p>
            <a:pPr>
              <a:spcBef>
                <a:spcPct val="50000"/>
              </a:spcBef>
              <a:defRPr/>
            </a:pPr>
            <a:r>
              <a:rPr lang="en-US" sz="2000" b="1" dirty="0">
                <a:solidFill>
                  <a:srgbClr val="FFFF00"/>
                </a:solidFill>
                <a:effectLst>
                  <a:outerShdw blurRad="38100" dist="38100" dir="2700000" algn="tl">
                    <a:srgbClr val="000000">
                      <a:alpha val="43137"/>
                    </a:srgbClr>
                  </a:outerShdw>
                </a:effectLst>
                <a:latin typeface="Verdana" pitchFamily="34" charset="0"/>
              </a:rPr>
              <a:t>digital gazetteer</a:t>
            </a:r>
          </a:p>
        </p:txBody>
      </p:sp>
      <p:pic>
        <p:nvPicPr>
          <p:cNvPr id="54277" name="Picture 5" descr="aas_overlay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050" y="1571625"/>
            <a:ext cx="1714500" cy="3829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7" name="Text Box 7"/>
          <p:cNvSpPr txBox="1">
            <a:spLocks noChangeArrowheads="1"/>
          </p:cNvSpPr>
          <p:nvPr/>
        </p:nvSpPr>
        <p:spPr bwMode="auto">
          <a:xfrm>
            <a:off x="5943600" y="5553075"/>
            <a:ext cx="2057400" cy="396875"/>
          </a:xfrm>
          <a:prstGeom prst="rect">
            <a:avLst/>
          </a:prstGeom>
          <a:solidFill>
            <a:schemeClr val="folHlink"/>
          </a:solidFill>
          <a:ln>
            <a:noFill/>
          </a:ln>
          <a:effectLst>
            <a:outerShdw dist="28398" dir="1593903" algn="ctr" rotWithShape="0">
              <a:srgbClr val="006600"/>
            </a:outerShdw>
          </a:effectLst>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defRPr/>
            </a:pPr>
            <a:r>
              <a:rPr lang="en-US" sz="2000" dirty="0">
                <a:solidFill>
                  <a:schemeClr val="bg1"/>
                </a:solidFill>
                <a:effectLst>
                  <a:outerShdw blurRad="38100" dist="38100" dir="2700000" algn="tl">
                    <a:srgbClr val="000000">
                      <a:alpha val="43137"/>
                    </a:srgbClr>
                  </a:outerShdw>
                </a:effectLst>
                <a:latin typeface="Verdana" pitchFamily="34" charset="0"/>
              </a:rPr>
              <a:t>spatial objects</a:t>
            </a:r>
          </a:p>
        </p:txBody>
      </p:sp>
      <p:sp>
        <p:nvSpPr>
          <p:cNvPr id="23559" name="Text Box 9"/>
          <p:cNvSpPr txBox="1">
            <a:spLocks noChangeArrowheads="1"/>
          </p:cNvSpPr>
          <p:nvPr/>
        </p:nvSpPr>
        <p:spPr bwMode="auto">
          <a:xfrm>
            <a:off x="6105525" y="904875"/>
            <a:ext cx="1733550" cy="396875"/>
          </a:xfrm>
          <a:prstGeom prst="rect">
            <a:avLst/>
          </a:prstGeom>
          <a:noFill/>
          <a:ln w="9525">
            <a:noFill/>
            <a:miter lim="800000"/>
            <a:headEnd/>
            <a:tailEnd/>
          </a:ln>
          <a:effectLst>
            <a:outerShdw dist="28398" dir="1593903" algn="ctr" rotWithShape="0">
              <a:schemeClr val="tx1">
                <a:alpha val="50000"/>
              </a:schemeClr>
            </a:outerShdw>
          </a:effectLst>
        </p:spPr>
        <p:txBody>
          <a:bodyPr>
            <a:spAutoFit/>
          </a:bodyPr>
          <a:lstStyle/>
          <a:p>
            <a:pPr>
              <a:spcBef>
                <a:spcPct val="50000"/>
              </a:spcBef>
              <a:defRPr/>
            </a:pPr>
            <a:r>
              <a:rPr lang="en-US" sz="2000" b="1" dirty="0">
                <a:solidFill>
                  <a:srgbClr val="FFFF00"/>
                </a:solidFill>
                <a:effectLst>
                  <a:outerShdw blurRad="38100" dist="38100" dir="2700000" algn="tl">
                    <a:srgbClr val="000000">
                      <a:alpha val="43137"/>
                    </a:srgbClr>
                  </a:outerShdw>
                </a:effectLst>
                <a:latin typeface="Verdana" pitchFamily="34" charset="0"/>
              </a:rPr>
              <a:t>GIS layers</a:t>
            </a:r>
          </a:p>
        </p:txBody>
      </p:sp>
      <p:sp>
        <p:nvSpPr>
          <p:cNvPr id="23560" name="Line 10"/>
          <p:cNvSpPr>
            <a:spLocks noChangeShapeType="1"/>
          </p:cNvSpPr>
          <p:nvPr/>
        </p:nvSpPr>
        <p:spPr bwMode="auto">
          <a:xfrm>
            <a:off x="4619625" y="981075"/>
            <a:ext cx="0" cy="4953000"/>
          </a:xfrm>
          <a:prstGeom prst="line">
            <a:avLst/>
          </a:prstGeom>
          <a:noFill/>
          <a:ln w="57150">
            <a:solidFill>
              <a:schemeClr val="accent4">
                <a:lumMod val="50000"/>
              </a:schemeClr>
            </a:solidFill>
            <a:round/>
            <a:headEnd/>
            <a:tailEnd/>
          </a:ln>
        </p:spPr>
        <p:txBody>
          <a:bodyPr/>
          <a:lstStyle/>
          <a:p>
            <a:pPr>
              <a:defRPr/>
            </a:pPr>
            <a:endParaRPr lang="en-US" sz="1400" b="1">
              <a:solidFill>
                <a:schemeClr val="bg1"/>
              </a:solidFill>
            </a:endParaRPr>
          </a:p>
        </p:txBody>
      </p:sp>
      <p:sp>
        <p:nvSpPr>
          <p:cNvPr id="54281" name="Footer Placeholder 11"/>
          <p:cNvSpPr txBox="1">
            <a:spLocks noGrp="1"/>
          </p:cNvSpPr>
          <p:nvPr/>
        </p:nvSpPr>
        <p:spPr bwMode="auto">
          <a:xfrm>
            <a:off x="3657600" y="6324600"/>
            <a:ext cx="4495800" cy="228600"/>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zh-CN" sz="1200" b="1">
                <a:solidFill>
                  <a:schemeClr val="bg1"/>
                </a:solidFill>
                <a:latin typeface="Verdana" pitchFamily="34" charset="0"/>
                <a:ea typeface="宋体" charset="-122"/>
              </a:rPr>
              <a:t>CHGIS = gazetteer database + GIS layers</a:t>
            </a:r>
          </a:p>
        </p:txBody>
      </p:sp>
      <p:sp>
        <p:nvSpPr>
          <p:cNvPr id="54282" name="Slide Number Placeholder 12"/>
          <p:cNvSpPr txBox="1">
            <a:spLocks noGrp="1"/>
          </p:cNvSpPr>
          <p:nvPr/>
        </p:nvSpPr>
        <p:spPr bwMode="auto">
          <a:xfrm>
            <a:off x="8534400" y="6629400"/>
            <a:ext cx="6096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A5E33141-3039-4EAE-BB6B-E1637A34B640}" type="slidenum">
              <a:rPr lang="en-US" altLang="zh-CN" sz="1200" b="1">
                <a:solidFill>
                  <a:schemeClr val="bg1"/>
                </a:solidFill>
                <a:latin typeface="Verdana" pitchFamily="34" charset="0"/>
                <a:ea typeface="宋体" charset="-122"/>
              </a:rPr>
              <a:pPr algn="r" eaLnBrk="1" hangingPunct="1"/>
              <a:t>36</a:t>
            </a:fld>
            <a:endParaRPr lang="en-US" altLang="zh-CN" sz="1200" b="1">
              <a:solidFill>
                <a:schemeClr val="bg1"/>
              </a:solidFill>
              <a:latin typeface="Verdana" pitchFamily="34" charset="0"/>
              <a:ea typeface="宋体" charset="-122"/>
            </a:endParaRPr>
          </a:p>
        </p:txBody>
      </p:sp>
    </p:spTree>
    <p:extLst>
      <p:ext uri="{BB962C8B-B14F-4D97-AF65-F5344CB8AC3E}">
        <p14:creationId xmlns:p14="http://schemas.microsoft.com/office/powerpoint/2010/main" val="2096870216"/>
      </p:ext>
    </p:extLst>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ChangeArrowheads="1"/>
          </p:cNvSpPr>
          <p:nvPr/>
        </p:nvSpPr>
        <p:spPr bwMode="auto">
          <a:xfrm>
            <a:off x="0" y="0"/>
            <a:ext cx="9144000" cy="6858000"/>
          </a:xfrm>
          <a:prstGeom prst="rect">
            <a:avLst/>
          </a:prstGeom>
          <a:solidFill>
            <a:srgbClr val="33333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zh-CN" altLang="en-US">
              <a:ea typeface="宋体" charset="-122"/>
            </a:endParaRPr>
          </a:p>
        </p:txBody>
      </p:sp>
      <p:pic>
        <p:nvPicPr>
          <p:cNvPr id="55299" name="Picture 3" descr="aas_fj_table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700088"/>
            <a:ext cx="4114800" cy="2316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0" name="Text Box 4"/>
          <p:cNvSpPr txBox="1">
            <a:spLocks noChangeArrowheads="1"/>
          </p:cNvSpPr>
          <p:nvPr/>
        </p:nvSpPr>
        <p:spPr bwMode="auto">
          <a:xfrm>
            <a:off x="1143000" y="120650"/>
            <a:ext cx="2514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76200">
                <a:solidFill>
                  <a:srgbClr val="333333"/>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US" altLang="zh-CN" sz="2400" b="1">
                <a:solidFill>
                  <a:srgbClr val="FFFF00"/>
                </a:solidFill>
                <a:ea typeface="宋体" charset="-122"/>
              </a:rPr>
              <a:t>database</a:t>
            </a:r>
          </a:p>
        </p:txBody>
      </p:sp>
      <p:sp>
        <p:nvSpPr>
          <p:cNvPr id="55301" name="Text Box 5"/>
          <p:cNvSpPr txBox="1">
            <a:spLocks noChangeArrowheads="1"/>
          </p:cNvSpPr>
          <p:nvPr/>
        </p:nvSpPr>
        <p:spPr bwMode="auto">
          <a:xfrm>
            <a:off x="5410200" y="4445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76200">
                <a:solidFill>
                  <a:srgbClr val="333333"/>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tLang="zh-CN" sz="2400" b="1">
                <a:solidFill>
                  <a:srgbClr val="FFFF00"/>
                </a:solidFill>
                <a:ea typeface="宋体" charset="-122"/>
              </a:rPr>
              <a:t>spatial data</a:t>
            </a:r>
          </a:p>
        </p:txBody>
      </p:sp>
      <p:sp>
        <p:nvSpPr>
          <p:cNvPr id="55302" name="Text Box 6"/>
          <p:cNvSpPr txBox="1">
            <a:spLocks noChangeArrowheads="1"/>
          </p:cNvSpPr>
          <p:nvPr/>
        </p:nvSpPr>
        <p:spPr bwMode="auto">
          <a:xfrm>
            <a:off x="3352800" y="165100"/>
            <a:ext cx="12954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76200">
                <a:solidFill>
                  <a:srgbClr val="333333"/>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tLang="zh-CN" sz="1600" b="1">
                <a:solidFill>
                  <a:srgbClr val="00CCFF"/>
                </a:solidFill>
                <a:ea typeface="宋体" charset="-122"/>
              </a:rPr>
              <a:t>linked to</a:t>
            </a:r>
          </a:p>
        </p:txBody>
      </p:sp>
      <p:sp>
        <p:nvSpPr>
          <p:cNvPr id="55303" name="Text Box 7"/>
          <p:cNvSpPr txBox="1">
            <a:spLocks noChangeArrowheads="1"/>
          </p:cNvSpPr>
          <p:nvPr/>
        </p:nvSpPr>
        <p:spPr bwMode="auto">
          <a:xfrm>
            <a:off x="8153400" y="1568450"/>
            <a:ext cx="914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76200">
                <a:solidFill>
                  <a:srgbClr val="333333"/>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tLang="zh-CN" b="1">
                <a:solidFill>
                  <a:srgbClr val="FF33CC"/>
                </a:solidFill>
                <a:ea typeface="宋体" charset="-122"/>
              </a:rPr>
              <a:t>points</a:t>
            </a:r>
          </a:p>
        </p:txBody>
      </p:sp>
      <p:pic>
        <p:nvPicPr>
          <p:cNvPr id="55304" name="Picture 8" descr="aas_fj_pt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8200" y="501650"/>
            <a:ext cx="3352800" cy="2640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5" name="Line 9"/>
          <p:cNvSpPr>
            <a:spLocks noChangeShapeType="1"/>
          </p:cNvSpPr>
          <p:nvPr/>
        </p:nvSpPr>
        <p:spPr bwMode="auto">
          <a:xfrm flipV="1">
            <a:off x="2819400" y="577850"/>
            <a:ext cx="2133600" cy="1371600"/>
          </a:xfrm>
          <a:prstGeom prst="line">
            <a:avLst/>
          </a:prstGeom>
          <a:noFill/>
          <a:ln w="762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06" name="Line 10"/>
          <p:cNvSpPr>
            <a:spLocks noChangeShapeType="1"/>
          </p:cNvSpPr>
          <p:nvPr/>
        </p:nvSpPr>
        <p:spPr bwMode="auto">
          <a:xfrm flipV="1">
            <a:off x="2819400" y="2559050"/>
            <a:ext cx="1905000" cy="304800"/>
          </a:xfrm>
          <a:prstGeom prst="line">
            <a:avLst/>
          </a:prstGeom>
          <a:noFill/>
          <a:ln w="762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55307" name="Picture 11" descr="aas_rvr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8200" y="3321050"/>
            <a:ext cx="3352800" cy="2622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8" name="Picture 12" descr="aas_rvr_tabl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5800" y="3860800"/>
            <a:ext cx="3200400" cy="144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9" name="Line 13"/>
          <p:cNvSpPr>
            <a:spLocks noChangeShapeType="1"/>
          </p:cNvSpPr>
          <p:nvPr/>
        </p:nvSpPr>
        <p:spPr bwMode="auto">
          <a:xfrm flipV="1">
            <a:off x="2590800" y="3702050"/>
            <a:ext cx="2362200" cy="838200"/>
          </a:xfrm>
          <a:prstGeom prst="line">
            <a:avLst/>
          </a:prstGeom>
          <a:noFill/>
          <a:ln w="762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10" name="Line 14"/>
          <p:cNvSpPr>
            <a:spLocks noChangeShapeType="1"/>
          </p:cNvSpPr>
          <p:nvPr/>
        </p:nvSpPr>
        <p:spPr bwMode="auto">
          <a:xfrm flipV="1">
            <a:off x="2590800" y="4464050"/>
            <a:ext cx="2514600" cy="685800"/>
          </a:xfrm>
          <a:prstGeom prst="line">
            <a:avLst/>
          </a:prstGeom>
          <a:noFill/>
          <a:ln w="762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11" name="Text Box 15"/>
          <p:cNvSpPr txBox="1">
            <a:spLocks noChangeArrowheads="1"/>
          </p:cNvSpPr>
          <p:nvPr/>
        </p:nvSpPr>
        <p:spPr bwMode="auto">
          <a:xfrm>
            <a:off x="8229600" y="4387850"/>
            <a:ext cx="914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76200">
                <a:solidFill>
                  <a:srgbClr val="333333"/>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tLang="zh-CN" b="1">
                <a:solidFill>
                  <a:srgbClr val="FF33CC"/>
                </a:solidFill>
                <a:ea typeface="宋体" charset="-122"/>
              </a:rPr>
              <a:t>lines</a:t>
            </a:r>
          </a:p>
        </p:txBody>
      </p:sp>
    </p:spTree>
    <p:extLst>
      <p:ext uri="{BB962C8B-B14F-4D97-AF65-F5344CB8AC3E}">
        <p14:creationId xmlns:p14="http://schemas.microsoft.com/office/powerpoint/2010/main" val="4174162866"/>
      </p:ext>
    </p:extLst>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088994" y="6257925"/>
            <a:ext cx="6477000" cy="523220"/>
          </a:xfrm>
          <a:prstGeom prst="rect">
            <a:avLst/>
          </a:prstGeom>
          <a:noFill/>
        </p:spPr>
        <p:txBody>
          <a:bodyPr wrap="square" rtlCol="0">
            <a:spAutoFit/>
          </a:bodyPr>
          <a:lstStyle/>
          <a:p>
            <a:r>
              <a:rPr lang="en-US" sz="2800" dirty="0" smtClean="0"/>
              <a:t>Registered population in 2 CE</a:t>
            </a:r>
            <a:endParaRPr lang="en-US" sz="2800" dirty="0"/>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209392"/>
            <a:ext cx="8610600" cy="60766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1408195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36875"/>
            <a:ext cx="8565997" cy="6416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762000" y="2895600"/>
            <a:ext cx="2362200" cy="523220"/>
          </a:xfrm>
          <a:prstGeom prst="rect">
            <a:avLst/>
          </a:prstGeom>
          <a:noFill/>
        </p:spPr>
        <p:txBody>
          <a:bodyPr wrap="square" rtlCol="0">
            <a:spAutoFit/>
          </a:bodyPr>
          <a:lstStyle/>
          <a:p>
            <a:r>
              <a:rPr lang="en-US" sz="2800" b="1" dirty="0" smtClean="0"/>
              <a:t>1102 CE</a:t>
            </a:r>
            <a:endParaRPr lang="en-US" sz="2800" b="1" dirty="0"/>
          </a:p>
        </p:txBody>
      </p:sp>
    </p:spTree>
    <p:extLst>
      <p:ext uri="{BB962C8B-B14F-4D97-AF65-F5344CB8AC3E}">
        <p14:creationId xmlns:p14="http://schemas.microsoft.com/office/powerpoint/2010/main" val="376139153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p:nvPr>
        </p:nvSpPr>
        <p:spPr>
          <a:xfrm>
            <a:off x="0" y="0"/>
            <a:ext cx="9144000" cy="6858000"/>
          </a:xfrm>
        </p:spPr>
        <p:txBody>
          <a:bodyPr>
            <a:normAutofit fontScale="25000" lnSpcReduction="20000"/>
          </a:bodyPr>
          <a:lstStyle/>
          <a:p>
            <a:pPr lvl="0"/>
            <a:r>
              <a:rPr lang="en-US" sz="12800" dirty="0"/>
              <a:t> Basic Biography: name, gender, dates (relationship to time)</a:t>
            </a:r>
          </a:p>
          <a:p>
            <a:pPr lvl="0"/>
            <a:r>
              <a:rPr lang="en-US" sz="12800" dirty="0"/>
              <a:t> Biography Addresses  (relationship with places)</a:t>
            </a:r>
          </a:p>
          <a:p>
            <a:pPr lvl="0"/>
            <a:r>
              <a:rPr lang="en-US" sz="12800" dirty="0"/>
              <a:t> Alternate Names  (relationship to names of different kinds)</a:t>
            </a:r>
          </a:p>
          <a:p>
            <a:pPr lvl="0"/>
            <a:r>
              <a:rPr lang="en-US" sz="12800" dirty="0"/>
              <a:t>Writings (relationship to learning)</a:t>
            </a:r>
          </a:p>
          <a:p>
            <a:pPr lvl="0"/>
            <a:r>
              <a:rPr lang="en-US" sz="12800" dirty="0"/>
              <a:t> Postings (relationship with government)</a:t>
            </a:r>
          </a:p>
          <a:p>
            <a:pPr lvl="0"/>
            <a:r>
              <a:rPr lang="en-US" sz="12800" dirty="0"/>
              <a:t> Mode of Entry into Government</a:t>
            </a:r>
          </a:p>
          <a:p>
            <a:pPr lvl="0"/>
            <a:r>
              <a:rPr lang="en-US" sz="12800" dirty="0"/>
              <a:t> Kinship (kin relationships with others)</a:t>
            </a:r>
          </a:p>
          <a:p>
            <a:pPr lvl="0"/>
            <a:r>
              <a:rPr lang="en-US" sz="12800" dirty="0"/>
              <a:t> Associations (non-kin relationships to others)</a:t>
            </a:r>
          </a:p>
          <a:p>
            <a:pPr lvl="0"/>
            <a:r>
              <a:rPr lang="en-US" sz="12800" dirty="0"/>
              <a:t> Social Status (relationship with modes of social distinctiveness)</a:t>
            </a:r>
          </a:p>
          <a:p>
            <a:pPr lvl="0"/>
            <a:r>
              <a:rPr lang="en-US" sz="12800" dirty="0"/>
              <a:t> Possessions (relationship to property as giver and receiver)</a:t>
            </a:r>
          </a:p>
          <a:p>
            <a:pPr lvl="0"/>
            <a:r>
              <a:rPr lang="en-US" sz="12800" dirty="0"/>
              <a:t> Events (participation in events)</a:t>
            </a:r>
          </a:p>
          <a:p>
            <a:pPr marL="0" indent="0">
              <a:buNone/>
            </a:pPr>
            <a:endParaRPr lang="en-US" dirty="0"/>
          </a:p>
        </p:txBody>
      </p:sp>
    </p:spTree>
    <p:extLst>
      <p:ext uri="{BB962C8B-B14F-4D97-AF65-F5344CB8AC3E}">
        <p14:creationId xmlns:p14="http://schemas.microsoft.com/office/powerpoint/2010/main" val="183143028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450" name="Picture 2"/>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179388" y="647700"/>
            <a:ext cx="8734425" cy="6210300"/>
          </a:xfrm>
        </p:spPr>
      </p:pic>
      <p:sp>
        <p:nvSpPr>
          <p:cNvPr id="104451" name="Text Box 3"/>
          <p:cNvSpPr txBox="1">
            <a:spLocks noChangeArrowheads="1"/>
          </p:cNvSpPr>
          <p:nvPr/>
        </p:nvSpPr>
        <p:spPr bwMode="auto">
          <a:xfrm>
            <a:off x="611188" y="115888"/>
            <a:ext cx="7993062" cy="519112"/>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zh-CN" sz="2800" b="1">
                <a:ea typeface="黑体" pitchFamily="2" charset="-122"/>
              </a:rPr>
              <a:t>The 1148 Civil Service Examination List</a:t>
            </a:r>
          </a:p>
        </p:txBody>
      </p:sp>
    </p:spTree>
    <p:extLst>
      <p:ext uri="{BB962C8B-B14F-4D97-AF65-F5344CB8AC3E}">
        <p14:creationId xmlns:p14="http://schemas.microsoft.com/office/powerpoint/2010/main" val="155619131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474" name="Picture 2"/>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179388" y="260350"/>
            <a:ext cx="8748712" cy="6221413"/>
          </a:xfrm>
        </p:spPr>
      </p:pic>
      <p:sp>
        <p:nvSpPr>
          <p:cNvPr id="105475" name="Text Box 3"/>
          <p:cNvSpPr txBox="1">
            <a:spLocks noChangeArrowheads="1"/>
          </p:cNvSpPr>
          <p:nvPr/>
        </p:nvSpPr>
        <p:spPr bwMode="auto">
          <a:xfrm>
            <a:off x="0" y="4630738"/>
            <a:ext cx="3384550" cy="2227262"/>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zh-CN" sz="2800">
                <a:ea typeface="黑体" pitchFamily="2" charset="-122"/>
              </a:rPr>
              <a:t>All Southern Song Degree Holders in the China Biographical Database (CBDB)</a:t>
            </a:r>
          </a:p>
        </p:txBody>
      </p:sp>
    </p:spTree>
    <p:extLst>
      <p:ext uri="{BB962C8B-B14F-4D97-AF65-F5344CB8AC3E}">
        <p14:creationId xmlns:p14="http://schemas.microsoft.com/office/powerpoint/2010/main" val="394554052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498" name="Picture 2"/>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0" y="184150"/>
            <a:ext cx="9144000" cy="6500813"/>
          </a:xfrm>
        </p:spPr>
      </p:pic>
    </p:spTree>
    <p:extLst>
      <p:ext uri="{BB962C8B-B14F-4D97-AF65-F5344CB8AC3E}">
        <p14:creationId xmlns:p14="http://schemas.microsoft.com/office/powerpoint/2010/main" val="405338858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76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8888" y="-26988"/>
            <a:ext cx="8461375" cy="6888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7699" name="Text Box 3"/>
          <p:cNvSpPr txBox="1">
            <a:spLocks noChangeArrowheads="1"/>
          </p:cNvSpPr>
          <p:nvPr/>
        </p:nvSpPr>
        <p:spPr bwMode="auto">
          <a:xfrm>
            <a:off x="0" y="115888"/>
            <a:ext cx="2195513" cy="3935412"/>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altLang="zh-CN" sz="2800">
                <a:ea typeface="宋体" charset="-122"/>
              </a:rPr>
              <a:t>4730 Examination Degree holders, 960-1126, with population distribution as of 1080</a:t>
            </a:r>
          </a:p>
        </p:txBody>
      </p:sp>
    </p:spTree>
    <p:extLst>
      <p:ext uri="{BB962C8B-B14F-4D97-AF65-F5344CB8AC3E}">
        <p14:creationId xmlns:p14="http://schemas.microsoft.com/office/powerpoint/2010/main" val="329730690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33400" y="20715"/>
            <a:ext cx="8229600" cy="1143000"/>
          </a:xfrm>
        </p:spPr>
        <p:txBody>
          <a:bodyPr>
            <a:normAutofit fontScale="90000"/>
          </a:bodyPr>
          <a:lstStyle/>
          <a:p>
            <a:r>
              <a:rPr lang="en-US" dirty="0"/>
              <a:t>	</a:t>
            </a:r>
            <a:br>
              <a:rPr lang="en-US" dirty="0"/>
            </a:br>
            <a:endParaRPr lang="en-US" dirty="0"/>
          </a:p>
        </p:txBody>
      </p:sp>
      <p:sp>
        <p:nvSpPr>
          <p:cNvPr id="8" name="Text Placeholder 7"/>
          <p:cNvSpPr>
            <a:spLocks noGrp="1"/>
          </p:cNvSpPr>
          <p:nvPr>
            <p:ph type="body" idx="1"/>
          </p:nvPr>
        </p:nvSpPr>
        <p:spPr>
          <a:xfrm>
            <a:off x="228600" y="381000"/>
            <a:ext cx="4040188" cy="1295400"/>
          </a:xfrm>
        </p:spPr>
        <p:txBody>
          <a:bodyPr>
            <a:noAutofit/>
          </a:bodyPr>
          <a:lstStyle/>
          <a:p>
            <a:r>
              <a:rPr lang="en-US" sz="2800" dirty="0"/>
              <a:t>Distribution of Northern Song </a:t>
            </a:r>
            <a:r>
              <a:rPr lang="en-US" sz="2800" dirty="0" smtClean="0"/>
              <a:t>(960-1126) Jinshi </a:t>
            </a:r>
            <a:r>
              <a:rPr lang="en-US" sz="2800" dirty="0"/>
              <a:t>in CBDB </a:t>
            </a:r>
          </a:p>
        </p:txBody>
      </p:sp>
      <p:pic>
        <p:nvPicPr>
          <p:cNvPr id="6" name="Content Placeholder 5"/>
          <p:cNvPicPr>
            <a:picLocks noGrp="1"/>
          </p:cNvPicPr>
          <p:nvPr>
            <p:ph sz="half" idx="2"/>
          </p:nvPr>
        </p:nvPicPr>
        <p:blipFill>
          <a:blip r:embed="rId2"/>
          <a:stretch>
            <a:fillRect/>
          </a:stretch>
        </p:blipFill>
        <p:spPr>
          <a:xfrm>
            <a:off x="0" y="1828800"/>
            <a:ext cx="4421188" cy="4143617"/>
          </a:xfrm>
          <a:prstGeom prst="rect">
            <a:avLst/>
          </a:prstGeom>
        </p:spPr>
      </p:pic>
      <p:sp>
        <p:nvSpPr>
          <p:cNvPr id="9" name="Text Placeholder 8"/>
          <p:cNvSpPr>
            <a:spLocks noGrp="1"/>
          </p:cNvSpPr>
          <p:nvPr>
            <p:ph type="body" sz="quarter" idx="3"/>
          </p:nvPr>
        </p:nvSpPr>
        <p:spPr>
          <a:xfrm>
            <a:off x="4724400" y="228600"/>
            <a:ext cx="4041775" cy="1447800"/>
          </a:xfrm>
        </p:spPr>
        <p:txBody>
          <a:bodyPr>
            <a:noAutofit/>
          </a:bodyPr>
          <a:lstStyle/>
          <a:p>
            <a:r>
              <a:rPr lang="en-US" sz="2800" dirty="0"/>
              <a:t>Distribution of Qing </a:t>
            </a:r>
            <a:r>
              <a:rPr lang="en-US" sz="2800" dirty="0" smtClean="0"/>
              <a:t>(1644-1905) Jinshi </a:t>
            </a:r>
            <a:r>
              <a:rPr lang="en-US" sz="2800" dirty="0"/>
              <a:t>in CBDB</a:t>
            </a:r>
          </a:p>
        </p:txBody>
      </p:sp>
      <p:pic>
        <p:nvPicPr>
          <p:cNvPr id="7" name="Content Placeholder 6"/>
          <p:cNvPicPr>
            <a:picLocks noGrp="1"/>
          </p:cNvPicPr>
          <p:nvPr>
            <p:ph sz="quarter" idx="4"/>
          </p:nvPr>
        </p:nvPicPr>
        <p:blipFill>
          <a:blip r:embed="rId3"/>
          <a:stretch>
            <a:fillRect/>
          </a:stretch>
        </p:blipFill>
        <p:spPr>
          <a:xfrm>
            <a:off x="4645025" y="1905000"/>
            <a:ext cx="4498975" cy="3982108"/>
          </a:xfrm>
          <a:prstGeom prst="rect">
            <a:avLst/>
          </a:prstGeom>
        </p:spPr>
      </p:pic>
    </p:spTree>
    <p:extLst>
      <p:ext uri="{BB962C8B-B14F-4D97-AF65-F5344CB8AC3E}">
        <p14:creationId xmlns:p14="http://schemas.microsoft.com/office/powerpoint/2010/main" val="407498639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62" name="Picture 4"/>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a:xfrm>
            <a:off x="0" y="0"/>
            <a:ext cx="9144000" cy="6502400"/>
          </a:xfrm>
        </p:spPr>
      </p:pic>
      <p:sp>
        <p:nvSpPr>
          <p:cNvPr id="92163" name="Text Box 5"/>
          <p:cNvSpPr txBox="1">
            <a:spLocks noChangeArrowheads="1"/>
          </p:cNvSpPr>
          <p:nvPr/>
        </p:nvSpPr>
        <p:spPr bwMode="auto">
          <a:xfrm>
            <a:off x="0" y="6553200"/>
            <a:ext cx="9144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altLang="zh-CN">
                <a:ea typeface="宋体" charset="-122"/>
              </a:rPr>
              <a:t>19</a:t>
            </a:r>
            <a:r>
              <a:rPr lang="en-US" altLang="zh-CN" baseline="30000">
                <a:ea typeface="宋体" charset="-122"/>
              </a:rPr>
              <a:t>th</a:t>
            </a:r>
            <a:r>
              <a:rPr lang="en-US" altLang="zh-CN">
                <a:ea typeface="宋体" charset="-122"/>
              </a:rPr>
              <a:t> c. “Busy” counties (</a:t>
            </a:r>
            <a:r>
              <a:rPr lang="zh-CN" altLang="en-US">
                <a:ea typeface="宋体" charset="-122"/>
              </a:rPr>
              <a:t>沖縣</a:t>
            </a:r>
            <a:r>
              <a:rPr lang="en-US" altLang="zh-CN">
                <a:ea typeface="宋体" charset="-122"/>
              </a:rPr>
              <a:t>), Ming-Qing Postal Routes, 1990 Railroads</a:t>
            </a:r>
          </a:p>
        </p:txBody>
      </p:sp>
    </p:spTree>
    <p:extLst>
      <p:ext uri="{BB962C8B-B14F-4D97-AF65-F5344CB8AC3E}">
        <p14:creationId xmlns:p14="http://schemas.microsoft.com/office/powerpoint/2010/main" val="225068882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4" name="Picture 4"/>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a:xfrm>
            <a:off x="0" y="228600"/>
            <a:ext cx="9144000" cy="6500813"/>
          </a:xfrm>
        </p:spPr>
      </p:pic>
      <p:sp>
        <p:nvSpPr>
          <p:cNvPr id="79875" name="Rectangle 5"/>
          <p:cNvSpPr>
            <a:spLocks noChangeArrowheads="1"/>
          </p:cNvSpPr>
          <p:nvPr/>
        </p:nvSpPr>
        <p:spPr bwMode="auto">
          <a:xfrm>
            <a:off x="3581400" y="3810000"/>
            <a:ext cx="5041900" cy="457200"/>
          </a:xfrm>
          <a:prstGeom prst="rect">
            <a:avLst/>
          </a:prstGeom>
          <a:solidFill>
            <a:srgbClr val="F0F6A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zh-CN" sz="2400">
                <a:solidFill>
                  <a:srgbClr val="FF5050"/>
                </a:solidFill>
                <a:ea typeface="宋体" charset="-122"/>
              </a:rPr>
              <a:t>http://www.fas.harvard.edu/~chgis</a:t>
            </a:r>
          </a:p>
        </p:txBody>
      </p:sp>
    </p:spTree>
    <p:extLst>
      <p:ext uri="{BB962C8B-B14F-4D97-AF65-F5344CB8AC3E}">
        <p14:creationId xmlns:p14="http://schemas.microsoft.com/office/powerpoint/2010/main" val="311499873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a:blip r:embed="rId2">
            <a:lum bright="32000" contrast="-70000"/>
            <a:extLst>
              <a:ext uri="{28A0092B-C50C-407E-A947-70E740481C1C}">
                <a14:useLocalDpi xmlns:a14="http://schemas.microsoft.com/office/drawing/2010/main" val="0"/>
              </a:ext>
            </a:extLst>
          </a:blip>
          <a:srcRect/>
          <a:stretch>
            <a:fillRect/>
          </a:stretch>
        </p:blipFill>
        <p:spPr bwMode="auto">
          <a:xfrm>
            <a:off x="-114300" y="15443"/>
            <a:ext cx="9982200" cy="684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627" name="Rectangle 3"/>
          <p:cNvSpPr>
            <a:spLocks noChangeArrowheads="1"/>
          </p:cNvSpPr>
          <p:nvPr/>
        </p:nvSpPr>
        <p:spPr bwMode="auto">
          <a:xfrm>
            <a:off x="0" y="2819400"/>
            <a:ext cx="9753600" cy="31085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defRPr>
                <a:solidFill>
                  <a:schemeClr val="tx1"/>
                </a:solidFill>
                <a:latin typeface="Arial" charset="0"/>
              </a:defRPr>
            </a:lvl1pPr>
            <a:lvl2pPr eaLnBrk="0" hangingPunct="0">
              <a:defRPr>
                <a:solidFill>
                  <a:schemeClr val="tx1"/>
                </a:solidFill>
                <a:latin typeface="Arial" charset="0"/>
              </a:defRPr>
            </a:lvl2pPr>
            <a:lvl3pPr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1" eaLnBrk="1" hangingPunct="1"/>
            <a:r>
              <a:rPr lang="en-US" altLang="zh-CN" sz="2800" dirty="0">
                <a:ea typeface="宋体" charset="-122"/>
              </a:rPr>
              <a:t>Conceptual Leaps:</a:t>
            </a:r>
          </a:p>
          <a:p>
            <a:pPr lvl="2" eaLnBrk="1" hangingPunct="1"/>
            <a:r>
              <a:rPr lang="en-US" altLang="zh-CN" sz="2800" b="1" dirty="0">
                <a:ea typeface="宋体" charset="-122"/>
              </a:rPr>
              <a:t>	</a:t>
            </a:r>
            <a:r>
              <a:rPr lang="en-US" altLang="zh-CN" sz="2800" dirty="0">
                <a:solidFill>
                  <a:schemeClr val="bg1">
                    <a:lumMod val="75000"/>
                  </a:schemeClr>
                </a:solidFill>
                <a:ea typeface="宋体" charset="-122"/>
              </a:rPr>
              <a:t>Text-mining/text-modeling</a:t>
            </a:r>
          </a:p>
          <a:p>
            <a:pPr lvl="2" eaLnBrk="1" hangingPunct="1"/>
            <a:r>
              <a:rPr lang="en-US" altLang="zh-CN" sz="2800" dirty="0">
                <a:solidFill>
                  <a:schemeClr val="bg1">
                    <a:lumMod val="75000"/>
                  </a:schemeClr>
                </a:solidFill>
                <a:ea typeface="宋体" charset="-122"/>
              </a:rPr>
              <a:t>	Modeling lives with relational databases</a:t>
            </a:r>
          </a:p>
          <a:p>
            <a:pPr lvl="2" eaLnBrk="1" hangingPunct="1"/>
            <a:r>
              <a:rPr lang="en-US" altLang="zh-CN" sz="2800" dirty="0">
                <a:solidFill>
                  <a:schemeClr val="bg1">
                    <a:lumMod val="75000"/>
                  </a:schemeClr>
                </a:solidFill>
                <a:ea typeface="宋体" charset="-122"/>
              </a:rPr>
              <a:t>	Prosopography</a:t>
            </a:r>
          </a:p>
          <a:p>
            <a:pPr lvl="2" eaLnBrk="1" hangingPunct="1"/>
            <a:r>
              <a:rPr lang="en-US" altLang="zh-CN" sz="2800" dirty="0">
                <a:solidFill>
                  <a:schemeClr val="bg1">
                    <a:lumMod val="75000"/>
                  </a:schemeClr>
                </a:solidFill>
                <a:ea typeface="宋体" charset="-122"/>
              </a:rPr>
              <a:t>	</a:t>
            </a:r>
            <a:r>
              <a:rPr lang="en-US" altLang="zh-CN" sz="2800" dirty="0" smtClean="0">
                <a:solidFill>
                  <a:schemeClr val="bg1">
                    <a:lumMod val="75000"/>
                  </a:schemeClr>
                </a:solidFill>
                <a:ea typeface="宋体" charset="-122"/>
              </a:rPr>
              <a:t>Spatial analysis</a:t>
            </a:r>
          </a:p>
          <a:p>
            <a:pPr lvl="2" eaLnBrk="1" hangingPunct="1"/>
            <a:r>
              <a:rPr lang="en-US" altLang="zh-CN" sz="2800" dirty="0">
                <a:solidFill>
                  <a:schemeClr val="bg1">
                    <a:lumMod val="75000"/>
                  </a:schemeClr>
                </a:solidFill>
                <a:ea typeface="宋体" charset="-122"/>
              </a:rPr>
              <a:t>	</a:t>
            </a:r>
            <a:r>
              <a:rPr lang="en-US" altLang="zh-CN" sz="2800" b="1" dirty="0">
                <a:ea typeface="宋体" charset="-122"/>
              </a:rPr>
              <a:t>Social network Analysis</a:t>
            </a:r>
          </a:p>
          <a:p>
            <a:pPr lvl="2" eaLnBrk="1" hangingPunct="1"/>
            <a:r>
              <a:rPr lang="en-US" altLang="zh-CN" sz="2800" dirty="0">
                <a:ea typeface="宋体" charset="-122"/>
              </a:rPr>
              <a:t>		</a:t>
            </a:r>
          </a:p>
        </p:txBody>
      </p:sp>
    </p:spTree>
    <p:extLst>
      <p:ext uri="{BB962C8B-B14F-4D97-AF65-F5344CB8AC3E}">
        <p14:creationId xmlns:p14="http://schemas.microsoft.com/office/powerpoint/2010/main" val="228190924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Social Networks</a:t>
            </a:r>
            <a:endParaRPr lang="en-US" dirty="0"/>
          </a:p>
        </p:txBody>
      </p:sp>
      <p:sp>
        <p:nvSpPr>
          <p:cNvPr id="3" name="Content Placeholder 2"/>
          <p:cNvSpPr>
            <a:spLocks noGrp="1"/>
          </p:cNvSpPr>
          <p:nvPr>
            <p:ph idx="1"/>
          </p:nvPr>
        </p:nvSpPr>
        <p:spPr>
          <a:xfrm>
            <a:off x="228600" y="1600200"/>
            <a:ext cx="8763000" cy="4525963"/>
          </a:xfrm>
        </p:spPr>
        <p:txBody>
          <a:bodyPr/>
          <a:lstStyle/>
          <a:p>
            <a:pPr marL="0" indent="0">
              <a:buNone/>
            </a:pPr>
            <a:r>
              <a:rPr lang="en-US" sz="3600" dirty="0" smtClean="0"/>
              <a:t>“In the </a:t>
            </a:r>
            <a:r>
              <a:rPr lang="en-US" sz="3600" smtClean="0"/>
              <a:t>short term </a:t>
            </a:r>
            <a:r>
              <a:rPr lang="en-US" sz="3600" dirty="0" smtClean="0"/>
              <a:t>individuals create networks; in the long term networks create individuals.”</a:t>
            </a:r>
          </a:p>
          <a:p>
            <a:pPr marL="400050" lvl="1" indent="0">
              <a:buNone/>
            </a:pPr>
            <a:r>
              <a:rPr lang="en-US" dirty="0"/>
              <a:t> </a:t>
            </a:r>
            <a:r>
              <a:rPr lang="en-US" dirty="0" smtClean="0"/>
              <a:t>(borrowing from John Padgett, University of Chicago)</a:t>
            </a:r>
            <a:endParaRPr lang="en-US" dirty="0"/>
          </a:p>
        </p:txBody>
      </p:sp>
    </p:spTree>
    <p:extLst>
      <p:ext uri="{BB962C8B-B14F-4D97-AF65-F5344CB8AC3E}">
        <p14:creationId xmlns:p14="http://schemas.microsoft.com/office/powerpoint/2010/main" val="139654469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body" idx="1"/>
          </p:nvPr>
        </p:nvSpPr>
        <p:spPr>
          <a:xfrm>
            <a:off x="0" y="762000"/>
            <a:ext cx="9144000" cy="5867400"/>
          </a:xfrm>
        </p:spPr>
        <p:txBody>
          <a:bodyPr/>
          <a:lstStyle/>
          <a:p>
            <a:pPr eaLnBrk="1" hangingPunct="1">
              <a:lnSpc>
                <a:spcPct val="80000"/>
              </a:lnSpc>
              <a:buFontTx/>
              <a:buNone/>
            </a:pPr>
            <a:endParaRPr lang="en-US" altLang="zh-CN" sz="2400" dirty="0" smtClean="0">
              <a:ea typeface="宋体" pitchFamily="2" charset="-122"/>
            </a:endParaRPr>
          </a:p>
          <a:p>
            <a:pPr eaLnBrk="1" hangingPunct="1">
              <a:lnSpc>
                <a:spcPct val="80000"/>
              </a:lnSpc>
              <a:buFontTx/>
              <a:buNone/>
            </a:pPr>
            <a:r>
              <a:rPr lang="en-US" altLang="zh-CN" sz="2400" dirty="0" smtClean="0">
                <a:ea typeface="宋体" pitchFamily="2" charset="-122"/>
              </a:rPr>
              <a:t>Conceptualizing community as collections of personal relationships … provides historians with a blueprint for evaluating when, how and why people in the past used kin and non-kin in the course of their lives.  The findings of social network analysts that people need and seek emotional and economic support of different kinds, from different kinds of people, suggest new analytical imperatives. It is not enough now to look solely at how people used kin in times of crisis. Rather, historians need to pursue how people in the past used the kin and friends they had, for different things, throughout the life course, and in the context of the opportunities they enjoyed and the constraints they faced courtesy of demography and culture. Other approaches might be applied to the problem, but HSNA contains the essential perspectives that cannot only advance the debate, but also help historians to meet Tilly's challenge to connect the lives of ordinary people to large-scale change in meaningful ways. (Charles </a:t>
            </a:r>
            <a:r>
              <a:rPr lang="en-US" altLang="zh-CN" sz="2400" dirty="0" err="1" smtClean="0">
                <a:ea typeface="宋体" pitchFamily="2" charset="-122"/>
              </a:rPr>
              <a:t>Wetherell</a:t>
            </a:r>
            <a:r>
              <a:rPr lang="en-US" altLang="zh-CN" sz="2400" dirty="0" smtClean="0">
                <a:ea typeface="宋体" pitchFamily="2" charset="-122"/>
              </a:rPr>
              <a:t>, “Historical Social Network Analysis,” </a:t>
            </a:r>
            <a:r>
              <a:rPr lang="en-US" altLang="zh-CN" sz="2400" i="1" dirty="0" smtClean="0">
                <a:ea typeface="宋体" pitchFamily="2" charset="-122"/>
              </a:rPr>
              <a:t>International Review of Social History </a:t>
            </a:r>
            <a:r>
              <a:rPr lang="en-US" altLang="zh-CN" sz="2400" dirty="0" smtClean="0">
                <a:ea typeface="宋体" pitchFamily="2" charset="-122"/>
              </a:rPr>
              <a:t>43 (1998), Supplement)</a:t>
            </a:r>
          </a:p>
        </p:txBody>
      </p:sp>
      <p:sp>
        <p:nvSpPr>
          <p:cNvPr id="20483" name="Text Box 3"/>
          <p:cNvSpPr txBox="1">
            <a:spLocks noChangeArrowheads="1"/>
          </p:cNvSpPr>
          <p:nvPr/>
        </p:nvSpPr>
        <p:spPr bwMode="auto">
          <a:xfrm>
            <a:off x="838200" y="228600"/>
            <a:ext cx="7620000" cy="701675"/>
          </a:xfrm>
          <a:prstGeom prst="rect">
            <a:avLst/>
          </a:prstGeom>
          <a:solidFill>
            <a:schemeClr val="accent3">
              <a:lumMod val="40000"/>
              <a:lumOff val="60000"/>
            </a:schemeClr>
          </a:solidFill>
          <a:ln>
            <a:noFill/>
          </a:ln>
          <a:effec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n-US" altLang="zh-CN" sz="4000">
                <a:ea typeface="宋体" pitchFamily="2" charset="-122"/>
              </a:rPr>
              <a:t>Social Network Analysis</a:t>
            </a:r>
          </a:p>
        </p:txBody>
      </p:sp>
    </p:spTree>
    <p:extLst>
      <p:ext uri="{BB962C8B-B14F-4D97-AF65-F5344CB8AC3E}">
        <p14:creationId xmlns:p14="http://schemas.microsoft.com/office/powerpoint/2010/main" val="1219163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2"/>
          <p:cNvSpPr>
            <a:spLocks noGrp="1" noChangeArrowheads="1"/>
          </p:cNvSpPr>
          <p:nvPr>
            <p:ph type="title"/>
          </p:nvPr>
        </p:nvSpPr>
        <p:spPr>
          <a:solidFill>
            <a:srgbClr val="FDDEA1"/>
          </a:solidFill>
        </p:spPr>
        <p:txBody>
          <a:bodyPr>
            <a:normAutofit fontScale="90000"/>
          </a:bodyPr>
          <a:lstStyle/>
          <a:p>
            <a:r>
              <a:rPr lang="en-US" altLang="zh-CN" sz="4000">
                <a:ea typeface="宋体" pitchFamily="2" charset="-122"/>
              </a:rPr>
              <a:t>Using “Regular Expressions”</a:t>
            </a:r>
            <a:r>
              <a:rPr lang="zh-TW" altLang="en-US" sz="4000">
                <a:ea typeface="PMingLiU" pitchFamily="18" charset="-120"/>
              </a:rPr>
              <a:t>正則表達式 </a:t>
            </a:r>
            <a:r>
              <a:rPr lang="en-US" altLang="zh-CN" sz="4000">
                <a:ea typeface="宋体" pitchFamily="2" charset="-122"/>
              </a:rPr>
              <a:t>to find data in digital texts</a:t>
            </a:r>
            <a:endParaRPr lang="en-US" altLang="en-US" sz="4000"/>
          </a:p>
        </p:txBody>
      </p:sp>
      <p:sp>
        <p:nvSpPr>
          <p:cNvPr id="194563" name="Rectangle 3"/>
          <p:cNvSpPr>
            <a:spLocks noGrp="1" noChangeArrowheads="1"/>
          </p:cNvSpPr>
          <p:nvPr>
            <p:ph type="body" idx="1"/>
          </p:nvPr>
        </p:nvSpPr>
        <p:spPr>
          <a:xfrm>
            <a:off x="0" y="1600200"/>
            <a:ext cx="9144000" cy="4924425"/>
          </a:xfrm>
        </p:spPr>
        <p:txBody>
          <a:bodyPr/>
          <a:lstStyle/>
          <a:p>
            <a:pPr>
              <a:lnSpc>
                <a:spcPct val="80000"/>
              </a:lnSpc>
            </a:pPr>
            <a:r>
              <a:rPr lang="en-US" altLang="en-US" sz="2400" dirty="0"/>
              <a:t>In computing, a </a:t>
            </a:r>
            <a:r>
              <a:rPr lang="en-US" altLang="en-US" sz="2400" b="1" dirty="0"/>
              <a:t>regular expression</a:t>
            </a:r>
            <a:r>
              <a:rPr lang="en-US" altLang="en-US" sz="2400" dirty="0"/>
              <a:t> provides a concise and flexible means for "matching" (specifying and recognizing) </a:t>
            </a:r>
            <a:r>
              <a:rPr lang="en-US" altLang="en-US" sz="2400" dirty="0">
                <a:hlinkClick r:id="rId2" tooltip="String (computer science)"/>
              </a:rPr>
              <a:t>strings</a:t>
            </a:r>
            <a:r>
              <a:rPr lang="en-US" altLang="en-US" sz="2400" dirty="0"/>
              <a:t> of text, such as particular characters, words, or patterns of characters. Abbreviations for "regular expression" include "regex" and "</a:t>
            </a:r>
            <a:r>
              <a:rPr lang="en-US" altLang="en-US" sz="2400" dirty="0" err="1"/>
              <a:t>regexp</a:t>
            </a:r>
            <a:r>
              <a:rPr lang="en-US" altLang="en-US" sz="2400" dirty="0"/>
              <a:t>". The concept of regular expressions was first popularized by utilities provided by </a:t>
            </a:r>
            <a:r>
              <a:rPr lang="en-US" altLang="en-US" sz="2400" dirty="0">
                <a:hlinkClick r:id="rId3" tooltip="Unix"/>
              </a:rPr>
              <a:t>Unix</a:t>
            </a:r>
            <a:r>
              <a:rPr lang="en-US" altLang="en-US" sz="2400" dirty="0"/>
              <a:t> distributions, in particular the editor </a:t>
            </a:r>
            <a:r>
              <a:rPr lang="en-US" altLang="en-US" sz="2400" dirty="0" err="1">
                <a:hlinkClick r:id="rId4" tooltip="Ed (text editor)"/>
              </a:rPr>
              <a:t>ed</a:t>
            </a:r>
            <a:r>
              <a:rPr lang="en-US" altLang="en-US" sz="2400" dirty="0"/>
              <a:t> and the filter </a:t>
            </a:r>
            <a:r>
              <a:rPr lang="en-US" altLang="en-US" sz="2400" dirty="0" err="1">
                <a:hlinkClick r:id="rId5" tooltip="Grep"/>
              </a:rPr>
              <a:t>grep</a:t>
            </a:r>
            <a:r>
              <a:rPr lang="en-US" altLang="en-US" sz="2400" dirty="0"/>
              <a:t>. A regular expression is written in a </a:t>
            </a:r>
            <a:r>
              <a:rPr lang="en-US" altLang="en-US" sz="2400" dirty="0">
                <a:hlinkClick r:id="rId6" tooltip="Formal language"/>
              </a:rPr>
              <a:t>formal language</a:t>
            </a:r>
            <a:r>
              <a:rPr lang="en-US" altLang="en-US" sz="2400" dirty="0"/>
              <a:t> that can be interpreted by a regular expression processor, which is a program that either serves as a </a:t>
            </a:r>
            <a:r>
              <a:rPr lang="en-US" altLang="en-US" sz="2400" dirty="0">
                <a:hlinkClick r:id="rId7" tooltip="Compiler-compiler"/>
              </a:rPr>
              <a:t>parser generator</a:t>
            </a:r>
            <a:r>
              <a:rPr lang="en-US" altLang="en-US" sz="2400" dirty="0"/>
              <a:t> or examines text and identifies parts that match the provided </a:t>
            </a:r>
            <a:r>
              <a:rPr lang="en-US" altLang="en-US" sz="2400" dirty="0">
                <a:hlinkClick r:id="rId8" tooltip="Specification (technical standard)"/>
              </a:rPr>
              <a:t>specification</a:t>
            </a:r>
            <a:r>
              <a:rPr lang="en-US" altLang="en-US" sz="2400" dirty="0"/>
              <a:t>. Historically, the concept of regular expressions is associated with </a:t>
            </a:r>
            <a:r>
              <a:rPr lang="en-US" altLang="en-US" sz="2400" dirty="0" err="1"/>
              <a:t>Kleene's</a:t>
            </a:r>
            <a:r>
              <a:rPr lang="en-US" altLang="en-US" sz="2400" dirty="0"/>
              <a:t> formalism of regular sets, introduced in the 1950s. </a:t>
            </a:r>
            <a:r>
              <a:rPr lang="en-US" altLang="zh-CN" sz="2800" dirty="0">
                <a:ea typeface="宋体" pitchFamily="2" charset="-122"/>
              </a:rPr>
              <a:t>	</a:t>
            </a:r>
          </a:p>
          <a:p>
            <a:pPr>
              <a:lnSpc>
                <a:spcPct val="80000"/>
              </a:lnSpc>
            </a:pPr>
            <a:r>
              <a:rPr lang="en-US" altLang="zh-CN" sz="2800" dirty="0">
                <a:ea typeface="宋体" pitchFamily="2" charset="-122"/>
              </a:rPr>
              <a:t>		</a:t>
            </a:r>
            <a:r>
              <a:rPr lang="en-US" altLang="en-US" sz="2800" dirty="0"/>
              <a:t>http://en.wikipedia.org/wiki/Regular_expression</a:t>
            </a:r>
          </a:p>
        </p:txBody>
      </p:sp>
    </p:spTree>
    <p:extLst>
      <p:ext uri="{BB962C8B-B14F-4D97-AF65-F5344CB8AC3E}">
        <p14:creationId xmlns:p14="http://schemas.microsoft.com/office/powerpoint/2010/main" val="179901246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7"/>
          <p:cNvPicPr>
            <a:picLocks noGrp="1"/>
          </p:cNvPicPr>
          <p:nvPr>
            <p:ph/>
          </p:nvPr>
        </p:nvPicPr>
        <p:blipFill>
          <a:blip r:embed="rId2">
            <a:extLst>
              <a:ext uri="{28A0092B-C50C-407E-A947-70E740481C1C}">
                <a14:useLocalDpi xmlns:a14="http://schemas.microsoft.com/office/drawing/2010/main" val="0"/>
              </a:ext>
            </a:extLst>
          </a:blip>
          <a:srcRect/>
          <a:stretch>
            <a:fillRect/>
          </a:stretch>
        </p:blipFill>
        <p:spPr bwMode="auto">
          <a:xfrm>
            <a:off x="0" y="76200"/>
            <a:ext cx="9144000" cy="6553200"/>
          </a:xfrm>
          <a:prstGeom prst="rect">
            <a:avLst/>
          </a:prstGeom>
          <a:noFill/>
          <a:ln>
            <a:noFill/>
          </a:ln>
          <a:effectLst/>
          <a:extLst/>
        </p:spPr>
      </p:pic>
    </p:spTree>
    <p:extLst>
      <p:ext uri="{BB962C8B-B14F-4D97-AF65-F5344CB8AC3E}">
        <p14:creationId xmlns:p14="http://schemas.microsoft.com/office/powerpoint/2010/main" val="342954318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p:cNvPicPr>
            <a:picLocks noGrp="1"/>
          </p:cNvPicPr>
          <p:nvPr>
            <p:ph/>
          </p:nvPr>
        </p:nvPicPr>
        <p:blipFill>
          <a:blip r:embed="rId2" cstate="print">
            <a:extLst>
              <a:ext uri="{28A0092B-C50C-407E-A947-70E740481C1C}">
                <a14:useLocalDpi xmlns:a14="http://schemas.microsoft.com/office/drawing/2010/main" val="0"/>
              </a:ext>
            </a:extLst>
          </a:blip>
          <a:stretch>
            <a:fillRect/>
          </a:stretch>
        </p:blipFill>
        <p:spPr>
          <a:xfrm>
            <a:off x="2157274" y="0"/>
            <a:ext cx="7010400" cy="6858000"/>
          </a:xfrm>
          <a:prstGeom prst="rect">
            <a:avLst/>
          </a:prstGeom>
        </p:spPr>
      </p:pic>
      <p:sp>
        <p:nvSpPr>
          <p:cNvPr id="4" name="Rectangle 3"/>
          <p:cNvSpPr/>
          <p:nvPr/>
        </p:nvSpPr>
        <p:spPr>
          <a:xfrm>
            <a:off x="-76200" y="1752600"/>
            <a:ext cx="2286000" cy="4524315"/>
          </a:xfrm>
          <a:prstGeom prst="rect">
            <a:avLst/>
          </a:prstGeom>
        </p:spPr>
        <p:txBody>
          <a:bodyPr wrap="square">
            <a:spAutoFit/>
          </a:bodyPr>
          <a:lstStyle/>
          <a:p>
            <a:r>
              <a:rPr lang="en-US" sz="2400" dirty="0" smtClean="0"/>
              <a:t>letters </a:t>
            </a:r>
            <a:r>
              <a:rPr lang="en-US" sz="2400" dirty="0"/>
              <a:t>to and from addressees of Lü </a:t>
            </a:r>
            <a:r>
              <a:rPr lang="en-US" sz="2400" dirty="0" err="1"/>
              <a:t>Zuqian’s</a:t>
            </a:r>
            <a:r>
              <a:rPr lang="en-US" sz="2400" dirty="0"/>
              <a:t> letters; 597 persons. Node size (and corresponding label size) shows centrality of the person. Color shows communities. </a:t>
            </a:r>
          </a:p>
        </p:txBody>
      </p:sp>
    </p:spTree>
    <p:extLst>
      <p:ext uri="{BB962C8B-B14F-4D97-AF65-F5344CB8AC3E}">
        <p14:creationId xmlns:p14="http://schemas.microsoft.com/office/powerpoint/2010/main" val="39349033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p:cNvPicPr>
            <a:picLocks noGrp="1"/>
          </p:cNvPicPr>
          <p:nvPr>
            <p:ph/>
          </p:nvPr>
        </p:nvPicPr>
        <p:blipFill>
          <a:blip r:embed="rId2">
            <a:extLst>
              <a:ext uri="{28A0092B-C50C-407E-A947-70E740481C1C}">
                <a14:useLocalDpi xmlns:a14="http://schemas.microsoft.com/office/drawing/2010/main" val="0"/>
              </a:ext>
            </a:extLst>
          </a:blip>
          <a:stretch>
            <a:fillRect/>
          </a:stretch>
        </p:blipFill>
        <p:spPr>
          <a:xfrm>
            <a:off x="2004134" y="304800"/>
            <a:ext cx="7139866" cy="6019800"/>
          </a:xfrm>
          <a:prstGeom prst="rect">
            <a:avLst/>
          </a:prstGeom>
        </p:spPr>
      </p:pic>
      <p:sp>
        <p:nvSpPr>
          <p:cNvPr id="4" name="Rectangle 3"/>
          <p:cNvSpPr/>
          <p:nvPr/>
        </p:nvSpPr>
        <p:spPr>
          <a:xfrm>
            <a:off x="31072" y="228600"/>
            <a:ext cx="1888724" cy="6370975"/>
          </a:xfrm>
          <a:prstGeom prst="rect">
            <a:avLst/>
          </a:prstGeom>
        </p:spPr>
        <p:txBody>
          <a:bodyPr wrap="square">
            <a:spAutoFit/>
          </a:bodyPr>
          <a:lstStyle/>
          <a:p>
            <a:r>
              <a:rPr lang="en-US" sz="2400" dirty="0"/>
              <a:t>Zhu Xi’s letter network. Showing recipients of at least two letters and exchanges between them. Label size reflects the number of exchanges; color identifies </a:t>
            </a:r>
            <a:r>
              <a:rPr lang="en-US" sz="2400" dirty="0" err="1"/>
              <a:t>subnetworks</a:t>
            </a:r>
            <a:r>
              <a:rPr lang="en-US" sz="2400" dirty="0"/>
              <a:t> among those exchanges</a:t>
            </a:r>
          </a:p>
        </p:txBody>
      </p:sp>
    </p:spTree>
    <p:extLst>
      <p:ext uri="{BB962C8B-B14F-4D97-AF65-F5344CB8AC3E}">
        <p14:creationId xmlns:p14="http://schemas.microsoft.com/office/powerpoint/2010/main" val="26836990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6740" name="Picture 4"/>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0" y="188913"/>
            <a:ext cx="9144000" cy="6502400"/>
          </a:xfrm>
        </p:spPr>
      </p:pic>
    </p:spTree>
    <p:extLst>
      <p:ext uri="{BB962C8B-B14F-4D97-AF65-F5344CB8AC3E}">
        <p14:creationId xmlns:p14="http://schemas.microsoft.com/office/powerpoint/2010/main" val="265309521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10"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1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4211" name="TextBox 4"/>
          <p:cNvSpPr txBox="1">
            <a:spLocks noChangeArrowheads="1"/>
          </p:cNvSpPr>
          <p:nvPr/>
        </p:nvSpPr>
        <p:spPr bwMode="auto">
          <a:xfrm>
            <a:off x="228600" y="5334000"/>
            <a:ext cx="8915400" cy="137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r>
              <a:rPr lang="en-US" altLang="en-US" sz="2800" b="0">
                <a:latin typeface="Calibri" pitchFamily="34" charset="0"/>
              </a:rPr>
              <a:t>The Components of the Network of First-order kinship relations in Putian, Fujian for men who obtained the </a:t>
            </a:r>
            <a:r>
              <a:rPr lang="en-US" altLang="en-US" sz="2800" b="0" i="1">
                <a:latin typeface="Calibri" pitchFamily="34" charset="0"/>
              </a:rPr>
              <a:t>jinshi</a:t>
            </a:r>
            <a:r>
              <a:rPr lang="en-US" altLang="en-US" sz="2800" b="0">
                <a:latin typeface="Calibri" pitchFamily="34" charset="0"/>
              </a:rPr>
              <a:t> degree between 1050 and 1100</a:t>
            </a:r>
          </a:p>
        </p:txBody>
      </p:sp>
      <p:sp>
        <p:nvSpPr>
          <p:cNvPr id="94212" name="TextBox 5"/>
          <p:cNvSpPr txBox="1">
            <a:spLocks noChangeArrowheads="1"/>
          </p:cNvSpPr>
          <p:nvPr/>
        </p:nvSpPr>
        <p:spPr bwMode="auto">
          <a:xfrm>
            <a:off x="7696200" y="6505575"/>
            <a:ext cx="12954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r>
              <a:rPr lang="en-US" altLang="en-US" sz="1200" b="0">
                <a:latin typeface="Calibri" pitchFamily="34" charset="0"/>
              </a:rPr>
              <a:t>Michael A. Fuller</a:t>
            </a:r>
          </a:p>
        </p:txBody>
      </p:sp>
    </p:spTree>
    <p:extLst>
      <p:ext uri="{BB962C8B-B14F-4D97-AF65-F5344CB8AC3E}">
        <p14:creationId xmlns:p14="http://schemas.microsoft.com/office/powerpoint/2010/main" val="211265117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TextBox 4"/>
          <p:cNvSpPr txBox="1">
            <a:spLocks noChangeArrowheads="1"/>
          </p:cNvSpPr>
          <p:nvPr/>
        </p:nvSpPr>
        <p:spPr bwMode="auto">
          <a:xfrm>
            <a:off x="228600" y="5334000"/>
            <a:ext cx="8915400" cy="1373188"/>
          </a:xfrm>
          <a:prstGeom prst="rect">
            <a:avLst/>
          </a:prstGeom>
          <a:solidFill>
            <a:srgbClr val="DFDFB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zh-CN" sz="2800">
                <a:latin typeface="Calibri" pitchFamily="34" charset="0"/>
                <a:ea typeface="宋体" charset="-122"/>
              </a:rPr>
              <a:t>The Components of the Network of First-order kinship relations in Putian, Fujian for men who obtained the </a:t>
            </a:r>
            <a:r>
              <a:rPr lang="en-US" altLang="zh-CN" sz="2800" i="1">
                <a:latin typeface="Calibri" pitchFamily="34" charset="0"/>
                <a:ea typeface="宋体" charset="-122"/>
              </a:rPr>
              <a:t>jinshi</a:t>
            </a:r>
            <a:r>
              <a:rPr lang="en-US" altLang="zh-CN" sz="2800">
                <a:latin typeface="Calibri" pitchFamily="34" charset="0"/>
                <a:ea typeface="宋体" charset="-122"/>
              </a:rPr>
              <a:t> degree between 1200 and 1250</a:t>
            </a:r>
          </a:p>
        </p:txBody>
      </p:sp>
      <p:sp>
        <p:nvSpPr>
          <p:cNvPr id="149507" name="TextBox 5"/>
          <p:cNvSpPr txBox="1">
            <a:spLocks noChangeArrowheads="1"/>
          </p:cNvSpPr>
          <p:nvPr/>
        </p:nvSpPr>
        <p:spPr bwMode="auto">
          <a:xfrm>
            <a:off x="7696200" y="6505575"/>
            <a:ext cx="12954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zh-CN" sz="1200">
                <a:latin typeface="Calibri" pitchFamily="34" charset="0"/>
                <a:ea typeface="宋体" charset="-122"/>
              </a:rPr>
              <a:t>Michael A. Fuller</a:t>
            </a:r>
          </a:p>
        </p:txBody>
      </p:sp>
      <p:pic>
        <p:nvPicPr>
          <p:cNvPr id="149508"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1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97317552"/>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5" descr="1060-80 soc assoc in cbdb"/>
          <p:cNvPicPr>
            <a:picLocks noGrp="1" noChangeAspect="1" noChangeArrowheads="1"/>
          </p:cNvPicPr>
          <p:nvPr>
            <p:ph/>
          </p:nvPr>
        </p:nvPicPr>
        <p:blipFill>
          <a:blip r:embed="rId2">
            <a:extLst>
              <a:ext uri="{28A0092B-C50C-407E-A947-70E740481C1C}">
                <a14:useLocalDpi xmlns:a14="http://schemas.microsoft.com/office/drawing/2010/main" val="0"/>
              </a:ext>
            </a:extLst>
          </a:blip>
          <a:srcRect l="17500" t="15094" r="13333" b="2965"/>
          <a:stretch>
            <a:fillRect/>
          </a:stretch>
        </p:blipFill>
        <p:spPr>
          <a:xfrm>
            <a:off x="-76200" y="990600"/>
            <a:ext cx="7010400" cy="64198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7587" name="Text Box 6"/>
          <p:cNvSpPr txBox="1">
            <a:spLocks noChangeArrowheads="1"/>
          </p:cNvSpPr>
          <p:nvPr/>
        </p:nvSpPr>
        <p:spPr bwMode="auto">
          <a:xfrm>
            <a:off x="0" y="152400"/>
            <a:ext cx="8991600" cy="946150"/>
          </a:xfrm>
          <a:prstGeom prst="rect">
            <a:avLst/>
          </a:prstGeom>
          <a:solidFill>
            <a:srgbClr val="99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altLang="zh-CN" sz="2800">
                <a:ea typeface="宋体" charset="-122"/>
              </a:rPr>
              <a:t>Spatial density of the China Biographical Database and exchanges of writings, both for the period 1060-1080</a:t>
            </a:r>
          </a:p>
        </p:txBody>
      </p:sp>
      <p:sp>
        <p:nvSpPr>
          <p:cNvPr id="67588" name="Text Box 7"/>
          <p:cNvSpPr txBox="1">
            <a:spLocks noChangeArrowheads="1"/>
          </p:cNvSpPr>
          <p:nvPr/>
        </p:nvSpPr>
        <p:spPr bwMode="auto">
          <a:xfrm>
            <a:off x="7010400" y="2286000"/>
            <a:ext cx="2057400" cy="2868613"/>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altLang="zh-CN" sz="2800">
                <a:ea typeface="宋体" charset="-122"/>
              </a:rPr>
              <a:t>2359 persons out of 120,000 currently in CBDB</a:t>
            </a:r>
          </a:p>
          <a:p>
            <a:pPr eaLnBrk="1" hangingPunct="1">
              <a:spcBef>
                <a:spcPct val="50000"/>
              </a:spcBef>
            </a:pPr>
            <a:endParaRPr lang="en-US" altLang="zh-CN" sz="2800">
              <a:ea typeface="宋体" charset="-122"/>
            </a:endParaRPr>
          </a:p>
        </p:txBody>
      </p:sp>
    </p:spTree>
    <p:extLst>
      <p:ext uri="{BB962C8B-B14F-4D97-AF65-F5344CB8AC3E}">
        <p14:creationId xmlns:p14="http://schemas.microsoft.com/office/powerpoint/2010/main" val="3642447390"/>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Three modes of dissemination</a:t>
            </a:r>
            <a:endParaRPr lang="en-US" dirty="0"/>
          </a:p>
        </p:txBody>
      </p:sp>
      <p:sp>
        <p:nvSpPr>
          <p:cNvPr id="4" name="Text Placeholder 3"/>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15056512"/>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2100" name="Picture 4"/>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0" y="0"/>
            <a:ext cx="8675688" cy="6169025"/>
          </a:xfrm>
        </p:spPr>
      </p:pic>
      <p:sp>
        <p:nvSpPr>
          <p:cNvPr id="132101" name="Text Box 5"/>
          <p:cNvSpPr txBox="1">
            <a:spLocks noChangeArrowheads="1"/>
          </p:cNvSpPr>
          <p:nvPr/>
        </p:nvSpPr>
        <p:spPr bwMode="auto">
          <a:xfrm>
            <a:off x="0" y="6237288"/>
            <a:ext cx="9144000"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sz="3200" b="0">
                <a:ea typeface="宋体" pitchFamily="2" charset="-122"/>
              </a:rPr>
              <a:t>Stand-alone CBDB Database in MS Access</a:t>
            </a:r>
          </a:p>
        </p:txBody>
      </p:sp>
    </p:spTree>
    <p:extLst>
      <p:ext uri="{BB962C8B-B14F-4D97-AF65-F5344CB8AC3E}">
        <p14:creationId xmlns:p14="http://schemas.microsoft.com/office/powerpoint/2010/main" val="2720473000"/>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bwMode="auto">
          <a:xfrm>
            <a:off x="4520" y="835863"/>
            <a:ext cx="9139480" cy="47267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548007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itle 1"/>
          <p:cNvSpPr>
            <a:spLocks noGrp="1"/>
          </p:cNvSpPr>
          <p:nvPr>
            <p:ph type="title" idx="4294967295"/>
          </p:nvPr>
        </p:nvSpPr>
        <p:spPr/>
        <p:txBody>
          <a:bodyPr/>
          <a:lstStyle/>
          <a:p>
            <a:r>
              <a:rPr lang="en-US" altLang="en-US"/>
              <a:t>Regular expressions</a:t>
            </a:r>
          </a:p>
        </p:txBody>
      </p:sp>
      <p:pic>
        <p:nvPicPr>
          <p:cNvPr id="808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19200"/>
            <a:ext cx="8991600" cy="1233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900"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3581400"/>
            <a:ext cx="7847013"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901"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76400" y="2590800"/>
            <a:ext cx="55626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902" name="Slide Number Placeholder 11"/>
          <p:cNvSpPr txBox="1">
            <a:spLocks noGrp="1"/>
          </p:cNvSpPr>
          <p:nvPr/>
        </p:nvSpPr>
        <p:spPr bwMode="auto">
          <a:xfrm>
            <a:off x="6553200" y="6245225"/>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lgn="r"/>
            <a:fld id="{21AFD028-6B32-4472-B076-2653BB32CB03}" type="slidenum">
              <a:rPr lang="en-US" altLang="en-US" sz="1400" b="0"/>
              <a:pPr algn="r"/>
              <a:t>6</a:t>
            </a:fld>
            <a:endParaRPr lang="en-US" altLang="en-US" sz="1400" b="0"/>
          </a:p>
        </p:txBody>
      </p:sp>
    </p:spTree>
    <p:extLst>
      <p:ext uri="{BB962C8B-B14F-4D97-AF65-F5344CB8AC3E}">
        <p14:creationId xmlns:p14="http://schemas.microsoft.com/office/powerpoint/2010/main" val="1046030103"/>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bwMode="auto">
          <a:xfrm>
            <a:off x="180829" y="820263"/>
            <a:ext cx="8963171" cy="46661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30816311"/>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Picture 4"/>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533400" y="381000"/>
            <a:ext cx="8229600" cy="5851525"/>
          </a:xfrm>
        </p:spPr>
      </p:pic>
      <p:sp>
        <p:nvSpPr>
          <p:cNvPr id="88067" name="Rectangle 5"/>
          <p:cNvSpPr>
            <a:spLocks noChangeArrowheads="1"/>
          </p:cNvSpPr>
          <p:nvPr/>
        </p:nvSpPr>
        <p:spPr bwMode="auto">
          <a:xfrm>
            <a:off x="990600" y="6172200"/>
            <a:ext cx="73025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sz="4400">
                <a:ea typeface="宋体" charset="-122"/>
              </a:rPr>
              <a:t>http://worldmap.harvard.edu/</a:t>
            </a:r>
          </a:p>
        </p:txBody>
      </p:sp>
    </p:spTree>
    <p:extLst>
      <p:ext uri="{BB962C8B-B14F-4D97-AF65-F5344CB8AC3E}">
        <p14:creationId xmlns:p14="http://schemas.microsoft.com/office/powerpoint/2010/main" val="1184039227"/>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HarvardX/</a:t>
            </a:r>
            <a:r>
              <a:rPr lang="en-US" dirty="0" err="1" smtClean="0"/>
              <a:t>EdX</a:t>
            </a:r>
            <a:endParaRPr lang="en-US" dirty="0"/>
          </a:p>
        </p:txBody>
      </p:sp>
      <p:sp>
        <p:nvSpPr>
          <p:cNvPr id="3" name="Content Placeholder 2"/>
          <p:cNvSpPr>
            <a:spLocks noGrp="1"/>
          </p:cNvSpPr>
          <p:nvPr>
            <p:ph idx="1"/>
          </p:nvPr>
        </p:nvSpPr>
        <p:spPr/>
        <p:txBody>
          <a:bodyPr/>
          <a:lstStyle/>
          <a:p>
            <a:pPr marL="0" indent="0">
              <a:buNone/>
            </a:pPr>
            <a:r>
              <a:rPr lang="en-US" u="sng" dirty="0">
                <a:hlinkClick r:id="rId2"/>
              </a:rPr>
              <a:t>http://www.youtube.com/watch?v=3go1Q7YCUPw</a:t>
            </a:r>
            <a:endParaRPr lang="en-US" dirty="0"/>
          </a:p>
          <a:p>
            <a:pPr marL="0" indent="0">
              <a:buNone/>
            </a:pPr>
            <a:endParaRPr lang="en-US" dirty="0"/>
          </a:p>
        </p:txBody>
      </p:sp>
    </p:spTree>
    <p:extLst>
      <p:ext uri="{BB962C8B-B14F-4D97-AF65-F5344CB8AC3E}">
        <p14:creationId xmlns:p14="http://schemas.microsoft.com/office/powerpoint/2010/main" val="446973106"/>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bwMode="auto">
          <a:xfrm>
            <a:off x="0" y="152400"/>
            <a:ext cx="9176895" cy="6705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654087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ChangeArrowheads="1"/>
          </p:cNvSpPr>
          <p:nvPr/>
        </p:nvSpPr>
        <p:spPr bwMode="auto">
          <a:xfrm>
            <a:off x="2411413" y="1412875"/>
            <a:ext cx="4392612" cy="579438"/>
          </a:xfrm>
          <a:prstGeom prst="rect">
            <a:avLst/>
          </a:prstGeom>
          <a:solidFill>
            <a:srgbClr val="C0C0C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r>
              <a:rPr lang="en-US" altLang="en-US" sz="3200"/>
              <a:t>至元十八年</a:t>
            </a:r>
            <a:r>
              <a:rPr lang="en-US" altLang="en-US" sz="3200">
                <a:solidFill>
                  <a:srgbClr val="FF00FF"/>
                </a:solidFill>
              </a:rPr>
              <a:t>為</a:t>
            </a:r>
            <a:r>
              <a:rPr lang="en-US" altLang="en-US" sz="3200"/>
              <a:t>東陽縣丞</a:t>
            </a:r>
            <a:r>
              <a:rPr lang="en-US" altLang="en-US" sz="3200" b="0"/>
              <a:t> </a:t>
            </a:r>
          </a:p>
        </p:txBody>
      </p:sp>
      <p:graphicFrame>
        <p:nvGraphicFramePr>
          <p:cNvPr id="108547" name="Group 3"/>
          <p:cNvGraphicFramePr>
            <a:graphicFrameLocks noGrp="1"/>
          </p:cNvGraphicFramePr>
          <p:nvPr/>
        </p:nvGraphicFramePr>
        <p:xfrm>
          <a:off x="0" y="2205038"/>
          <a:ext cx="9036050" cy="2843213"/>
        </p:xfrm>
        <a:graphic>
          <a:graphicData uri="http://schemas.openxmlformats.org/drawingml/2006/table">
            <a:tbl>
              <a:tblPr/>
              <a:tblGrid>
                <a:gridCol w="827088"/>
                <a:gridCol w="1008062"/>
                <a:gridCol w="865188"/>
                <a:gridCol w="1008062"/>
                <a:gridCol w="935038"/>
                <a:gridCol w="1223962"/>
                <a:gridCol w="1873250"/>
                <a:gridCol w="1295400"/>
              </a:tblGrid>
              <a:tr h="1152525">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2800" b="0" i="0" u="none" strike="noStrike" cap="none" normalizeH="0" baseline="0" smtClean="0">
                          <a:ln>
                            <a:noFill/>
                          </a:ln>
                          <a:solidFill>
                            <a:schemeClr val="tx1"/>
                          </a:solidFill>
                          <a:effectLst/>
                          <a:latin typeface="Arial" pitchFamily="34" charset="0"/>
                          <a:ea typeface="ヒラギノ角ゴ Pro W3" charset="0"/>
                          <a:cs typeface="Times New Roman" pitchFamily="18" charset="0"/>
                        </a:rPr>
                        <a:t>年號</a:t>
                      </a:r>
                    </a:p>
                  </a:txBody>
                  <a:tcPr anchor="b"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solidFill>
                      <a:srgbClr val="FFFF66"/>
                    </a:solidFill>
                  </a:tcPr>
                </a:tc>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zh-CN" altLang="en-US" sz="2800" b="0" i="0" u="none" strike="noStrike" cap="none" normalizeH="0" baseline="0" smtClean="0">
                          <a:ln>
                            <a:noFill/>
                          </a:ln>
                          <a:solidFill>
                            <a:schemeClr val="tx1"/>
                          </a:solidFill>
                          <a:effectLst/>
                          <a:latin typeface="Arial" pitchFamily="34" charset="0"/>
                          <a:ea typeface="ヒラギノ角ゴ Pro W3" charset="0"/>
                          <a:cs typeface="Times New Roman" pitchFamily="18" charset="0"/>
                        </a:rPr>
                        <a:t>年號代碼</a:t>
                      </a:r>
                    </a:p>
                  </a:txBody>
                  <a:tcPr anchor="b"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solidFill>
                      <a:srgbClr val="FFFF66"/>
                    </a:solidFill>
                  </a:tcPr>
                </a:tc>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zh-CN" altLang="en-US" sz="2800" b="0" i="0" u="none" strike="noStrike" cap="none" normalizeH="0" baseline="0" smtClean="0">
                          <a:ln>
                            <a:noFill/>
                          </a:ln>
                          <a:solidFill>
                            <a:srgbClr val="000000"/>
                          </a:solidFill>
                          <a:effectLst/>
                          <a:latin typeface="Arial" pitchFamily="34" charset="0"/>
                          <a:ea typeface="ヒラギノ角ゴ Pro W3" charset="0"/>
                          <a:cs typeface="Times New Roman" pitchFamily="18" charset="0"/>
                        </a:rPr>
                        <a:t>年</a:t>
                      </a:r>
                      <a:endParaRPr kumimoji="0" lang="zh-CN" altLang="en-US" sz="4400" b="0" i="0" u="none" strike="noStrike" cap="none" normalizeH="0" baseline="0" smtClean="0">
                        <a:ln>
                          <a:noFill/>
                        </a:ln>
                        <a:solidFill>
                          <a:schemeClr val="tx1"/>
                        </a:solidFill>
                        <a:effectLst/>
                        <a:latin typeface="Arial" pitchFamily="34" charset="0"/>
                        <a:ea typeface="ヒラギノ角ゴ Pro W3" charset="0"/>
                        <a:cs typeface="Times New Roman" pitchFamily="18" charset="0"/>
                      </a:endParaRPr>
                    </a:p>
                  </a:txBody>
                  <a:tcPr anchor="b"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solidFill>
                      <a:srgbClr val="FFFF66"/>
                    </a:solidFill>
                  </a:tcPr>
                </a:tc>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2800" b="0" i="0" u="none" strike="noStrike" cap="none" normalizeH="0" baseline="0" smtClean="0">
                          <a:ln>
                            <a:noFill/>
                          </a:ln>
                          <a:solidFill>
                            <a:srgbClr val="000000"/>
                          </a:solidFill>
                          <a:effectLst/>
                          <a:latin typeface="Arial" pitchFamily="34" charset="0"/>
                          <a:ea typeface="ヒラギノ角ゴ Pro W3" charset="0"/>
                          <a:cs typeface="Times New Roman" pitchFamily="18" charset="0"/>
                        </a:rPr>
                        <a:t>year</a:t>
                      </a:r>
                      <a:endParaRPr kumimoji="0" lang="en-US" altLang="en-US" sz="4400" b="0" i="0" u="none" strike="noStrike" cap="none" normalizeH="0" baseline="0" smtClean="0">
                        <a:ln>
                          <a:noFill/>
                        </a:ln>
                        <a:solidFill>
                          <a:schemeClr val="tx1"/>
                        </a:solidFill>
                        <a:effectLst/>
                        <a:latin typeface="Arial" pitchFamily="34" charset="0"/>
                        <a:ea typeface="ヒラギノ角ゴ Pro W3" charset="0"/>
                        <a:cs typeface="Times New Roman" pitchFamily="18" charset="0"/>
                      </a:endParaRPr>
                    </a:p>
                  </a:txBody>
                  <a:tcPr anchor="b"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solidFill>
                      <a:srgbClr val="FFFF66"/>
                    </a:solidFill>
                  </a:tcPr>
                </a:tc>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2800" b="0" i="0" u="none" strike="noStrike" cap="none" normalizeH="0" baseline="0" smtClean="0">
                          <a:ln>
                            <a:noFill/>
                          </a:ln>
                          <a:solidFill>
                            <a:srgbClr val="000000"/>
                          </a:solidFill>
                          <a:effectLst/>
                          <a:latin typeface="Arial" pitchFamily="34" charset="0"/>
                          <a:ea typeface="ヒラギノ角ゴ Pro W3" charset="0"/>
                          <a:cs typeface="Times New Roman" pitchFamily="18" charset="0"/>
                        </a:rPr>
                        <a:t>地名</a:t>
                      </a:r>
                      <a:endParaRPr kumimoji="0" lang="zh-CN" altLang="en-US" sz="4400" b="0" i="0" u="none" strike="noStrike" cap="none" normalizeH="0" baseline="0" smtClean="0">
                        <a:ln>
                          <a:noFill/>
                        </a:ln>
                        <a:solidFill>
                          <a:schemeClr val="tx1"/>
                        </a:solidFill>
                        <a:effectLst/>
                        <a:latin typeface="Arial" pitchFamily="34" charset="0"/>
                        <a:ea typeface="ヒラギノ角ゴ Pro W3" charset="0"/>
                        <a:cs typeface="Times New Roman" pitchFamily="18" charset="0"/>
                      </a:endParaRPr>
                    </a:p>
                  </a:txBody>
                  <a:tcPr anchor="b"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solidFill>
                      <a:srgbClr val="FFFF66"/>
                    </a:solidFill>
                  </a:tcPr>
                </a:tc>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zh-CN" altLang="en-US" sz="2800" b="0" i="0" u="none" strike="noStrike" cap="none" normalizeH="0" baseline="0" smtClean="0">
                          <a:ln>
                            <a:noFill/>
                          </a:ln>
                          <a:solidFill>
                            <a:srgbClr val="000000"/>
                          </a:solidFill>
                          <a:effectLst/>
                          <a:latin typeface="Arial" pitchFamily="34" charset="0"/>
                          <a:ea typeface="ヒラギノ角ゴ Pro W3" charset="0"/>
                          <a:cs typeface="Times New Roman" pitchFamily="18" charset="0"/>
                        </a:rPr>
                        <a:t>地名</a:t>
                      </a:r>
                      <a:r>
                        <a:rPr kumimoji="0" lang="zh-CN" altLang="en-US" sz="2800" b="0" i="0" u="none" strike="noStrike" cap="none" normalizeH="0" baseline="0" smtClean="0">
                          <a:ln>
                            <a:noFill/>
                          </a:ln>
                          <a:solidFill>
                            <a:schemeClr val="tx1"/>
                          </a:solidFill>
                          <a:effectLst/>
                          <a:latin typeface="Arial" pitchFamily="34" charset="0"/>
                          <a:ea typeface="ヒラギノ角ゴ Pro W3" charset="0"/>
                          <a:cs typeface="Times New Roman" pitchFamily="18" charset="0"/>
                        </a:rPr>
                        <a:t>代碼</a:t>
                      </a:r>
                      <a:endParaRPr kumimoji="0" lang="en-US" altLang="en-US" sz="2800" b="0" i="0" u="none" strike="noStrike" cap="none" normalizeH="0" baseline="0" smtClean="0">
                        <a:ln>
                          <a:noFill/>
                        </a:ln>
                        <a:solidFill>
                          <a:srgbClr val="000000"/>
                        </a:solidFill>
                        <a:effectLst/>
                        <a:latin typeface="Arial" pitchFamily="34" charset="0"/>
                        <a:ea typeface="ヒラギノ角ゴ Pro W3" charset="0"/>
                        <a:cs typeface="Times New Roman" pitchFamily="18" charset="0"/>
                      </a:endParaRPr>
                    </a:p>
                  </a:txBody>
                  <a:tcPr anchor="b"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solidFill>
                      <a:srgbClr val="FFFF66"/>
                    </a:solidFill>
                  </a:tcPr>
                </a:tc>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2800" b="0" i="0" u="none" strike="noStrike" cap="none" normalizeH="0" baseline="0" smtClean="0">
                          <a:ln>
                            <a:noFill/>
                          </a:ln>
                          <a:solidFill>
                            <a:srgbClr val="000000"/>
                          </a:solidFill>
                          <a:effectLst/>
                          <a:latin typeface="Arial" pitchFamily="34" charset="0"/>
                          <a:ea typeface="ヒラギノ角ゴ Pro W3" charset="0"/>
                          <a:cs typeface="Times New Roman" pitchFamily="18" charset="0"/>
                        </a:rPr>
                        <a:t>官名</a:t>
                      </a:r>
                      <a:endParaRPr kumimoji="0" lang="zh-CN" altLang="en-US" sz="4400" b="0" i="0" u="none" strike="noStrike" cap="none" normalizeH="0" baseline="0" smtClean="0">
                        <a:ln>
                          <a:noFill/>
                        </a:ln>
                        <a:solidFill>
                          <a:schemeClr val="tx1"/>
                        </a:solidFill>
                        <a:effectLst/>
                        <a:latin typeface="Arial" pitchFamily="34" charset="0"/>
                        <a:ea typeface="ヒラギノ角ゴ Pro W3" charset="0"/>
                        <a:cs typeface="Times New Roman" pitchFamily="18" charset="0"/>
                      </a:endParaRPr>
                    </a:p>
                  </a:txBody>
                  <a:tcPr anchor="b"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solidFill>
                      <a:srgbClr val="FFFF66"/>
                    </a:solidFill>
                  </a:tcPr>
                </a:tc>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2800" b="0" i="0" u="none" strike="noStrike" cap="none" normalizeH="0" baseline="0" smtClean="0">
                          <a:ln>
                            <a:noFill/>
                          </a:ln>
                          <a:solidFill>
                            <a:srgbClr val="000000"/>
                          </a:solidFill>
                          <a:effectLst/>
                          <a:latin typeface="Arial" pitchFamily="34" charset="0"/>
                          <a:ea typeface="ヒラギノ角ゴ Pro W3" charset="0"/>
                          <a:cs typeface="Times New Roman" pitchFamily="18" charset="0"/>
                        </a:rPr>
                        <a:t>官名</a:t>
                      </a:r>
                      <a:r>
                        <a:rPr kumimoji="0" lang="zh-CN" altLang="en-US" sz="2800" b="0" i="0" u="none" strike="noStrike" cap="none" normalizeH="0" baseline="0" smtClean="0">
                          <a:ln>
                            <a:noFill/>
                          </a:ln>
                          <a:solidFill>
                            <a:schemeClr val="tx1"/>
                          </a:solidFill>
                          <a:effectLst/>
                          <a:latin typeface="Arial" pitchFamily="34" charset="0"/>
                          <a:ea typeface="ヒラギノ角ゴ Pro W3" charset="0"/>
                          <a:cs typeface="Times New Roman" pitchFamily="18" charset="0"/>
                        </a:rPr>
                        <a:t>代碼</a:t>
                      </a:r>
                      <a:endParaRPr kumimoji="0" lang="en-US" altLang="en-US" sz="2800" b="0" i="0" u="none" strike="noStrike" cap="none" normalizeH="0" baseline="0" smtClean="0">
                        <a:ln>
                          <a:noFill/>
                        </a:ln>
                        <a:solidFill>
                          <a:schemeClr val="tx1"/>
                        </a:solidFill>
                        <a:effectLst/>
                        <a:latin typeface="Arial" pitchFamily="34" charset="0"/>
                        <a:ea typeface="ヒラギノ角ゴ Pro W3" charset="0"/>
                        <a:cs typeface="Times New Roman" pitchFamily="18" charset="0"/>
                      </a:endParaRPr>
                    </a:p>
                  </a:txBody>
                  <a:tcPr anchor="b"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solidFill>
                      <a:srgbClr val="FFFF66"/>
                    </a:solidFill>
                  </a:tcPr>
                </a:tc>
              </a:tr>
              <a:tr h="1690688">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800" b="0" i="0" u="none" strike="noStrike" cap="none" normalizeH="0" baseline="0" smtClean="0">
                          <a:ln>
                            <a:noFill/>
                          </a:ln>
                          <a:solidFill>
                            <a:srgbClr val="000000"/>
                          </a:solidFill>
                          <a:effectLst/>
                          <a:latin typeface="Arial" pitchFamily="34" charset="0"/>
                          <a:ea typeface="ヒラギノ明朝 ProN W3" charset="0"/>
                          <a:cs typeface="Times New Roman" pitchFamily="18" charset="0"/>
                        </a:rPr>
                        <a:t>至元</a:t>
                      </a:r>
                      <a:endParaRPr kumimoji="0" lang="en-US" altLang="en-US" sz="4400" b="0" i="0" u="none" strike="noStrike" cap="none" normalizeH="0" baseline="0" smtClean="0">
                        <a:ln>
                          <a:noFill/>
                        </a:ln>
                        <a:solidFill>
                          <a:schemeClr val="tx1"/>
                        </a:solidFill>
                        <a:effectLst/>
                        <a:latin typeface="Arial" pitchFamily="34" charset="0"/>
                        <a:ea typeface="ヒラギノ明朝 ProN W3" charset="0"/>
                        <a:cs typeface="Times New Roman" pitchFamily="18" charset="0"/>
                      </a:endParaRPr>
                    </a:p>
                  </a:txBody>
                  <a:tcPr anchor="b"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2800" b="0" i="0" u="none" strike="noStrike" cap="none" normalizeH="0" baseline="0" smtClean="0">
                          <a:ln>
                            <a:noFill/>
                          </a:ln>
                          <a:solidFill>
                            <a:schemeClr val="tx1"/>
                          </a:solidFill>
                          <a:effectLst/>
                          <a:latin typeface="Arial" pitchFamily="34" charset="0"/>
                        </a:rPr>
                        <a:t>623</a:t>
                      </a:r>
                    </a:p>
                  </a:txBody>
                  <a:tcPr anchor="b"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2800" b="0" i="0" u="none" strike="noStrike" cap="none" normalizeH="0" baseline="0" smtClean="0">
                          <a:ln>
                            <a:noFill/>
                          </a:ln>
                          <a:solidFill>
                            <a:srgbClr val="000000"/>
                          </a:solidFill>
                          <a:effectLst/>
                          <a:latin typeface="Arial" pitchFamily="34" charset="0"/>
                          <a:ea typeface="ヒラギノ角ゴ Pro W3" charset="0"/>
                          <a:cs typeface="Times New Roman" pitchFamily="18" charset="0"/>
                        </a:rPr>
                        <a:t>18</a:t>
                      </a:r>
                      <a:endParaRPr kumimoji="0" lang="en-US" altLang="en-US" sz="4400" b="0" i="0" u="none" strike="noStrike" cap="none" normalizeH="0" baseline="0" smtClean="0">
                        <a:ln>
                          <a:noFill/>
                        </a:ln>
                        <a:solidFill>
                          <a:schemeClr val="tx1"/>
                        </a:solidFill>
                        <a:effectLst/>
                        <a:latin typeface="Arial" pitchFamily="34" charset="0"/>
                        <a:ea typeface="ヒラギノ角ゴ Pro W3" charset="0"/>
                        <a:cs typeface="Times New Roman" pitchFamily="18" charset="0"/>
                      </a:endParaRPr>
                    </a:p>
                  </a:txBody>
                  <a:tcPr anchor="b"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2800" b="0" i="0" u="none" strike="noStrike" cap="none" normalizeH="0" baseline="0" smtClean="0">
                          <a:ln>
                            <a:noFill/>
                          </a:ln>
                          <a:solidFill>
                            <a:srgbClr val="000000"/>
                          </a:solidFill>
                          <a:effectLst/>
                          <a:latin typeface="Arial" pitchFamily="34" charset="0"/>
                          <a:ea typeface="ヒラギノ角ゴ Pro W3" charset="0"/>
                          <a:cs typeface="Times New Roman" pitchFamily="18" charset="0"/>
                        </a:rPr>
                        <a:t>1281</a:t>
                      </a:r>
                      <a:endParaRPr kumimoji="0" lang="en-US" altLang="en-US" sz="4400" b="0" i="0" u="none" strike="noStrike" cap="none" normalizeH="0" baseline="0" smtClean="0">
                        <a:ln>
                          <a:noFill/>
                        </a:ln>
                        <a:solidFill>
                          <a:schemeClr val="tx1"/>
                        </a:solidFill>
                        <a:effectLst/>
                        <a:latin typeface="Arial" pitchFamily="34" charset="0"/>
                        <a:ea typeface="ヒラギノ角ゴ Pro W3" charset="0"/>
                        <a:cs typeface="Times New Roman" pitchFamily="18" charset="0"/>
                      </a:endParaRPr>
                    </a:p>
                  </a:txBody>
                  <a:tcPr anchor="b"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800" b="0" i="0" u="none" strike="noStrike" cap="none" normalizeH="0" baseline="0" smtClean="0">
                          <a:ln>
                            <a:noFill/>
                          </a:ln>
                          <a:solidFill>
                            <a:srgbClr val="000000"/>
                          </a:solidFill>
                          <a:effectLst/>
                          <a:latin typeface="Arial" pitchFamily="34" charset="0"/>
                          <a:ea typeface="ヒラギノ明朝 ProN W3" charset="0"/>
                          <a:cs typeface="Times New Roman" pitchFamily="18" charset="0"/>
                        </a:rPr>
                        <a:t>東陽</a:t>
                      </a:r>
                      <a:endParaRPr kumimoji="0" lang="en-US" altLang="en-US" sz="4400" b="0" i="0" u="none" strike="noStrike" cap="none" normalizeH="0" baseline="0" smtClean="0">
                        <a:ln>
                          <a:noFill/>
                        </a:ln>
                        <a:solidFill>
                          <a:schemeClr val="tx1"/>
                        </a:solidFill>
                        <a:effectLst/>
                        <a:latin typeface="Arial" pitchFamily="34" charset="0"/>
                        <a:ea typeface="ヒラギノ明朝 ProN W3" charset="0"/>
                        <a:cs typeface="Times New Roman" pitchFamily="18" charset="0"/>
                      </a:endParaRPr>
                    </a:p>
                  </a:txBody>
                  <a:tcPr anchor="b"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2800" b="0" i="0" u="none" strike="noStrike" cap="none" normalizeH="0" baseline="0" smtClean="0">
                          <a:ln>
                            <a:noFill/>
                          </a:ln>
                          <a:solidFill>
                            <a:srgbClr val="000000"/>
                          </a:solidFill>
                          <a:effectLst/>
                          <a:latin typeface="Arial" pitchFamily="34" charset="0"/>
                          <a:ea typeface="ヒラギノ角ゴ Pro W3" charset="0"/>
                          <a:cs typeface="Times New Roman" pitchFamily="18" charset="0"/>
                        </a:rPr>
                        <a:t>18340</a:t>
                      </a:r>
                      <a:endParaRPr kumimoji="0" lang="en-US" altLang="en-US" sz="4400" b="0" i="0" u="none" strike="noStrike" cap="none" normalizeH="0" baseline="0" smtClean="0">
                        <a:ln>
                          <a:noFill/>
                        </a:ln>
                        <a:solidFill>
                          <a:schemeClr val="tx1"/>
                        </a:solidFill>
                        <a:effectLst/>
                        <a:latin typeface="Arial" pitchFamily="34" charset="0"/>
                        <a:ea typeface="ヒラギノ角ゴ Pro W3" charset="0"/>
                        <a:cs typeface="Times New Roman" pitchFamily="18" charset="0"/>
                      </a:endParaRPr>
                    </a:p>
                  </a:txBody>
                  <a:tcPr anchor="b"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800" b="0" i="0" u="none" strike="noStrike" cap="none" normalizeH="0" baseline="0" smtClean="0">
                          <a:ln>
                            <a:noFill/>
                          </a:ln>
                          <a:solidFill>
                            <a:srgbClr val="000000"/>
                          </a:solidFill>
                          <a:effectLst/>
                          <a:latin typeface="Arial" pitchFamily="34" charset="0"/>
                          <a:ea typeface="ヒラギノ明朝 ProN W3" charset="0"/>
                          <a:cs typeface="Times New Roman" pitchFamily="18" charset="0"/>
                        </a:rPr>
                        <a:t>縣丞</a:t>
                      </a:r>
                    </a:p>
                  </a:txBody>
                  <a:tcPr anchor="b"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800" b="0" i="0" u="none" strike="noStrike" cap="none" normalizeH="0" baseline="0" smtClean="0">
                          <a:ln>
                            <a:noFill/>
                          </a:ln>
                          <a:solidFill>
                            <a:schemeClr val="tx1"/>
                          </a:solidFill>
                          <a:effectLst/>
                          <a:latin typeface="Arial" pitchFamily="34" charset="0"/>
                        </a:rPr>
                        <a:t>841</a:t>
                      </a:r>
                    </a:p>
                  </a:txBody>
                  <a:tcPr anchor="b"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solidFill>
                      <a:srgbClr val="FFFF00"/>
                    </a:solidFill>
                  </a:tcPr>
                </a:tc>
              </a:tr>
            </a:tbl>
          </a:graphicData>
        </a:graphic>
      </p:graphicFrame>
      <p:sp>
        <p:nvSpPr>
          <p:cNvPr id="108576" name="Rectangle 32"/>
          <p:cNvSpPr>
            <a:spLocks noChangeArrowheads="1"/>
          </p:cNvSpPr>
          <p:nvPr/>
        </p:nvSpPr>
        <p:spPr bwMode="auto">
          <a:xfrm>
            <a:off x="0" y="39608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ltLang="en-US" b="0"/>
          </a:p>
        </p:txBody>
      </p:sp>
      <p:sp>
        <p:nvSpPr>
          <p:cNvPr id="108577" name="Text Box 33"/>
          <p:cNvSpPr txBox="1">
            <a:spLocks noChangeArrowheads="1"/>
          </p:cNvSpPr>
          <p:nvPr/>
        </p:nvSpPr>
        <p:spPr bwMode="auto">
          <a:xfrm>
            <a:off x="1835150" y="188913"/>
            <a:ext cx="5616575"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sz="2800">
                <a:ea typeface="宋体" pitchFamily="2" charset="-122"/>
              </a:rPr>
              <a:t>Regular Expressions and Named Entity Recognition (NER)</a:t>
            </a:r>
          </a:p>
        </p:txBody>
      </p:sp>
    </p:spTree>
    <p:extLst>
      <p:ext uri="{BB962C8B-B14F-4D97-AF65-F5344CB8AC3E}">
        <p14:creationId xmlns:p14="http://schemas.microsoft.com/office/powerpoint/2010/main" val="14318431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ChangeArrowheads="1"/>
          </p:cNvSpPr>
          <p:nvPr>
            <p:ph type="body" idx="1"/>
          </p:nvPr>
        </p:nvSpPr>
        <p:spPr>
          <a:xfrm>
            <a:off x="0" y="0"/>
            <a:ext cx="9144000" cy="6858000"/>
          </a:xfrm>
          <a:solidFill>
            <a:srgbClr val="E2E9B5"/>
          </a:solidFill>
        </p:spPr>
        <p:txBody>
          <a:bodyPr/>
          <a:lstStyle/>
          <a:p>
            <a:pPr>
              <a:lnSpc>
                <a:spcPct val="80000"/>
              </a:lnSpc>
              <a:buFontTx/>
              <a:buNone/>
            </a:pPr>
            <a:r>
              <a:rPr lang="en-US" altLang="zh-CN" sz="1800">
                <a:ea typeface="宋体" pitchFamily="2" charset="-122"/>
              </a:rPr>
              <a:t>#!/usr/bin/python2.5</a:t>
            </a:r>
            <a:br>
              <a:rPr lang="en-US" altLang="zh-CN" sz="1800">
                <a:ea typeface="宋体" pitchFamily="2" charset="-122"/>
              </a:rPr>
            </a:br>
            <a:r>
              <a:rPr lang="en-US" altLang="zh-CN" sz="1800">
                <a:ea typeface="宋体" pitchFamily="2" charset="-122"/>
              </a:rPr>
              <a:t>import sys</a:t>
            </a:r>
            <a:br>
              <a:rPr lang="en-US" altLang="zh-CN" sz="1800">
                <a:ea typeface="宋体" pitchFamily="2" charset="-122"/>
              </a:rPr>
            </a:br>
            <a:r>
              <a:rPr lang="en-US" altLang="zh-CN" sz="1800">
                <a:ea typeface="宋体" pitchFamily="2" charset="-122"/>
              </a:rPr>
              <a:t>import codecs</a:t>
            </a:r>
            <a:br>
              <a:rPr lang="en-US" altLang="zh-CN" sz="1800">
                <a:ea typeface="宋体" pitchFamily="2" charset="-122"/>
              </a:rPr>
            </a:br>
            <a:r>
              <a:rPr lang="en-US" altLang="zh-CN" sz="1800">
                <a:ea typeface="宋体" pitchFamily="2" charset="-122"/>
              </a:rPr>
              <a:t>import getopt</a:t>
            </a:r>
            <a:br>
              <a:rPr lang="en-US" altLang="zh-CN" sz="1800">
                <a:ea typeface="宋体" pitchFamily="2" charset="-122"/>
              </a:rPr>
            </a:br>
            <a:r>
              <a:rPr lang="en-US" altLang="zh-CN" sz="1800">
                <a:ea typeface="宋体" pitchFamily="2" charset="-122"/>
              </a:rPr>
              <a:t>import re</a:t>
            </a:r>
            <a:br>
              <a:rPr lang="en-US" altLang="zh-CN" sz="1800">
                <a:ea typeface="宋体" pitchFamily="2" charset="-122"/>
              </a:rPr>
            </a:br>
            <a:r>
              <a:rPr lang="en-US" altLang="zh-CN" sz="1800">
                <a:ea typeface="宋体" pitchFamily="2" charset="-122"/>
              </a:rPr>
              <a:t>from removeDups import removeDups</a:t>
            </a:r>
            <a:br>
              <a:rPr lang="en-US" altLang="zh-CN" sz="1800">
                <a:ea typeface="宋体" pitchFamily="2" charset="-122"/>
              </a:rPr>
            </a:br>
            <a:r>
              <a:rPr lang="en-US" altLang="zh-CN" sz="1800">
                <a:ea typeface="宋体" pitchFamily="2" charset="-122"/>
              </a:rPr>
              <a:t>from copy import copy</a:t>
            </a:r>
            <a:br>
              <a:rPr lang="en-US" altLang="zh-CN" sz="1800">
                <a:ea typeface="宋体" pitchFamily="2" charset="-122"/>
              </a:rPr>
            </a:br>
            <a:r>
              <a:rPr lang="en-US" altLang="zh-CN" sz="1800">
                <a:ea typeface="宋体" pitchFamily="2" charset="-122"/>
              </a:rPr>
              <a:t/>
            </a:r>
            <a:br>
              <a:rPr lang="en-US" altLang="zh-CN" sz="1800">
                <a:ea typeface="宋体" pitchFamily="2" charset="-122"/>
              </a:rPr>
            </a:br>
            <a:r>
              <a:rPr lang="en-US" altLang="zh-CN" sz="1800">
                <a:ea typeface="宋体" pitchFamily="2" charset="-122"/>
              </a:rPr>
              <a:t># chinese string printing</a:t>
            </a:r>
            <a:br>
              <a:rPr lang="en-US" altLang="zh-CN" sz="1800">
                <a:ea typeface="宋体" pitchFamily="2" charset="-122"/>
              </a:rPr>
            </a:br>
            <a:r>
              <a:rPr lang="en-US" altLang="zh-CN" sz="1800">
                <a:ea typeface="宋体" pitchFamily="2" charset="-122"/>
              </a:rPr>
              <a:t>def cprint(s):</a:t>
            </a:r>
            <a:br>
              <a:rPr lang="en-US" altLang="zh-CN" sz="1800">
                <a:ea typeface="宋体" pitchFamily="2" charset="-122"/>
              </a:rPr>
            </a:br>
            <a:r>
              <a:rPr lang="en-US" altLang="zh-CN" sz="1800">
                <a:ea typeface="宋体" pitchFamily="2" charset="-122"/>
              </a:rPr>
              <a:t>	print s.encode('utf-8')</a:t>
            </a:r>
            <a:br>
              <a:rPr lang="en-US" altLang="zh-CN" sz="1800">
                <a:ea typeface="宋体" pitchFamily="2" charset="-122"/>
              </a:rPr>
            </a:br>
            <a:r>
              <a:rPr lang="en-US" altLang="zh-CN" sz="1800">
                <a:ea typeface="宋体" pitchFamily="2" charset="-122"/>
              </a:rPr>
              <a:t/>
            </a:r>
            <a:br>
              <a:rPr lang="en-US" altLang="zh-CN" sz="1800">
                <a:ea typeface="宋体" pitchFamily="2" charset="-122"/>
              </a:rPr>
            </a:br>
            <a:r>
              <a:rPr lang="en-US" altLang="zh-CN" sz="1800">
                <a:ea typeface="宋体" pitchFamily="2" charset="-122"/>
              </a:rPr>
              <a:t># name to string when ID unknown</a:t>
            </a:r>
            <a:br>
              <a:rPr lang="en-US" altLang="zh-CN" sz="1800">
                <a:ea typeface="宋体" pitchFamily="2" charset="-122"/>
              </a:rPr>
            </a:br>
            <a:r>
              <a:rPr lang="en-US" altLang="zh-CN" sz="1800">
                <a:ea typeface="宋体" pitchFamily="2" charset="-122"/>
              </a:rPr>
              <a:t>def name2str(ids, name):</a:t>
            </a:r>
            <a:br>
              <a:rPr lang="en-US" altLang="zh-CN" sz="1800">
                <a:ea typeface="宋体" pitchFamily="2" charset="-122"/>
              </a:rPr>
            </a:br>
            <a:r>
              <a:rPr lang="en-US" altLang="zh-CN" sz="1800">
                <a:ea typeface="宋体" pitchFamily="2" charset="-122"/>
              </a:rPr>
              <a:t>	s = '&lt;%s,' %name</a:t>
            </a:r>
            <a:br>
              <a:rPr lang="en-US" altLang="zh-CN" sz="1800">
                <a:ea typeface="宋体" pitchFamily="2" charset="-122"/>
              </a:rPr>
            </a:br>
            <a:r>
              <a:rPr lang="en-US" altLang="zh-CN" sz="1800">
                <a:ea typeface="宋体" pitchFamily="2" charset="-122"/>
              </a:rPr>
              <a:t>	for id in ids[name]: s += '%s/' %id</a:t>
            </a:r>
            <a:br>
              <a:rPr lang="en-US" altLang="zh-CN" sz="1800">
                <a:ea typeface="宋体" pitchFamily="2" charset="-122"/>
              </a:rPr>
            </a:br>
            <a:r>
              <a:rPr lang="en-US" altLang="zh-CN" sz="1800">
                <a:ea typeface="宋体" pitchFamily="2" charset="-122"/>
              </a:rPr>
              <a:t>	s = s[:-1]</a:t>
            </a:r>
            <a:br>
              <a:rPr lang="en-US" altLang="zh-CN" sz="1800">
                <a:ea typeface="宋体" pitchFamily="2" charset="-122"/>
              </a:rPr>
            </a:br>
            <a:r>
              <a:rPr lang="en-US" altLang="zh-CN" sz="1800">
                <a:ea typeface="宋体" pitchFamily="2" charset="-122"/>
              </a:rPr>
              <a:t>	s += '&gt;'</a:t>
            </a:r>
            <a:br>
              <a:rPr lang="en-US" altLang="zh-CN" sz="1800">
                <a:ea typeface="宋体" pitchFamily="2" charset="-122"/>
              </a:rPr>
            </a:br>
            <a:r>
              <a:rPr lang="en-US" altLang="zh-CN" sz="1800">
                <a:ea typeface="宋体" pitchFamily="2" charset="-122"/>
              </a:rPr>
              <a:t>	return s</a:t>
            </a:r>
            <a:br>
              <a:rPr lang="en-US" altLang="zh-CN" sz="1800">
                <a:ea typeface="宋体" pitchFamily="2" charset="-122"/>
              </a:rPr>
            </a:br>
            <a:r>
              <a:rPr lang="en-US" altLang="zh-CN" sz="1800">
                <a:ea typeface="宋体" pitchFamily="2" charset="-122"/>
              </a:rPr>
              <a:t>	</a:t>
            </a:r>
            <a:br>
              <a:rPr lang="en-US" altLang="zh-CN" sz="1800">
                <a:ea typeface="宋体" pitchFamily="2" charset="-122"/>
              </a:rPr>
            </a:br>
            <a:r>
              <a:rPr lang="en-US" altLang="zh-CN" sz="1800">
                <a:ea typeface="宋体" pitchFamily="2" charset="-122"/>
              </a:rPr>
              <a:t># name to string when ID known</a:t>
            </a:r>
            <a:br>
              <a:rPr lang="en-US" altLang="zh-CN" sz="1800">
                <a:ea typeface="宋体" pitchFamily="2" charset="-122"/>
              </a:rPr>
            </a:br>
            <a:r>
              <a:rPr lang="en-US" altLang="zh-CN" sz="1800">
                <a:ea typeface="宋体" pitchFamily="2" charset="-122"/>
              </a:rPr>
              <a:t>def name2strID(id, names, intervals):</a:t>
            </a:r>
            <a:br>
              <a:rPr lang="en-US" altLang="zh-CN" sz="1800">
                <a:ea typeface="宋体" pitchFamily="2" charset="-122"/>
              </a:rPr>
            </a:br>
            <a:r>
              <a:rPr lang="en-US" altLang="zh-CN" sz="1800">
                <a:ea typeface="宋体" pitchFamily="2" charset="-122"/>
              </a:rPr>
              <a:t>	name = names[id]</a:t>
            </a:r>
            <a:br>
              <a:rPr lang="en-US" altLang="zh-CN" sz="1800">
                <a:ea typeface="宋体" pitchFamily="2" charset="-122"/>
              </a:rPr>
            </a:br>
            <a:r>
              <a:rPr lang="en-US" altLang="zh-CN" sz="1800">
                <a:ea typeface="宋体" pitchFamily="2" charset="-122"/>
              </a:rPr>
              <a:t>	s = '&lt;%s,%s,' %(name,id)</a:t>
            </a:r>
            <a:br>
              <a:rPr lang="en-US" altLang="zh-CN" sz="1800">
                <a:ea typeface="宋体" pitchFamily="2" charset="-122"/>
              </a:rPr>
            </a:br>
            <a:r>
              <a:rPr lang="en-US" altLang="zh-CN" sz="1800">
                <a:ea typeface="宋体" pitchFamily="2" charset="-122"/>
              </a:rPr>
              <a:t>	if intervals[id][0] and intervals[id][1]: s += '%d~%d&gt;' %(intervals[id][0], intervals[id][1])</a:t>
            </a:r>
            <a:br>
              <a:rPr lang="en-US" altLang="zh-CN" sz="1800">
                <a:ea typeface="宋体" pitchFamily="2" charset="-122"/>
              </a:rPr>
            </a:br>
            <a:r>
              <a:rPr lang="en-US" altLang="zh-CN" sz="1800">
                <a:ea typeface="宋体" pitchFamily="2" charset="-122"/>
              </a:rPr>
              <a:t>	else: s += 'None~None&gt;'</a:t>
            </a:r>
            <a:br>
              <a:rPr lang="en-US" altLang="zh-CN" sz="1800">
                <a:ea typeface="宋体" pitchFamily="2" charset="-122"/>
              </a:rPr>
            </a:br>
            <a:r>
              <a:rPr lang="en-US" altLang="zh-CN" sz="1800">
                <a:ea typeface="宋体" pitchFamily="2" charset="-122"/>
              </a:rPr>
              <a:t>	return s</a:t>
            </a:r>
            <a:br>
              <a:rPr lang="en-US" altLang="zh-CN" sz="1800">
                <a:ea typeface="宋体" pitchFamily="2" charset="-122"/>
              </a:rPr>
            </a:br>
            <a:endParaRPr lang="en-US" altLang="zh-CN" sz="1800">
              <a:ea typeface="宋体" pitchFamily="2" charset="-122"/>
            </a:endParaRPr>
          </a:p>
        </p:txBody>
      </p:sp>
    </p:spTree>
    <p:extLst>
      <p:ext uri="{BB962C8B-B14F-4D97-AF65-F5344CB8AC3E}">
        <p14:creationId xmlns:p14="http://schemas.microsoft.com/office/powerpoint/2010/main" val="3244185184"/>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a:blip r:embed="rId2">
            <a:lum bright="32000" contrast="-70000"/>
            <a:extLst>
              <a:ext uri="{28A0092B-C50C-407E-A947-70E740481C1C}">
                <a14:useLocalDpi xmlns:a14="http://schemas.microsoft.com/office/drawing/2010/main" val="0"/>
              </a:ext>
            </a:extLst>
          </a:blip>
          <a:srcRect/>
          <a:stretch>
            <a:fillRect/>
          </a:stretch>
        </p:blipFill>
        <p:spPr bwMode="auto">
          <a:xfrm>
            <a:off x="-114300" y="15443"/>
            <a:ext cx="9982200" cy="684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627" name="Rectangle 3"/>
          <p:cNvSpPr>
            <a:spLocks noChangeArrowheads="1"/>
          </p:cNvSpPr>
          <p:nvPr/>
        </p:nvSpPr>
        <p:spPr bwMode="auto">
          <a:xfrm>
            <a:off x="0" y="2819400"/>
            <a:ext cx="9753600" cy="31085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defRPr>
                <a:solidFill>
                  <a:schemeClr val="tx1"/>
                </a:solidFill>
                <a:latin typeface="Arial" charset="0"/>
              </a:defRPr>
            </a:lvl1pPr>
            <a:lvl2pPr eaLnBrk="0" hangingPunct="0">
              <a:defRPr>
                <a:solidFill>
                  <a:schemeClr val="tx1"/>
                </a:solidFill>
                <a:latin typeface="Arial" charset="0"/>
              </a:defRPr>
            </a:lvl2pPr>
            <a:lvl3pPr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1" eaLnBrk="1" hangingPunct="1"/>
            <a:r>
              <a:rPr lang="en-US" altLang="zh-CN" sz="2800" dirty="0">
                <a:ea typeface="宋体" charset="-122"/>
              </a:rPr>
              <a:t>Conceptual Leaps:</a:t>
            </a:r>
          </a:p>
          <a:p>
            <a:pPr lvl="2" eaLnBrk="1" hangingPunct="1"/>
            <a:r>
              <a:rPr lang="en-US" altLang="zh-CN" sz="2800" b="1" dirty="0">
                <a:ea typeface="宋体" charset="-122"/>
              </a:rPr>
              <a:t>	</a:t>
            </a:r>
            <a:r>
              <a:rPr lang="en-US" altLang="zh-CN" sz="2800" dirty="0">
                <a:solidFill>
                  <a:schemeClr val="bg1">
                    <a:lumMod val="75000"/>
                  </a:schemeClr>
                </a:solidFill>
                <a:ea typeface="宋体" charset="-122"/>
              </a:rPr>
              <a:t>Text-mining/text-modeling</a:t>
            </a:r>
          </a:p>
          <a:p>
            <a:pPr lvl="2" eaLnBrk="1" hangingPunct="1"/>
            <a:r>
              <a:rPr lang="en-US" altLang="zh-CN" sz="2800" dirty="0">
                <a:solidFill>
                  <a:schemeClr val="bg1">
                    <a:lumMod val="75000"/>
                  </a:schemeClr>
                </a:solidFill>
                <a:ea typeface="宋体" charset="-122"/>
              </a:rPr>
              <a:t>	</a:t>
            </a:r>
            <a:r>
              <a:rPr lang="en-US" altLang="zh-CN" sz="2800" b="1" dirty="0">
                <a:ea typeface="宋体" charset="-122"/>
              </a:rPr>
              <a:t>Modeling lives with relational </a:t>
            </a:r>
            <a:r>
              <a:rPr lang="en-US" altLang="zh-CN" sz="2800" b="1" dirty="0" smtClean="0">
                <a:ea typeface="宋体" charset="-122"/>
              </a:rPr>
              <a:t>databases</a:t>
            </a:r>
            <a:endParaRPr lang="en-US" altLang="zh-CN" sz="2800" dirty="0" smtClean="0">
              <a:solidFill>
                <a:schemeClr val="bg1">
                  <a:lumMod val="75000"/>
                </a:schemeClr>
              </a:solidFill>
              <a:ea typeface="宋体" charset="-122"/>
            </a:endParaRPr>
          </a:p>
          <a:p>
            <a:pPr lvl="2" eaLnBrk="1" hangingPunct="1"/>
            <a:r>
              <a:rPr lang="en-US" altLang="zh-CN" sz="2800" dirty="0">
                <a:solidFill>
                  <a:schemeClr val="bg1">
                    <a:lumMod val="75000"/>
                  </a:schemeClr>
                </a:solidFill>
                <a:ea typeface="宋体" charset="-122"/>
              </a:rPr>
              <a:t>	</a:t>
            </a:r>
            <a:r>
              <a:rPr lang="en-US" altLang="zh-CN" sz="2800" dirty="0" smtClean="0">
                <a:solidFill>
                  <a:schemeClr val="bg1">
                    <a:lumMod val="75000"/>
                  </a:schemeClr>
                </a:solidFill>
                <a:ea typeface="宋体" charset="-122"/>
              </a:rPr>
              <a:t>Prosopography</a:t>
            </a:r>
          </a:p>
          <a:p>
            <a:pPr lvl="2" eaLnBrk="1" hangingPunct="1"/>
            <a:r>
              <a:rPr lang="en-US" altLang="zh-CN" sz="2800" dirty="0">
                <a:solidFill>
                  <a:schemeClr val="bg1">
                    <a:lumMod val="75000"/>
                  </a:schemeClr>
                </a:solidFill>
                <a:ea typeface="宋体" charset="-122"/>
              </a:rPr>
              <a:t>	</a:t>
            </a:r>
            <a:r>
              <a:rPr lang="en-US" altLang="zh-CN" sz="2800" dirty="0" smtClean="0">
                <a:solidFill>
                  <a:schemeClr val="bg1">
                    <a:lumMod val="75000"/>
                  </a:schemeClr>
                </a:solidFill>
                <a:ea typeface="宋体" charset="-122"/>
              </a:rPr>
              <a:t>Spatial analysis</a:t>
            </a:r>
          </a:p>
          <a:p>
            <a:pPr lvl="2" eaLnBrk="1" hangingPunct="1"/>
            <a:r>
              <a:rPr lang="en-US" altLang="zh-CN" sz="2800" dirty="0">
                <a:solidFill>
                  <a:schemeClr val="bg1">
                    <a:lumMod val="75000"/>
                  </a:schemeClr>
                </a:solidFill>
                <a:ea typeface="宋体" charset="-122"/>
              </a:rPr>
              <a:t>	</a:t>
            </a:r>
            <a:r>
              <a:rPr lang="en-US" altLang="zh-CN" sz="2800" dirty="0" smtClean="0">
                <a:solidFill>
                  <a:schemeClr val="bg1">
                    <a:lumMod val="75000"/>
                  </a:schemeClr>
                </a:solidFill>
                <a:ea typeface="宋体" charset="-122"/>
              </a:rPr>
              <a:t>Social network Analysis</a:t>
            </a:r>
          </a:p>
          <a:p>
            <a:pPr lvl="2" eaLnBrk="1" hangingPunct="1"/>
            <a:r>
              <a:rPr lang="en-US" altLang="zh-CN" sz="2800" dirty="0">
                <a:ea typeface="宋体" charset="-122"/>
              </a:rPr>
              <a:t>		</a:t>
            </a:r>
          </a:p>
        </p:txBody>
      </p:sp>
    </p:spTree>
    <p:extLst>
      <p:ext uri="{BB962C8B-B14F-4D97-AF65-F5344CB8AC3E}">
        <p14:creationId xmlns:p14="http://schemas.microsoft.com/office/powerpoint/2010/main" val="320469678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1003</TotalTime>
  <Words>2091</Words>
  <Application>Microsoft Office PowerPoint</Application>
  <PresentationFormat>On-screen Show (4:3)</PresentationFormat>
  <Paragraphs>420</Paragraphs>
  <Slides>63</Slides>
  <Notes>12</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63</vt:i4>
      </vt:variant>
    </vt:vector>
  </HeadingPairs>
  <TitlesOfParts>
    <vt:vector size="65" baseType="lpstr">
      <vt:lpstr>Office Theme</vt:lpstr>
      <vt:lpstr>Bitmap Image</vt:lpstr>
      <vt:lpstr>The China Biographical Database – from anecdote to data </vt:lpstr>
      <vt:lpstr>PowerPoint Presentation</vt:lpstr>
      <vt:lpstr>PowerPoint Presentation</vt:lpstr>
      <vt:lpstr>PowerPoint Presentation</vt:lpstr>
      <vt:lpstr>Using “Regular Expressions”正則表達式 to find data in digital texts</vt:lpstr>
      <vt:lpstr>Regular expressions</vt:lpstr>
      <vt:lpstr>PowerPoint Presentation</vt:lpstr>
      <vt:lpstr>PowerPoint Presentation</vt:lpstr>
      <vt:lpstr>PowerPoint Presentation</vt:lpstr>
      <vt:lpstr>PowerPoint Presentation</vt:lpstr>
      <vt:lpstr>PowerPoint Presentation</vt:lpstr>
      <vt:lpstr>PowerPoint Presentation</vt:lpstr>
      <vt:lpstr>(1) Biographical data are coded and stored in tables. 傳記資料以代碼的形式存儲於資料表中。</vt:lpstr>
      <vt:lpstr>PowerPoint Presentation</vt:lpstr>
      <vt:lpstr>PowerPoint Presentation</vt:lpstr>
      <vt:lpstr>PowerPoint Presentation</vt:lpstr>
      <vt:lpstr>Prosopography</vt:lpstr>
      <vt:lpstr>PowerPoint Presentation</vt:lpstr>
      <vt:lpstr>PowerPoint Presentation</vt:lpstr>
      <vt:lpstr>PowerPoint Presentation</vt:lpstr>
      <vt:lpstr>PowerPoint Presentation</vt:lpstr>
      <vt:lpstr>PowerPoint Presentation</vt:lpstr>
      <vt:lpstr>PowerPoint Presentation</vt:lpstr>
      <vt:lpstr>A Map is a Proposition</vt:lpstr>
      <vt:lpstr>PowerPoint Presentation</vt:lpstr>
      <vt:lpstr>PowerPoint Presentation</vt:lpstr>
      <vt:lpstr>PowerPoint Presentation</vt:lpstr>
      <vt:lpstr>Three views of GIS</vt:lpstr>
      <vt:lpstr>PowerPoint Presentation</vt:lpstr>
      <vt:lpstr>Raster data: Digital Elevation Model (DEM) or “Grid Data”</vt:lpstr>
      <vt:lpstr>Raster data: Each pixel has a value</vt:lpstr>
      <vt:lpstr>Polygon </vt:lpstr>
      <vt:lpstr>Raster and Vector Overlay,  Prefectural and County Seats (1820)</vt:lpstr>
      <vt:lpstr>Raster and Vector Overlay  Waterways (1820) and DEM</vt:lpstr>
      <vt:lpstr>Prefectural and County Seats, Waterways, and DEM (1820)</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PowerPoint Presentation</vt:lpstr>
      <vt:lpstr>PowerPoint Presentation</vt:lpstr>
      <vt:lpstr>PowerPoint Presentation</vt:lpstr>
      <vt:lpstr>Social Networks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Three modes of dissemination</vt:lpstr>
      <vt:lpstr>PowerPoint Presentation</vt:lpstr>
      <vt:lpstr>PowerPoint Presentation</vt:lpstr>
      <vt:lpstr>PowerPoint Presentation</vt:lpstr>
      <vt:lpstr>PowerPoint Presentation</vt:lpstr>
      <vt:lpstr>HarvardX/EdX</vt:lpstr>
      <vt:lpstr>PowerPoint Presentation</vt:lpstr>
    </vt:vector>
  </TitlesOfParts>
  <Company>Harvard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East Asian Studies in a Digital World</dc:title>
  <dc:creator>Bol, Peter K.</dc:creator>
  <cp:lastModifiedBy>Wang, Hongsu</cp:lastModifiedBy>
  <cp:revision>40</cp:revision>
  <dcterms:created xsi:type="dcterms:W3CDTF">2013-09-22T12:51:09Z</dcterms:created>
  <dcterms:modified xsi:type="dcterms:W3CDTF">2014-12-16T17:46:53Z</dcterms:modified>
</cp:coreProperties>
</file>