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79" r:id="rId2"/>
    <p:sldId id="284" r:id="rId3"/>
    <p:sldId id="313" r:id="rId4"/>
    <p:sldId id="343" r:id="rId5"/>
    <p:sldId id="314" r:id="rId6"/>
    <p:sldId id="346" r:id="rId7"/>
    <p:sldId id="347" r:id="rId8"/>
    <p:sldId id="348" r:id="rId9"/>
    <p:sldId id="349" r:id="rId10"/>
    <p:sldId id="323" r:id="rId11"/>
    <p:sldId id="325" r:id="rId12"/>
    <p:sldId id="326" r:id="rId13"/>
    <p:sldId id="327" r:id="rId14"/>
    <p:sldId id="340" r:id="rId15"/>
    <p:sldId id="341" r:id="rId16"/>
    <p:sldId id="350" r:id="rId17"/>
    <p:sldId id="342" r:id="rId18"/>
    <p:sldId id="315" r:id="rId19"/>
    <p:sldId id="328" r:id="rId20"/>
    <p:sldId id="329" r:id="rId21"/>
    <p:sldId id="330" r:id="rId22"/>
    <p:sldId id="322" r:id="rId23"/>
    <p:sldId id="331" r:id="rId24"/>
    <p:sldId id="332" r:id="rId25"/>
    <p:sldId id="321" r:id="rId26"/>
    <p:sldId id="320" r:id="rId27"/>
    <p:sldId id="333" r:id="rId28"/>
    <p:sldId id="319" r:id="rId29"/>
    <p:sldId id="334" r:id="rId30"/>
    <p:sldId id="318" r:id="rId31"/>
    <p:sldId id="335" r:id="rId32"/>
    <p:sldId id="336" r:id="rId33"/>
    <p:sldId id="317" r:id="rId34"/>
    <p:sldId id="337" r:id="rId35"/>
    <p:sldId id="338" r:id="rId36"/>
    <p:sldId id="316" r:id="rId37"/>
    <p:sldId id="339" r:id="rId38"/>
    <p:sldId id="305" r:id="rId39"/>
    <p:sldId id="345" r:id="rId40"/>
    <p:sldId id="344" r:id="rId4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EFEA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78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CA7DC0C7-0C85-4958-BA5B-5FC27E991E96}" type="slidenum">
              <a:rPr lang="en-US"/>
              <a:pPr>
                <a:defRPr/>
              </a:pPr>
              <a:t>‹#›</a:t>
            </a:fld>
            <a:endParaRPr lang="en-US"/>
          </a:p>
        </p:txBody>
      </p:sp>
    </p:spTree>
    <p:extLst>
      <p:ext uri="{BB962C8B-B14F-4D97-AF65-F5344CB8AC3E}">
        <p14:creationId xmlns:p14="http://schemas.microsoft.com/office/powerpoint/2010/main" val="193875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3D61ACC-C8D5-4718-A0C0-EF9BBC3ED2D6}" type="slidenum">
              <a:rPr lang="en-US" smtClean="0"/>
              <a:pPr eaLnBrk="1" hangingPunct="1"/>
              <a:t>1</a:t>
            </a:fld>
            <a:endParaRPr lang="en-US" smtClean="0"/>
          </a:p>
        </p:txBody>
      </p:sp>
      <p:sp>
        <p:nvSpPr>
          <p:cNvPr id="3891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43E1FD6D-6E97-41BD-81D7-BBE2B19D88CE}" type="slidenum">
              <a:rPr lang="zh-CN" altLang="en-US" sz="1200">
                <a:ea typeface="TSC UMing S TT" pitchFamily="49" charset="-120"/>
              </a:rPr>
              <a:pPr algn="r" eaLnBrk="1" hangingPunct="1"/>
              <a:t>1</a:t>
            </a:fld>
            <a:endParaRPr lang="en-US" altLang="zh-CN" sz="1200">
              <a:ea typeface="TSC UMing S TT" pitchFamily="49" charset="-120"/>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5537A7-B485-4A80-BD96-D87BBDF9B7AE}" type="slidenum">
              <a:rPr lang="en-US" smtClean="0"/>
              <a:pPr eaLnBrk="1" hangingPunct="1"/>
              <a:t>10</a:t>
            </a:fld>
            <a:endParaRPr lang="en-US" smtClean="0"/>
          </a:p>
        </p:txBody>
      </p:sp>
      <p:sp>
        <p:nvSpPr>
          <p:cNvPr id="4403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5DE6B93D-B771-4C0E-A0C5-EB0987108D89}" type="slidenum">
              <a:rPr lang="zh-CN" altLang="en-US" sz="1200">
                <a:ea typeface="TSC UMing S TT" pitchFamily="49" charset="-120"/>
              </a:rPr>
              <a:pPr algn="r" eaLnBrk="1" hangingPunct="1"/>
              <a:t>10</a:t>
            </a:fld>
            <a:endParaRPr lang="en-US" altLang="zh-CN" sz="1200">
              <a:ea typeface="TSC UMing S TT" pitchFamily="49" charset="-120"/>
            </a:endParaRPr>
          </a:p>
        </p:txBody>
      </p:sp>
      <p:sp>
        <p:nvSpPr>
          <p:cNvPr id="44036" name="Rectangle 2"/>
          <p:cNvSpPr>
            <a:spLocks noGrp="1" noRot="1" noChangeAspect="1" noChangeArrowheads="1" noTextEdit="1"/>
          </p:cNvSpPr>
          <p:nvPr>
            <p:ph type="sldImg"/>
          </p:nvPr>
        </p:nvSpPr>
        <p:spPr>
          <a:ln/>
        </p:spPr>
      </p:sp>
      <p:sp>
        <p:nvSpPr>
          <p:cNvPr id="4403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2DE3A9-77CE-4BFC-BC4E-8A4699B18BA3}" type="slidenum">
              <a:rPr lang="en-US" smtClean="0"/>
              <a:pPr eaLnBrk="1" hangingPunct="1"/>
              <a:t>11</a:t>
            </a:fld>
            <a:endParaRPr lang="en-US" smtClean="0"/>
          </a:p>
        </p:txBody>
      </p:sp>
      <p:sp>
        <p:nvSpPr>
          <p:cNvPr id="45059"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8A770825-DC2B-4D1E-9C77-E628DB4D8662}" type="slidenum">
              <a:rPr lang="zh-CN" altLang="en-US" sz="1200">
                <a:ea typeface="TSC UMing S TT" pitchFamily="49" charset="-120"/>
              </a:rPr>
              <a:pPr algn="r" eaLnBrk="1" hangingPunct="1"/>
              <a:t>11</a:t>
            </a:fld>
            <a:endParaRPr lang="en-US" altLang="zh-CN" sz="1200">
              <a:ea typeface="TSC UMing S TT" pitchFamily="49" charset="-120"/>
            </a:endParaRPr>
          </a:p>
        </p:txBody>
      </p:sp>
      <p:sp>
        <p:nvSpPr>
          <p:cNvPr id="45060" name="Rectangle 2"/>
          <p:cNvSpPr>
            <a:spLocks noGrp="1" noRot="1" noChangeAspect="1" noChangeArrowheads="1" noTextEdit="1"/>
          </p:cNvSpPr>
          <p:nvPr>
            <p:ph type="sldImg"/>
          </p:nvPr>
        </p:nvSpPr>
        <p:spPr>
          <a:ln/>
        </p:spPr>
      </p:sp>
      <p:sp>
        <p:nvSpPr>
          <p:cNvPr id="45061"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2CC7BAC-D968-43A5-8034-61D8F41C25E0}" type="slidenum">
              <a:rPr lang="en-US" smtClean="0"/>
              <a:pPr eaLnBrk="1" hangingPunct="1"/>
              <a:t>12</a:t>
            </a:fld>
            <a:endParaRPr lang="en-US" smtClean="0"/>
          </a:p>
        </p:txBody>
      </p:sp>
      <p:sp>
        <p:nvSpPr>
          <p:cNvPr id="46083"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9F78033C-C839-42CC-81EF-D54D7F5BFE69}" type="slidenum">
              <a:rPr lang="zh-CN" altLang="en-US" sz="1200">
                <a:ea typeface="TSC UMing S TT" pitchFamily="49" charset="-120"/>
              </a:rPr>
              <a:pPr algn="r" eaLnBrk="1" hangingPunct="1"/>
              <a:t>12</a:t>
            </a:fld>
            <a:endParaRPr lang="en-US" altLang="zh-CN" sz="1200">
              <a:ea typeface="TSC UMing S TT" pitchFamily="49" charset="-120"/>
            </a:endParaRPr>
          </a:p>
        </p:txBody>
      </p:sp>
      <p:sp>
        <p:nvSpPr>
          <p:cNvPr id="46084" name="Rectangle 2"/>
          <p:cNvSpPr>
            <a:spLocks noGrp="1" noRot="1" noChangeAspect="1" noChangeArrowheads="1" noTextEdit="1"/>
          </p:cNvSpPr>
          <p:nvPr>
            <p:ph type="sldImg"/>
          </p:nvPr>
        </p:nvSpPr>
        <p:spPr>
          <a:ln/>
        </p:spPr>
      </p:sp>
      <p:sp>
        <p:nvSpPr>
          <p:cNvPr id="46085"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FB7D43F-2865-4A6F-9C1D-13D2B2C40273}" type="slidenum">
              <a:rPr lang="en-US" smtClean="0"/>
              <a:pPr eaLnBrk="1" hangingPunct="1"/>
              <a:t>13</a:t>
            </a:fld>
            <a:endParaRPr lang="en-US" smtClean="0"/>
          </a:p>
        </p:txBody>
      </p:sp>
      <p:sp>
        <p:nvSpPr>
          <p:cNvPr id="47107"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889BEC36-6B4C-4097-916C-D991772F2656}" type="slidenum">
              <a:rPr lang="zh-CN" altLang="en-US" sz="1200">
                <a:ea typeface="TSC UMing S TT" pitchFamily="49" charset="-120"/>
              </a:rPr>
              <a:pPr algn="r" eaLnBrk="1" hangingPunct="1"/>
              <a:t>13</a:t>
            </a:fld>
            <a:endParaRPr lang="en-US" altLang="zh-CN" sz="1200">
              <a:ea typeface="TSC UMing S TT" pitchFamily="49" charset="-120"/>
            </a:endParaRPr>
          </a:p>
        </p:txBody>
      </p:sp>
      <p:sp>
        <p:nvSpPr>
          <p:cNvPr id="47108" name="Rectangle 2"/>
          <p:cNvSpPr>
            <a:spLocks noGrp="1" noRot="1" noChangeAspect="1" noChangeArrowheads="1" noTextEdit="1"/>
          </p:cNvSpPr>
          <p:nvPr>
            <p:ph type="sldImg"/>
          </p:nvPr>
        </p:nvSpPr>
        <p:spPr>
          <a:ln/>
        </p:spPr>
      </p:sp>
      <p:sp>
        <p:nvSpPr>
          <p:cNvPr id="47109"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42F1DC4-77C8-40AE-BA36-3F58035772E1}" type="slidenum">
              <a:rPr lang="en-US" smtClean="0"/>
              <a:pPr eaLnBrk="1" hangingPunct="1"/>
              <a:t>14</a:t>
            </a:fld>
            <a:endParaRPr lang="en-US" smtClean="0"/>
          </a:p>
        </p:txBody>
      </p:sp>
      <p:sp>
        <p:nvSpPr>
          <p:cNvPr id="4813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91516F68-B996-47C2-A3CE-9436BF9AB31B}" type="slidenum">
              <a:rPr lang="zh-CN" altLang="en-US" sz="1200">
                <a:ea typeface="TSC UMing S TT" pitchFamily="49" charset="-120"/>
              </a:rPr>
              <a:pPr algn="r" eaLnBrk="1" hangingPunct="1"/>
              <a:t>14</a:t>
            </a:fld>
            <a:endParaRPr lang="en-US" altLang="zh-CN" sz="1200">
              <a:ea typeface="TSC UMing S TT" pitchFamily="49" charset="-120"/>
            </a:endParaRPr>
          </a:p>
        </p:txBody>
      </p:sp>
      <p:sp>
        <p:nvSpPr>
          <p:cNvPr id="48132" name="Rectangle 2"/>
          <p:cNvSpPr>
            <a:spLocks noGrp="1" noRot="1" noChangeAspect="1" noChangeArrowheads="1" noTextEdit="1"/>
          </p:cNvSpPr>
          <p:nvPr>
            <p:ph type="sldImg"/>
          </p:nvPr>
        </p:nvSpPr>
        <p:spPr>
          <a:ln/>
        </p:spPr>
      </p:sp>
      <p:sp>
        <p:nvSpPr>
          <p:cNvPr id="4813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3FDE6EA-40EA-473D-AAE0-DAF70E84C43C}" type="slidenum">
              <a:rPr lang="en-US" smtClean="0"/>
              <a:pPr eaLnBrk="1" hangingPunct="1"/>
              <a:t>15</a:t>
            </a:fld>
            <a:endParaRPr lang="en-US" smtClean="0"/>
          </a:p>
        </p:txBody>
      </p:sp>
      <p:sp>
        <p:nvSpPr>
          <p:cNvPr id="4915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CDB98EFE-75A5-48B0-A0B0-BDA65ACE44EB}" type="slidenum">
              <a:rPr lang="zh-CN" altLang="en-US" sz="1200">
                <a:ea typeface="TSC UMing S TT" pitchFamily="49" charset="-120"/>
              </a:rPr>
              <a:pPr algn="r" eaLnBrk="1" hangingPunct="1"/>
              <a:t>15</a:t>
            </a:fld>
            <a:endParaRPr lang="en-US" altLang="zh-CN" sz="1200">
              <a:ea typeface="TSC UMing S TT" pitchFamily="49" charset="-120"/>
            </a:endParaRPr>
          </a:p>
        </p:txBody>
      </p:sp>
      <p:sp>
        <p:nvSpPr>
          <p:cNvPr id="49156" name="Rectangle 2"/>
          <p:cNvSpPr>
            <a:spLocks noGrp="1" noRot="1" noChangeAspect="1" noChangeArrowheads="1" noTextEdit="1"/>
          </p:cNvSpPr>
          <p:nvPr>
            <p:ph type="sldImg"/>
          </p:nvPr>
        </p:nvSpPr>
        <p:spPr>
          <a:ln/>
        </p:spPr>
      </p:sp>
      <p:sp>
        <p:nvSpPr>
          <p:cNvPr id="4915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3FDE6EA-40EA-473D-AAE0-DAF70E84C43C}" type="slidenum">
              <a:rPr lang="en-US" smtClean="0"/>
              <a:pPr eaLnBrk="1" hangingPunct="1"/>
              <a:t>16</a:t>
            </a:fld>
            <a:endParaRPr lang="en-US" smtClean="0"/>
          </a:p>
        </p:txBody>
      </p:sp>
      <p:sp>
        <p:nvSpPr>
          <p:cNvPr id="4915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CDB98EFE-75A5-48B0-A0B0-BDA65ACE44EB}" type="slidenum">
              <a:rPr lang="zh-CN" altLang="en-US" sz="1200">
                <a:ea typeface="TSC UMing S TT" pitchFamily="49" charset="-120"/>
              </a:rPr>
              <a:pPr algn="r" eaLnBrk="1" hangingPunct="1"/>
              <a:t>16</a:t>
            </a:fld>
            <a:endParaRPr lang="en-US" altLang="zh-CN" sz="1200">
              <a:ea typeface="TSC UMing S TT" pitchFamily="49" charset="-120"/>
            </a:endParaRPr>
          </a:p>
        </p:txBody>
      </p:sp>
      <p:sp>
        <p:nvSpPr>
          <p:cNvPr id="49156" name="Rectangle 2"/>
          <p:cNvSpPr>
            <a:spLocks noGrp="1" noRot="1" noChangeAspect="1" noChangeArrowheads="1" noTextEdit="1"/>
          </p:cNvSpPr>
          <p:nvPr>
            <p:ph type="sldImg"/>
          </p:nvPr>
        </p:nvSpPr>
        <p:spPr>
          <a:ln/>
        </p:spPr>
      </p:sp>
      <p:sp>
        <p:nvSpPr>
          <p:cNvPr id="4915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56A8CA8-D848-4103-AC9D-1486F4FB6F90}" type="slidenum">
              <a:rPr lang="en-US" smtClean="0"/>
              <a:pPr eaLnBrk="1" hangingPunct="1"/>
              <a:t>17</a:t>
            </a:fld>
            <a:endParaRPr lang="en-US" smtClean="0"/>
          </a:p>
        </p:txBody>
      </p:sp>
      <p:sp>
        <p:nvSpPr>
          <p:cNvPr id="50179"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6BDED530-8D62-449A-BDD9-1DBA1725CAF5}" type="slidenum">
              <a:rPr lang="zh-CN" altLang="en-US" sz="1200">
                <a:ea typeface="TSC UMing S TT" pitchFamily="49" charset="-120"/>
              </a:rPr>
              <a:pPr algn="r" eaLnBrk="1" hangingPunct="1"/>
              <a:t>17</a:t>
            </a:fld>
            <a:endParaRPr lang="en-US" altLang="zh-CN" sz="1200">
              <a:ea typeface="TSC UMing S TT" pitchFamily="49" charset="-120"/>
            </a:endParaRPr>
          </a:p>
        </p:txBody>
      </p:sp>
      <p:sp>
        <p:nvSpPr>
          <p:cNvPr id="50180" name="Rectangle 2"/>
          <p:cNvSpPr>
            <a:spLocks noGrp="1" noRot="1" noChangeAspect="1" noChangeArrowheads="1" noTextEdit="1"/>
          </p:cNvSpPr>
          <p:nvPr>
            <p:ph type="sldImg"/>
          </p:nvPr>
        </p:nvSpPr>
        <p:spPr>
          <a:ln/>
        </p:spPr>
      </p:sp>
      <p:sp>
        <p:nvSpPr>
          <p:cNvPr id="50181"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E060134-F8A8-4937-AEF0-B1F6A622B706}" type="slidenum">
              <a:rPr lang="en-US" smtClean="0"/>
              <a:pPr eaLnBrk="1" hangingPunct="1"/>
              <a:t>18</a:t>
            </a:fld>
            <a:endParaRPr lang="en-US" smtClean="0"/>
          </a:p>
        </p:txBody>
      </p:sp>
      <p:sp>
        <p:nvSpPr>
          <p:cNvPr id="51203"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4BB419E-1DFC-4E0E-95E6-17B92A35FCB7}" type="slidenum">
              <a:rPr lang="zh-CN" altLang="en-US" sz="1200">
                <a:ea typeface="TSC UMing S TT" pitchFamily="49" charset="-120"/>
              </a:rPr>
              <a:pPr algn="r" eaLnBrk="1" hangingPunct="1"/>
              <a:t>18</a:t>
            </a:fld>
            <a:endParaRPr lang="en-US" altLang="zh-CN" sz="1200">
              <a:ea typeface="TSC UMing S TT" pitchFamily="49" charset="-120"/>
            </a:endParaRPr>
          </a:p>
        </p:txBody>
      </p:sp>
      <p:sp>
        <p:nvSpPr>
          <p:cNvPr id="51204" name="Rectangle 2"/>
          <p:cNvSpPr>
            <a:spLocks noGrp="1" noRot="1" noChangeAspect="1" noChangeArrowheads="1" noTextEdit="1"/>
          </p:cNvSpPr>
          <p:nvPr>
            <p:ph type="sldImg"/>
          </p:nvPr>
        </p:nvSpPr>
        <p:spPr>
          <a:ln/>
        </p:spPr>
      </p:sp>
      <p:sp>
        <p:nvSpPr>
          <p:cNvPr id="51205"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80918DC-E759-4404-89D7-81F44D7ECC97}" type="slidenum">
              <a:rPr lang="en-US" smtClean="0"/>
              <a:pPr eaLnBrk="1" hangingPunct="1"/>
              <a:t>19</a:t>
            </a:fld>
            <a:endParaRPr lang="en-US" smtClean="0"/>
          </a:p>
        </p:txBody>
      </p:sp>
      <p:sp>
        <p:nvSpPr>
          <p:cNvPr id="52227"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867F1E75-64A9-47C4-AC13-B047CA86EF71}" type="slidenum">
              <a:rPr lang="zh-CN" altLang="en-US" sz="1200">
                <a:ea typeface="TSC UMing S TT" pitchFamily="49" charset="-120"/>
              </a:rPr>
              <a:pPr algn="r" eaLnBrk="1" hangingPunct="1"/>
              <a:t>19</a:t>
            </a:fld>
            <a:endParaRPr lang="en-US" altLang="zh-CN" sz="1200">
              <a:ea typeface="TSC UMing S TT" pitchFamily="49" charset="-120"/>
            </a:endParaRPr>
          </a:p>
        </p:txBody>
      </p:sp>
      <p:sp>
        <p:nvSpPr>
          <p:cNvPr id="52228" name="Rectangle 2"/>
          <p:cNvSpPr>
            <a:spLocks noGrp="1" noRot="1" noChangeAspect="1" noChangeArrowheads="1" noTextEdit="1"/>
          </p:cNvSpPr>
          <p:nvPr>
            <p:ph type="sldImg"/>
          </p:nvPr>
        </p:nvSpPr>
        <p:spPr>
          <a:ln/>
        </p:spPr>
      </p:sp>
      <p:sp>
        <p:nvSpPr>
          <p:cNvPr id="52229"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6BEF5D7-9A3B-4504-9F57-5ADDF8DA1310}" type="slidenum">
              <a:rPr lang="en-US" smtClean="0"/>
              <a:pPr eaLnBrk="1" hangingPunct="1"/>
              <a:t>2</a:t>
            </a:fld>
            <a:endParaRPr lang="en-US" smtClean="0"/>
          </a:p>
        </p:txBody>
      </p:sp>
      <p:sp>
        <p:nvSpPr>
          <p:cNvPr id="39939"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1D8FE27A-E570-461D-AEF1-8C12D1A2A215}" type="slidenum">
              <a:rPr lang="zh-CN" altLang="en-US" sz="1200">
                <a:ea typeface="TSC UMing S TT" pitchFamily="49" charset="-120"/>
              </a:rPr>
              <a:pPr algn="r" eaLnBrk="1" hangingPunct="1"/>
              <a:t>2</a:t>
            </a:fld>
            <a:endParaRPr lang="en-US" altLang="zh-CN" sz="1200">
              <a:ea typeface="TSC UMing S TT" pitchFamily="49" charset="-120"/>
            </a:endParaRPr>
          </a:p>
        </p:txBody>
      </p:sp>
      <p:sp>
        <p:nvSpPr>
          <p:cNvPr id="39940" name="Rectangle 2"/>
          <p:cNvSpPr>
            <a:spLocks noGrp="1" noRot="1" noChangeAspect="1" noChangeArrowheads="1" noTextEdit="1"/>
          </p:cNvSpPr>
          <p:nvPr>
            <p:ph type="sldImg"/>
          </p:nvPr>
        </p:nvSpPr>
        <p:spPr>
          <a:ln/>
        </p:spPr>
      </p:sp>
      <p:sp>
        <p:nvSpPr>
          <p:cNvPr id="39941"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D51056B-CD42-43A5-8374-E9C83B832668}" type="slidenum">
              <a:rPr lang="en-US" smtClean="0"/>
              <a:pPr eaLnBrk="1" hangingPunct="1"/>
              <a:t>20</a:t>
            </a:fld>
            <a:endParaRPr lang="en-US" smtClean="0"/>
          </a:p>
        </p:txBody>
      </p:sp>
      <p:sp>
        <p:nvSpPr>
          <p:cNvPr id="5325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6B4426FA-D359-4988-874B-FC13CA36B6E7}" type="slidenum">
              <a:rPr lang="zh-CN" altLang="en-US" sz="1200">
                <a:ea typeface="TSC UMing S TT" pitchFamily="49" charset="-120"/>
              </a:rPr>
              <a:pPr algn="r" eaLnBrk="1" hangingPunct="1"/>
              <a:t>20</a:t>
            </a:fld>
            <a:endParaRPr lang="en-US" altLang="zh-CN" sz="1200">
              <a:ea typeface="TSC UMing S TT" pitchFamily="49" charset="-120"/>
            </a:endParaRPr>
          </a:p>
        </p:txBody>
      </p:sp>
      <p:sp>
        <p:nvSpPr>
          <p:cNvPr id="53252" name="Rectangle 2"/>
          <p:cNvSpPr>
            <a:spLocks noGrp="1" noRot="1" noChangeAspect="1" noChangeArrowheads="1" noTextEdit="1"/>
          </p:cNvSpPr>
          <p:nvPr>
            <p:ph type="sldImg"/>
          </p:nvPr>
        </p:nvSpPr>
        <p:spPr>
          <a:ln/>
        </p:spPr>
      </p:sp>
      <p:sp>
        <p:nvSpPr>
          <p:cNvPr id="5325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B2E5B78-1DAD-4F4D-8482-CD88FEEB144F}" type="slidenum">
              <a:rPr lang="en-US" smtClean="0"/>
              <a:pPr eaLnBrk="1" hangingPunct="1"/>
              <a:t>21</a:t>
            </a:fld>
            <a:endParaRPr lang="en-US" smtClean="0"/>
          </a:p>
        </p:txBody>
      </p:sp>
      <p:sp>
        <p:nvSpPr>
          <p:cNvPr id="5427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39F4E16A-107D-423B-BCA8-03069DE01D62}" type="slidenum">
              <a:rPr lang="zh-CN" altLang="en-US" sz="1200">
                <a:ea typeface="TSC UMing S TT" pitchFamily="49" charset="-120"/>
              </a:rPr>
              <a:pPr algn="r" eaLnBrk="1" hangingPunct="1"/>
              <a:t>21</a:t>
            </a:fld>
            <a:endParaRPr lang="en-US" altLang="zh-CN" sz="1200">
              <a:ea typeface="TSC UMing S TT" pitchFamily="49" charset="-120"/>
            </a:endParaRPr>
          </a:p>
        </p:txBody>
      </p:sp>
      <p:sp>
        <p:nvSpPr>
          <p:cNvPr id="54276" name="Rectangle 2"/>
          <p:cNvSpPr>
            <a:spLocks noGrp="1" noRot="1" noChangeAspect="1" noChangeArrowheads="1" noTextEdit="1"/>
          </p:cNvSpPr>
          <p:nvPr>
            <p:ph type="sldImg"/>
          </p:nvPr>
        </p:nvSpPr>
        <p:spPr>
          <a:ln/>
        </p:spPr>
      </p:sp>
      <p:sp>
        <p:nvSpPr>
          <p:cNvPr id="5427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5560B4C-BCAE-493D-A3B2-35FCA4AF5096}" type="slidenum">
              <a:rPr lang="en-US" smtClean="0"/>
              <a:pPr eaLnBrk="1" hangingPunct="1"/>
              <a:t>22</a:t>
            </a:fld>
            <a:endParaRPr lang="en-US" smtClean="0"/>
          </a:p>
        </p:txBody>
      </p:sp>
      <p:sp>
        <p:nvSpPr>
          <p:cNvPr id="55299"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2084FDF9-2B7C-4C48-93C2-8FD7768E2BCE}" type="slidenum">
              <a:rPr lang="zh-CN" altLang="en-US" sz="1200">
                <a:ea typeface="TSC UMing S TT" pitchFamily="49" charset="-120"/>
              </a:rPr>
              <a:pPr algn="r" eaLnBrk="1" hangingPunct="1"/>
              <a:t>22</a:t>
            </a:fld>
            <a:endParaRPr lang="en-US" altLang="zh-CN" sz="1200">
              <a:ea typeface="TSC UMing S TT" pitchFamily="49" charset="-120"/>
            </a:endParaRPr>
          </a:p>
        </p:txBody>
      </p:sp>
      <p:sp>
        <p:nvSpPr>
          <p:cNvPr id="55300" name="Rectangle 2"/>
          <p:cNvSpPr>
            <a:spLocks noGrp="1" noRot="1" noChangeAspect="1" noChangeArrowheads="1" noTextEdit="1"/>
          </p:cNvSpPr>
          <p:nvPr>
            <p:ph type="sldImg"/>
          </p:nvPr>
        </p:nvSpPr>
        <p:spPr>
          <a:ln/>
        </p:spPr>
      </p:sp>
      <p:sp>
        <p:nvSpPr>
          <p:cNvPr id="55301"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EDDDE2B-96EB-4C70-94A8-8766FBCA5D56}" type="slidenum">
              <a:rPr lang="en-US" smtClean="0"/>
              <a:pPr eaLnBrk="1" hangingPunct="1"/>
              <a:t>23</a:t>
            </a:fld>
            <a:endParaRPr lang="en-US" smtClean="0"/>
          </a:p>
        </p:txBody>
      </p:sp>
      <p:sp>
        <p:nvSpPr>
          <p:cNvPr id="56323"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1E3FDB38-F5D2-47B0-B87A-BED21C97FABA}" type="slidenum">
              <a:rPr lang="zh-CN" altLang="en-US" sz="1200">
                <a:ea typeface="TSC UMing S TT" pitchFamily="49" charset="-120"/>
              </a:rPr>
              <a:pPr algn="r" eaLnBrk="1" hangingPunct="1"/>
              <a:t>23</a:t>
            </a:fld>
            <a:endParaRPr lang="en-US" altLang="zh-CN" sz="1200">
              <a:ea typeface="TSC UMing S TT" pitchFamily="49" charset="-120"/>
            </a:endParaRPr>
          </a:p>
        </p:txBody>
      </p:sp>
      <p:sp>
        <p:nvSpPr>
          <p:cNvPr id="56324" name="Rectangle 2"/>
          <p:cNvSpPr>
            <a:spLocks noGrp="1" noRot="1" noChangeAspect="1" noChangeArrowheads="1" noTextEdit="1"/>
          </p:cNvSpPr>
          <p:nvPr>
            <p:ph type="sldImg"/>
          </p:nvPr>
        </p:nvSpPr>
        <p:spPr>
          <a:ln/>
        </p:spPr>
      </p:sp>
      <p:sp>
        <p:nvSpPr>
          <p:cNvPr id="56325"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91DD17C-B3C8-4A31-B0F0-3F041F8B2AFE}" type="slidenum">
              <a:rPr lang="en-US" smtClean="0"/>
              <a:pPr eaLnBrk="1" hangingPunct="1"/>
              <a:t>24</a:t>
            </a:fld>
            <a:endParaRPr lang="en-US" smtClean="0"/>
          </a:p>
        </p:txBody>
      </p:sp>
      <p:sp>
        <p:nvSpPr>
          <p:cNvPr id="57347"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37FF83A0-C1A8-47CC-AA87-C0D80096B9EC}" type="slidenum">
              <a:rPr lang="zh-CN" altLang="en-US" sz="1200">
                <a:ea typeface="TSC UMing S TT" pitchFamily="49" charset="-120"/>
              </a:rPr>
              <a:pPr algn="r" eaLnBrk="1" hangingPunct="1"/>
              <a:t>24</a:t>
            </a:fld>
            <a:endParaRPr lang="en-US" altLang="zh-CN" sz="1200">
              <a:ea typeface="TSC UMing S TT" pitchFamily="49" charset="-120"/>
            </a:endParaRPr>
          </a:p>
        </p:txBody>
      </p:sp>
      <p:sp>
        <p:nvSpPr>
          <p:cNvPr id="57348" name="Rectangle 2"/>
          <p:cNvSpPr>
            <a:spLocks noGrp="1" noRot="1" noChangeAspect="1" noChangeArrowheads="1" noTextEdit="1"/>
          </p:cNvSpPr>
          <p:nvPr>
            <p:ph type="sldImg"/>
          </p:nvPr>
        </p:nvSpPr>
        <p:spPr>
          <a:ln/>
        </p:spPr>
      </p:sp>
      <p:sp>
        <p:nvSpPr>
          <p:cNvPr id="57349"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CF545A2-9E14-4D09-867D-BBF7465E3512}" type="slidenum">
              <a:rPr lang="en-US" smtClean="0"/>
              <a:pPr eaLnBrk="1" hangingPunct="1"/>
              <a:t>25</a:t>
            </a:fld>
            <a:endParaRPr lang="en-US" smtClean="0"/>
          </a:p>
        </p:txBody>
      </p:sp>
      <p:sp>
        <p:nvSpPr>
          <p:cNvPr id="5837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CBED7236-DA4D-4DFC-B2C9-E2628B4DE97A}" type="slidenum">
              <a:rPr lang="zh-CN" altLang="en-US" sz="1200">
                <a:ea typeface="TSC UMing S TT" pitchFamily="49" charset="-120"/>
              </a:rPr>
              <a:pPr algn="r" eaLnBrk="1" hangingPunct="1"/>
              <a:t>25</a:t>
            </a:fld>
            <a:endParaRPr lang="en-US" altLang="zh-CN" sz="1200">
              <a:ea typeface="TSC UMing S TT" pitchFamily="49" charset="-120"/>
            </a:endParaRPr>
          </a:p>
        </p:txBody>
      </p:sp>
      <p:sp>
        <p:nvSpPr>
          <p:cNvPr id="58372" name="Rectangle 2"/>
          <p:cNvSpPr>
            <a:spLocks noGrp="1" noRot="1" noChangeAspect="1" noChangeArrowheads="1" noTextEdit="1"/>
          </p:cNvSpPr>
          <p:nvPr>
            <p:ph type="sldImg"/>
          </p:nvPr>
        </p:nvSpPr>
        <p:spPr>
          <a:ln/>
        </p:spPr>
      </p:sp>
      <p:sp>
        <p:nvSpPr>
          <p:cNvPr id="5837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82C5F6F-996A-483E-8DA8-9F83670D03EB}" type="slidenum">
              <a:rPr lang="en-US" smtClean="0"/>
              <a:pPr eaLnBrk="1" hangingPunct="1"/>
              <a:t>26</a:t>
            </a:fld>
            <a:endParaRPr lang="en-US" smtClean="0"/>
          </a:p>
        </p:txBody>
      </p:sp>
      <p:sp>
        <p:nvSpPr>
          <p:cNvPr id="5939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F0DB78FE-B3D9-4C06-99EA-BEC9A7E05087}" type="slidenum">
              <a:rPr lang="zh-CN" altLang="en-US" sz="1200">
                <a:ea typeface="TSC UMing S TT" pitchFamily="49" charset="-120"/>
              </a:rPr>
              <a:pPr algn="r" eaLnBrk="1" hangingPunct="1"/>
              <a:t>26</a:t>
            </a:fld>
            <a:endParaRPr lang="en-US" altLang="zh-CN" sz="1200">
              <a:ea typeface="TSC UMing S TT" pitchFamily="49" charset="-120"/>
            </a:endParaRPr>
          </a:p>
        </p:txBody>
      </p:sp>
      <p:sp>
        <p:nvSpPr>
          <p:cNvPr id="59396" name="Rectangle 2"/>
          <p:cNvSpPr>
            <a:spLocks noGrp="1" noRot="1" noChangeAspect="1" noChangeArrowheads="1" noTextEdit="1"/>
          </p:cNvSpPr>
          <p:nvPr>
            <p:ph type="sldImg"/>
          </p:nvPr>
        </p:nvSpPr>
        <p:spPr>
          <a:ln/>
        </p:spPr>
      </p:sp>
      <p:sp>
        <p:nvSpPr>
          <p:cNvPr id="5939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5BD3476-A9BE-462D-A97A-B6ECCBD73A68}" type="slidenum">
              <a:rPr lang="en-US" smtClean="0"/>
              <a:pPr eaLnBrk="1" hangingPunct="1"/>
              <a:t>27</a:t>
            </a:fld>
            <a:endParaRPr lang="en-US" smtClean="0"/>
          </a:p>
        </p:txBody>
      </p:sp>
      <p:sp>
        <p:nvSpPr>
          <p:cNvPr id="60419"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9DED14F0-46CF-42E1-B068-B129489D53F6}" type="slidenum">
              <a:rPr lang="zh-CN" altLang="en-US" sz="1200">
                <a:ea typeface="TSC UMing S TT" pitchFamily="49" charset="-120"/>
              </a:rPr>
              <a:pPr algn="r" eaLnBrk="1" hangingPunct="1"/>
              <a:t>27</a:t>
            </a:fld>
            <a:endParaRPr lang="en-US" altLang="zh-CN" sz="1200">
              <a:ea typeface="TSC UMing S TT" pitchFamily="49" charset="-120"/>
            </a:endParaRPr>
          </a:p>
        </p:txBody>
      </p:sp>
      <p:sp>
        <p:nvSpPr>
          <p:cNvPr id="60420" name="Rectangle 2"/>
          <p:cNvSpPr>
            <a:spLocks noGrp="1" noRot="1" noChangeAspect="1" noChangeArrowheads="1" noTextEdit="1"/>
          </p:cNvSpPr>
          <p:nvPr>
            <p:ph type="sldImg"/>
          </p:nvPr>
        </p:nvSpPr>
        <p:spPr>
          <a:ln/>
        </p:spPr>
      </p:sp>
      <p:sp>
        <p:nvSpPr>
          <p:cNvPr id="60421"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D34FACE-C32E-448E-A203-0E9926A69DCE}" type="slidenum">
              <a:rPr lang="en-US" smtClean="0"/>
              <a:pPr eaLnBrk="1" hangingPunct="1"/>
              <a:t>28</a:t>
            </a:fld>
            <a:endParaRPr lang="en-US" smtClean="0"/>
          </a:p>
        </p:txBody>
      </p:sp>
      <p:sp>
        <p:nvSpPr>
          <p:cNvPr id="61443"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72FB751E-BB6E-4F1E-BAA1-923D8CB453B8}" type="slidenum">
              <a:rPr lang="zh-CN" altLang="en-US" sz="1200">
                <a:ea typeface="TSC UMing S TT" pitchFamily="49" charset="-120"/>
              </a:rPr>
              <a:pPr algn="r" eaLnBrk="1" hangingPunct="1"/>
              <a:t>28</a:t>
            </a:fld>
            <a:endParaRPr lang="en-US" altLang="zh-CN" sz="1200">
              <a:ea typeface="TSC UMing S TT" pitchFamily="49" charset="-120"/>
            </a:endParaRPr>
          </a:p>
        </p:txBody>
      </p:sp>
      <p:sp>
        <p:nvSpPr>
          <p:cNvPr id="61444" name="Rectangle 2"/>
          <p:cNvSpPr>
            <a:spLocks noGrp="1" noRot="1" noChangeAspect="1" noChangeArrowheads="1" noTextEdit="1"/>
          </p:cNvSpPr>
          <p:nvPr>
            <p:ph type="sldImg"/>
          </p:nvPr>
        </p:nvSpPr>
        <p:spPr>
          <a:ln/>
        </p:spPr>
      </p:sp>
      <p:sp>
        <p:nvSpPr>
          <p:cNvPr id="61445"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76DC750-9705-4FCE-A671-D01A9C203302}" type="slidenum">
              <a:rPr lang="en-US" smtClean="0"/>
              <a:pPr eaLnBrk="1" hangingPunct="1"/>
              <a:t>29</a:t>
            </a:fld>
            <a:endParaRPr lang="en-US" smtClean="0"/>
          </a:p>
        </p:txBody>
      </p:sp>
      <p:sp>
        <p:nvSpPr>
          <p:cNvPr id="62467"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9B725FC3-F31B-4A0F-9128-1CCA4892F0E8}" type="slidenum">
              <a:rPr lang="zh-CN" altLang="en-US" sz="1200">
                <a:ea typeface="TSC UMing S TT" pitchFamily="49" charset="-120"/>
              </a:rPr>
              <a:pPr algn="r" eaLnBrk="1" hangingPunct="1"/>
              <a:t>29</a:t>
            </a:fld>
            <a:endParaRPr lang="en-US" altLang="zh-CN" sz="1200">
              <a:ea typeface="TSC UMing S TT" pitchFamily="49" charset="-120"/>
            </a:endParaRPr>
          </a:p>
        </p:txBody>
      </p:sp>
      <p:sp>
        <p:nvSpPr>
          <p:cNvPr id="62468" name="Rectangle 2"/>
          <p:cNvSpPr>
            <a:spLocks noGrp="1" noRot="1" noChangeAspect="1" noChangeArrowheads="1" noTextEdit="1"/>
          </p:cNvSpPr>
          <p:nvPr>
            <p:ph type="sldImg"/>
          </p:nvPr>
        </p:nvSpPr>
        <p:spPr>
          <a:ln/>
        </p:spPr>
      </p:sp>
      <p:sp>
        <p:nvSpPr>
          <p:cNvPr id="62469"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EC7213A-7012-4DA1-B209-3CE49C33F915}" type="slidenum">
              <a:rPr lang="en-US" smtClean="0"/>
              <a:pPr eaLnBrk="1" hangingPunct="1"/>
              <a:t>3</a:t>
            </a:fld>
            <a:endParaRPr lang="en-US" smtClean="0"/>
          </a:p>
        </p:txBody>
      </p:sp>
      <p:sp>
        <p:nvSpPr>
          <p:cNvPr id="40963"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600AC407-FFA3-4088-9D17-A0D5AA92B926}" type="slidenum">
              <a:rPr lang="zh-CN" altLang="en-US" sz="1200">
                <a:ea typeface="TSC UMing S TT" pitchFamily="49" charset="-120"/>
              </a:rPr>
              <a:pPr algn="r" eaLnBrk="1" hangingPunct="1"/>
              <a:t>3</a:t>
            </a:fld>
            <a:endParaRPr lang="en-US" altLang="zh-CN" sz="1200">
              <a:ea typeface="TSC UMing S TT" pitchFamily="49" charset="-120"/>
            </a:endParaRPr>
          </a:p>
        </p:txBody>
      </p:sp>
      <p:sp>
        <p:nvSpPr>
          <p:cNvPr id="40964" name="Rectangle 2"/>
          <p:cNvSpPr>
            <a:spLocks noGrp="1" noRot="1" noChangeAspect="1" noChangeArrowheads="1" noTextEdit="1"/>
          </p:cNvSpPr>
          <p:nvPr>
            <p:ph type="sldImg"/>
          </p:nvPr>
        </p:nvSpPr>
        <p:spPr>
          <a:ln/>
        </p:spPr>
      </p:sp>
      <p:sp>
        <p:nvSpPr>
          <p:cNvPr id="40965"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E5B40AC-9038-4E87-8853-E4AB38BCAF9D}" type="slidenum">
              <a:rPr lang="en-US" smtClean="0"/>
              <a:pPr eaLnBrk="1" hangingPunct="1"/>
              <a:t>30</a:t>
            </a:fld>
            <a:endParaRPr lang="en-US" smtClean="0"/>
          </a:p>
        </p:txBody>
      </p:sp>
      <p:sp>
        <p:nvSpPr>
          <p:cNvPr id="6349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9EEDA3BF-D4EF-4732-926C-3C90500A4C89}" type="slidenum">
              <a:rPr lang="zh-CN" altLang="en-US" sz="1200">
                <a:ea typeface="TSC UMing S TT" pitchFamily="49" charset="-120"/>
              </a:rPr>
              <a:pPr algn="r" eaLnBrk="1" hangingPunct="1"/>
              <a:t>30</a:t>
            </a:fld>
            <a:endParaRPr lang="en-US" altLang="zh-CN" sz="1200">
              <a:ea typeface="TSC UMing S TT" pitchFamily="49" charset="-120"/>
            </a:endParaRPr>
          </a:p>
        </p:txBody>
      </p:sp>
      <p:sp>
        <p:nvSpPr>
          <p:cNvPr id="63492" name="Rectangle 2"/>
          <p:cNvSpPr>
            <a:spLocks noGrp="1" noRot="1" noChangeAspect="1" noChangeArrowheads="1" noTextEdit="1"/>
          </p:cNvSpPr>
          <p:nvPr>
            <p:ph type="sldImg"/>
          </p:nvPr>
        </p:nvSpPr>
        <p:spPr>
          <a:ln/>
        </p:spPr>
      </p:sp>
      <p:sp>
        <p:nvSpPr>
          <p:cNvPr id="6349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FEE9088-D2DB-4AC4-BB17-0759135A8E65}" type="slidenum">
              <a:rPr lang="en-US" smtClean="0"/>
              <a:pPr eaLnBrk="1" hangingPunct="1"/>
              <a:t>31</a:t>
            </a:fld>
            <a:endParaRPr lang="en-US" smtClean="0"/>
          </a:p>
        </p:txBody>
      </p:sp>
      <p:sp>
        <p:nvSpPr>
          <p:cNvPr id="6451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09C26AA-DF9F-4E22-835E-9AD70592EEB8}" type="slidenum">
              <a:rPr lang="zh-CN" altLang="en-US" sz="1200">
                <a:ea typeface="TSC UMing S TT" pitchFamily="49" charset="-120"/>
              </a:rPr>
              <a:pPr algn="r" eaLnBrk="1" hangingPunct="1"/>
              <a:t>31</a:t>
            </a:fld>
            <a:endParaRPr lang="en-US" altLang="zh-CN" sz="1200">
              <a:ea typeface="TSC UMing S TT" pitchFamily="49" charset="-120"/>
            </a:endParaRPr>
          </a:p>
        </p:txBody>
      </p:sp>
      <p:sp>
        <p:nvSpPr>
          <p:cNvPr id="64516" name="Rectangle 2"/>
          <p:cNvSpPr>
            <a:spLocks noGrp="1" noRot="1" noChangeAspect="1" noChangeArrowheads="1" noTextEdit="1"/>
          </p:cNvSpPr>
          <p:nvPr>
            <p:ph type="sldImg"/>
          </p:nvPr>
        </p:nvSpPr>
        <p:spPr>
          <a:ln/>
        </p:spPr>
      </p:sp>
      <p:sp>
        <p:nvSpPr>
          <p:cNvPr id="6451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AB9CFE1-1A77-4A72-91D8-DBC8F05388FF}" type="slidenum">
              <a:rPr lang="en-US" smtClean="0"/>
              <a:pPr eaLnBrk="1" hangingPunct="1"/>
              <a:t>32</a:t>
            </a:fld>
            <a:endParaRPr lang="en-US" smtClean="0"/>
          </a:p>
        </p:txBody>
      </p:sp>
      <p:sp>
        <p:nvSpPr>
          <p:cNvPr id="65539"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F19351F2-0F2C-44D0-B868-46648B4F6ED4}" type="slidenum">
              <a:rPr lang="zh-CN" altLang="en-US" sz="1200">
                <a:ea typeface="TSC UMing S TT" pitchFamily="49" charset="-120"/>
              </a:rPr>
              <a:pPr algn="r" eaLnBrk="1" hangingPunct="1"/>
              <a:t>32</a:t>
            </a:fld>
            <a:endParaRPr lang="en-US" altLang="zh-CN" sz="1200">
              <a:ea typeface="TSC UMing S TT" pitchFamily="49" charset="-120"/>
            </a:endParaRPr>
          </a:p>
        </p:txBody>
      </p:sp>
      <p:sp>
        <p:nvSpPr>
          <p:cNvPr id="65540" name="Rectangle 2"/>
          <p:cNvSpPr>
            <a:spLocks noGrp="1" noRot="1" noChangeAspect="1" noChangeArrowheads="1" noTextEdit="1"/>
          </p:cNvSpPr>
          <p:nvPr>
            <p:ph type="sldImg"/>
          </p:nvPr>
        </p:nvSpPr>
        <p:spPr>
          <a:ln/>
        </p:spPr>
      </p:sp>
      <p:sp>
        <p:nvSpPr>
          <p:cNvPr id="65541"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C14D612-0D1A-4A39-9F4F-B7B650E48A58}" type="slidenum">
              <a:rPr lang="en-US" smtClean="0"/>
              <a:pPr eaLnBrk="1" hangingPunct="1"/>
              <a:t>33</a:t>
            </a:fld>
            <a:endParaRPr lang="en-US" smtClean="0"/>
          </a:p>
        </p:txBody>
      </p:sp>
      <p:sp>
        <p:nvSpPr>
          <p:cNvPr id="66563"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F5186E4C-83C7-455B-A82E-56C3B0D48923}" type="slidenum">
              <a:rPr lang="zh-CN" altLang="en-US" sz="1200">
                <a:ea typeface="TSC UMing S TT" pitchFamily="49" charset="-120"/>
              </a:rPr>
              <a:pPr algn="r" eaLnBrk="1" hangingPunct="1"/>
              <a:t>33</a:t>
            </a:fld>
            <a:endParaRPr lang="en-US" altLang="zh-CN" sz="1200">
              <a:ea typeface="TSC UMing S TT" pitchFamily="49" charset="-120"/>
            </a:endParaRPr>
          </a:p>
        </p:txBody>
      </p:sp>
      <p:sp>
        <p:nvSpPr>
          <p:cNvPr id="66564" name="Rectangle 2"/>
          <p:cNvSpPr>
            <a:spLocks noGrp="1" noRot="1" noChangeAspect="1" noChangeArrowheads="1" noTextEdit="1"/>
          </p:cNvSpPr>
          <p:nvPr>
            <p:ph type="sldImg"/>
          </p:nvPr>
        </p:nvSpPr>
        <p:spPr>
          <a:ln/>
        </p:spPr>
      </p:sp>
      <p:sp>
        <p:nvSpPr>
          <p:cNvPr id="66565"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915875F-5A16-4414-A1DC-5A1FF3E645BB}" type="slidenum">
              <a:rPr lang="en-US" smtClean="0"/>
              <a:pPr eaLnBrk="1" hangingPunct="1"/>
              <a:t>34</a:t>
            </a:fld>
            <a:endParaRPr lang="en-US" smtClean="0"/>
          </a:p>
        </p:txBody>
      </p:sp>
      <p:sp>
        <p:nvSpPr>
          <p:cNvPr id="67587"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0794DFA4-8108-4C9A-9C9B-57E614CC080F}" type="slidenum">
              <a:rPr lang="zh-CN" altLang="en-US" sz="1200">
                <a:ea typeface="TSC UMing S TT" pitchFamily="49" charset="-120"/>
              </a:rPr>
              <a:pPr algn="r" eaLnBrk="1" hangingPunct="1"/>
              <a:t>34</a:t>
            </a:fld>
            <a:endParaRPr lang="en-US" altLang="zh-CN" sz="1200">
              <a:ea typeface="TSC UMing S TT" pitchFamily="49" charset="-120"/>
            </a:endParaRPr>
          </a:p>
        </p:txBody>
      </p:sp>
      <p:sp>
        <p:nvSpPr>
          <p:cNvPr id="67588" name="Rectangle 2"/>
          <p:cNvSpPr>
            <a:spLocks noGrp="1" noRot="1" noChangeAspect="1" noChangeArrowheads="1" noTextEdit="1"/>
          </p:cNvSpPr>
          <p:nvPr>
            <p:ph type="sldImg"/>
          </p:nvPr>
        </p:nvSpPr>
        <p:spPr>
          <a:ln/>
        </p:spPr>
      </p:sp>
      <p:sp>
        <p:nvSpPr>
          <p:cNvPr id="67589"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E996BCB-DA50-4434-B1D5-E275EABA0743}" type="slidenum">
              <a:rPr lang="en-US" smtClean="0"/>
              <a:pPr eaLnBrk="1" hangingPunct="1"/>
              <a:t>35</a:t>
            </a:fld>
            <a:endParaRPr lang="en-US" smtClean="0"/>
          </a:p>
        </p:txBody>
      </p:sp>
      <p:sp>
        <p:nvSpPr>
          <p:cNvPr id="6861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DE69ADE4-FF9E-401E-B8B7-AA37029B64C6}" type="slidenum">
              <a:rPr lang="zh-CN" altLang="en-US" sz="1200">
                <a:ea typeface="TSC UMing S TT" pitchFamily="49" charset="-120"/>
              </a:rPr>
              <a:pPr algn="r" eaLnBrk="1" hangingPunct="1"/>
              <a:t>35</a:t>
            </a:fld>
            <a:endParaRPr lang="en-US" altLang="zh-CN" sz="1200">
              <a:ea typeface="TSC UMing S TT" pitchFamily="49" charset="-120"/>
            </a:endParaRPr>
          </a:p>
        </p:txBody>
      </p:sp>
      <p:sp>
        <p:nvSpPr>
          <p:cNvPr id="68612" name="Rectangle 2"/>
          <p:cNvSpPr>
            <a:spLocks noGrp="1" noRot="1" noChangeAspect="1" noChangeArrowheads="1" noTextEdit="1"/>
          </p:cNvSpPr>
          <p:nvPr>
            <p:ph type="sldImg"/>
          </p:nvPr>
        </p:nvSpPr>
        <p:spPr>
          <a:ln/>
        </p:spPr>
      </p:sp>
      <p:sp>
        <p:nvSpPr>
          <p:cNvPr id="6861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EEAA7C3-C0E7-4F3F-94DC-0E639A120C3B}" type="slidenum">
              <a:rPr lang="en-US" smtClean="0"/>
              <a:pPr eaLnBrk="1" hangingPunct="1"/>
              <a:t>36</a:t>
            </a:fld>
            <a:endParaRPr lang="en-US" smtClean="0"/>
          </a:p>
        </p:txBody>
      </p:sp>
      <p:sp>
        <p:nvSpPr>
          <p:cNvPr id="6963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22BB5A6D-9E73-4EB3-94E7-B391B81FE9C8}" type="slidenum">
              <a:rPr lang="zh-CN" altLang="en-US" sz="1200">
                <a:ea typeface="TSC UMing S TT" pitchFamily="49" charset="-120"/>
              </a:rPr>
              <a:pPr algn="r" eaLnBrk="1" hangingPunct="1"/>
              <a:t>36</a:t>
            </a:fld>
            <a:endParaRPr lang="en-US" altLang="zh-CN" sz="1200">
              <a:ea typeface="TSC UMing S TT" pitchFamily="49" charset="-120"/>
            </a:endParaRPr>
          </a:p>
        </p:txBody>
      </p:sp>
      <p:sp>
        <p:nvSpPr>
          <p:cNvPr id="69636" name="Rectangle 2"/>
          <p:cNvSpPr>
            <a:spLocks noGrp="1" noRot="1" noChangeAspect="1" noChangeArrowheads="1" noTextEdit="1"/>
          </p:cNvSpPr>
          <p:nvPr>
            <p:ph type="sldImg"/>
          </p:nvPr>
        </p:nvSpPr>
        <p:spPr>
          <a:ln/>
        </p:spPr>
      </p:sp>
      <p:sp>
        <p:nvSpPr>
          <p:cNvPr id="6963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D13CA1E-A017-4337-9A8C-C4DBB37A944F}" type="slidenum">
              <a:rPr lang="en-US" smtClean="0"/>
              <a:pPr eaLnBrk="1" hangingPunct="1"/>
              <a:t>37</a:t>
            </a:fld>
            <a:endParaRPr lang="en-US" smtClean="0"/>
          </a:p>
        </p:txBody>
      </p:sp>
      <p:sp>
        <p:nvSpPr>
          <p:cNvPr id="70659"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9753663-8E4C-4CE1-B4B1-8D2DD2E71891}" type="slidenum">
              <a:rPr lang="zh-CN" altLang="en-US" sz="1200">
                <a:ea typeface="TSC UMing S TT" pitchFamily="49" charset="-120"/>
              </a:rPr>
              <a:pPr algn="r" eaLnBrk="1" hangingPunct="1"/>
              <a:t>37</a:t>
            </a:fld>
            <a:endParaRPr lang="en-US" altLang="zh-CN" sz="1200">
              <a:ea typeface="TSC UMing S TT" pitchFamily="49" charset="-120"/>
            </a:endParaRPr>
          </a:p>
        </p:txBody>
      </p:sp>
      <p:sp>
        <p:nvSpPr>
          <p:cNvPr id="70660" name="Rectangle 2"/>
          <p:cNvSpPr>
            <a:spLocks noGrp="1" noRot="1" noChangeAspect="1" noChangeArrowheads="1" noTextEdit="1"/>
          </p:cNvSpPr>
          <p:nvPr>
            <p:ph type="sldImg"/>
          </p:nvPr>
        </p:nvSpPr>
        <p:spPr>
          <a:ln/>
        </p:spPr>
      </p:sp>
      <p:sp>
        <p:nvSpPr>
          <p:cNvPr id="70661"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BF55A89-D18F-46B3-9DDA-A292FBA3ECCD}" type="slidenum">
              <a:rPr lang="en-US" smtClean="0"/>
              <a:pPr eaLnBrk="1" hangingPunct="1"/>
              <a:t>38</a:t>
            </a:fld>
            <a:endParaRPr lang="en-US" smtClean="0"/>
          </a:p>
        </p:txBody>
      </p:sp>
      <p:sp>
        <p:nvSpPr>
          <p:cNvPr id="71683"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D8721EBF-BEC6-435C-AE76-1089F53101E7}" type="slidenum">
              <a:rPr lang="zh-CN" altLang="en-US" sz="1200">
                <a:ea typeface="TSC UMing S TT" pitchFamily="49" charset="-120"/>
              </a:rPr>
              <a:pPr algn="r" eaLnBrk="1" hangingPunct="1"/>
              <a:t>38</a:t>
            </a:fld>
            <a:endParaRPr lang="en-US" altLang="zh-CN" sz="1200">
              <a:ea typeface="TSC UMing S TT" pitchFamily="49" charset="-120"/>
            </a:endParaRPr>
          </a:p>
        </p:txBody>
      </p:sp>
      <p:sp>
        <p:nvSpPr>
          <p:cNvPr id="71684" name="Rectangle 2"/>
          <p:cNvSpPr>
            <a:spLocks noGrp="1" noRot="1" noChangeAspect="1" noChangeArrowheads="1" noTextEdit="1"/>
          </p:cNvSpPr>
          <p:nvPr>
            <p:ph type="sldImg"/>
          </p:nvPr>
        </p:nvSpPr>
        <p:spPr>
          <a:ln/>
        </p:spPr>
      </p:sp>
      <p:sp>
        <p:nvSpPr>
          <p:cNvPr id="71685"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790E805-843F-4AF1-BA91-F032338CB312}" type="slidenum">
              <a:rPr lang="en-US" smtClean="0"/>
              <a:pPr eaLnBrk="1" hangingPunct="1"/>
              <a:t>39</a:t>
            </a:fld>
            <a:endParaRPr lang="en-US" smtClean="0"/>
          </a:p>
        </p:txBody>
      </p:sp>
      <p:sp>
        <p:nvSpPr>
          <p:cNvPr id="72707"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2AB3ED56-3589-413F-96AE-B67483488C93}" type="slidenum">
              <a:rPr lang="zh-CN" altLang="en-US" sz="1200">
                <a:ea typeface="TSC UMing S TT" pitchFamily="49" charset="-120"/>
              </a:rPr>
              <a:pPr algn="r" eaLnBrk="1" hangingPunct="1"/>
              <a:t>39</a:t>
            </a:fld>
            <a:endParaRPr lang="en-US" altLang="zh-CN" sz="1200">
              <a:ea typeface="TSC UMing S TT" pitchFamily="49" charset="-120"/>
            </a:endParaRPr>
          </a:p>
        </p:txBody>
      </p:sp>
      <p:sp>
        <p:nvSpPr>
          <p:cNvPr id="72708" name="Rectangle 2"/>
          <p:cNvSpPr>
            <a:spLocks noGrp="1" noRot="1" noChangeAspect="1" noChangeArrowheads="1" noTextEdit="1"/>
          </p:cNvSpPr>
          <p:nvPr>
            <p:ph type="sldImg"/>
          </p:nvPr>
        </p:nvSpPr>
        <p:spPr>
          <a:ln/>
        </p:spPr>
      </p:sp>
      <p:sp>
        <p:nvSpPr>
          <p:cNvPr id="72709"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02BD8B0-F711-4C82-9A79-D4FDAC280498}" type="slidenum">
              <a:rPr lang="en-US" smtClean="0"/>
              <a:pPr eaLnBrk="1" hangingPunct="1"/>
              <a:t>4</a:t>
            </a:fld>
            <a:endParaRPr lang="en-US" smtClean="0"/>
          </a:p>
        </p:txBody>
      </p:sp>
      <p:sp>
        <p:nvSpPr>
          <p:cNvPr id="41987"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9260B0C7-5F46-45F3-B4CB-6C76E9FD7E1F}" type="slidenum">
              <a:rPr lang="zh-CN" altLang="en-US" sz="1200">
                <a:ea typeface="TSC UMing S TT" pitchFamily="49" charset="-120"/>
              </a:rPr>
              <a:pPr algn="r" eaLnBrk="1" hangingPunct="1"/>
              <a:t>4</a:t>
            </a:fld>
            <a:endParaRPr lang="en-US" altLang="zh-CN" sz="1200">
              <a:ea typeface="TSC UMing S TT" pitchFamily="49" charset="-120"/>
            </a:endParaRPr>
          </a:p>
        </p:txBody>
      </p:sp>
      <p:sp>
        <p:nvSpPr>
          <p:cNvPr id="41988" name="Rectangle 2"/>
          <p:cNvSpPr>
            <a:spLocks noGrp="1" noRot="1" noChangeAspect="1" noChangeArrowheads="1" noTextEdit="1"/>
          </p:cNvSpPr>
          <p:nvPr>
            <p:ph type="sldImg"/>
          </p:nvPr>
        </p:nvSpPr>
        <p:spPr>
          <a:ln/>
        </p:spPr>
      </p:sp>
      <p:sp>
        <p:nvSpPr>
          <p:cNvPr id="41989"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92E2A9B-0DB6-4D30-A530-3406A021A47D}" type="slidenum">
              <a:rPr lang="en-US" smtClean="0"/>
              <a:pPr eaLnBrk="1" hangingPunct="1"/>
              <a:t>40</a:t>
            </a:fld>
            <a:endParaRPr lang="en-US" smtClean="0"/>
          </a:p>
        </p:txBody>
      </p:sp>
      <p:sp>
        <p:nvSpPr>
          <p:cNvPr id="7373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429D04B2-C759-49D7-ADEE-64035D0166C7}" type="slidenum">
              <a:rPr lang="zh-CN" altLang="en-US" sz="1200">
                <a:ea typeface="TSC UMing S TT" pitchFamily="49" charset="-120"/>
              </a:rPr>
              <a:pPr algn="r" eaLnBrk="1" hangingPunct="1"/>
              <a:t>40</a:t>
            </a:fld>
            <a:endParaRPr lang="en-US" altLang="zh-CN" sz="1200">
              <a:ea typeface="TSC UMing S TT" pitchFamily="49" charset="-120"/>
            </a:endParaRPr>
          </a:p>
        </p:txBody>
      </p:sp>
      <p:sp>
        <p:nvSpPr>
          <p:cNvPr id="73732" name="Rectangle 2"/>
          <p:cNvSpPr>
            <a:spLocks noGrp="1" noRot="1" noChangeAspect="1" noChangeArrowheads="1" noTextEdit="1"/>
          </p:cNvSpPr>
          <p:nvPr>
            <p:ph type="sldImg"/>
          </p:nvPr>
        </p:nvSpPr>
        <p:spPr>
          <a:ln/>
        </p:spPr>
      </p:sp>
      <p:sp>
        <p:nvSpPr>
          <p:cNvPr id="7373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BF8C224-0A6E-45E7-A600-BAD9B2F3DE29}" type="slidenum">
              <a:rPr lang="en-US" smtClean="0"/>
              <a:pPr eaLnBrk="1" hangingPunct="1"/>
              <a:t>5</a:t>
            </a:fld>
            <a:endParaRPr lang="en-US" smtClean="0"/>
          </a:p>
        </p:txBody>
      </p:sp>
      <p:sp>
        <p:nvSpPr>
          <p:cNvPr id="4301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7B5DBDEA-61EF-47B6-9B51-8A1A8C9182C2}" type="slidenum">
              <a:rPr lang="zh-CN" altLang="en-US" sz="1200">
                <a:ea typeface="TSC UMing S TT" pitchFamily="49" charset="-120"/>
              </a:rPr>
              <a:pPr algn="r" eaLnBrk="1" hangingPunct="1"/>
              <a:t>5</a:t>
            </a:fld>
            <a:endParaRPr lang="en-US" altLang="zh-CN" sz="1200">
              <a:ea typeface="TSC UMing S TT" pitchFamily="49" charset="-120"/>
            </a:endParaRPr>
          </a:p>
        </p:txBody>
      </p:sp>
      <p:sp>
        <p:nvSpPr>
          <p:cNvPr id="43012" name="Rectangle 2"/>
          <p:cNvSpPr>
            <a:spLocks noGrp="1" noRot="1" noChangeAspect="1" noChangeArrowheads="1" noTextEdit="1"/>
          </p:cNvSpPr>
          <p:nvPr>
            <p:ph type="sldImg"/>
          </p:nvPr>
        </p:nvSpPr>
        <p:spPr>
          <a:ln/>
        </p:spPr>
      </p:sp>
      <p:sp>
        <p:nvSpPr>
          <p:cNvPr id="4301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BF8C224-0A6E-45E7-A600-BAD9B2F3DE29}" type="slidenum">
              <a:rPr lang="en-US" smtClean="0"/>
              <a:pPr eaLnBrk="1" hangingPunct="1"/>
              <a:t>6</a:t>
            </a:fld>
            <a:endParaRPr lang="en-US" smtClean="0"/>
          </a:p>
        </p:txBody>
      </p:sp>
      <p:sp>
        <p:nvSpPr>
          <p:cNvPr id="4301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7B5DBDEA-61EF-47B6-9B51-8A1A8C9182C2}" type="slidenum">
              <a:rPr lang="zh-CN" altLang="en-US" sz="1200">
                <a:ea typeface="TSC UMing S TT" pitchFamily="49" charset="-120"/>
              </a:rPr>
              <a:pPr algn="r" eaLnBrk="1" hangingPunct="1"/>
              <a:t>6</a:t>
            </a:fld>
            <a:endParaRPr lang="en-US" altLang="zh-CN" sz="1200">
              <a:ea typeface="TSC UMing S TT" pitchFamily="49" charset="-120"/>
            </a:endParaRPr>
          </a:p>
        </p:txBody>
      </p:sp>
      <p:sp>
        <p:nvSpPr>
          <p:cNvPr id="43012" name="Rectangle 2"/>
          <p:cNvSpPr>
            <a:spLocks noGrp="1" noRot="1" noChangeAspect="1" noChangeArrowheads="1" noTextEdit="1"/>
          </p:cNvSpPr>
          <p:nvPr>
            <p:ph type="sldImg"/>
          </p:nvPr>
        </p:nvSpPr>
        <p:spPr>
          <a:ln/>
        </p:spPr>
      </p:sp>
      <p:sp>
        <p:nvSpPr>
          <p:cNvPr id="4301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BF8C224-0A6E-45E7-A600-BAD9B2F3DE29}" type="slidenum">
              <a:rPr lang="en-US" smtClean="0"/>
              <a:pPr eaLnBrk="1" hangingPunct="1"/>
              <a:t>7</a:t>
            </a:fld>
            <a:endParaRPr lang="en-US" smtClean="0"/>
          </a:p>
        </p:txBody>
      </p:sp>
      <p:sp>
        <p:nvSpPr>
          <p:cNvPr id="4301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7B5DBDEA-61EF-47B6-9B51-8A1A8C9182C2}" type="slidenum">
              <a:rPr lang="zh-CN" altLang="en-US" sz="1200">
                <a:ea typeface="TSC UMing S TT" pitchFamily="49" charset="-120"/>
              </a:rPr>
              <a:pPr algn="r" eaLnBrk="1" hangingPunct="1"/>
              <a:t>7</a:t>
            </a:fld>
            <a:endParaRPr lang="en-US" altLang="zh-CN" sz="1200">
              <a:ea typeface="TSC UMing S TT" pitchFamily="49" charset="-120"/>
            </a:endParaRPr>
          </a:p>
        </p:txBody>
      </p:sp>
      <p:sp>
        <p:nvSpPr>
          <p:cNvPr id="43012" name="Rectangle 2"/>
          <p:cNvSpPr>
            <a:spLocks noGrp="1" noRot="1" noChangeAspect="1" noChangeArrowheads="1" noTextEdit="1"/>
          </p:cNvSpPr>
          <p:nvPr>
            <p:ph type="sldImg"/>
          </p:nvPr>
        </p:nvSpPr>
        <p:spPr>
          <a:ln/>
        </p:spPr>
      </p:sp>
      <p:sp>
        <p:nvSpPr>
          <p:cNvPr id="4301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BF8C224-0A6E-45E7-A600-BAD9B2F3DE29}" type="slidenum">
              <a:rPr lang="en-US" smtClean="0"/>
              <a:pPr eaLnBrk="1" hangingPunct="1"/>
              <a:t>8</a:t>
            </a:fld>
            <a:endParaRPr lang="en-US" smtClean="0"/>
          </a:p>
        </p:txBody>
      </p:sp>
      <p:sp>
        <p:nvSpPr>
          <p:cNvPr id="4301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7B5DBDEA-61EF-47B6-9B51-8A1A8C9182C2}" type="slidenum">
              <a:rPr lang="zh-CN" altLang="en-US" sz="1200">
                <a:ea typeface="TSC UMing S TT" pitchFamily="49" charset="-120"/>
              </a:rPr>
              <a:pPr algn="r" eaLnBrk="1" hangingPunct="1"/>
              <a:t>8</a:t>
            </a:fld>
            <a:endParaRPr lang="en-US" altLang="zh-CN" sz="1200">
              <a:ea typeface="TSC UMing S TT" pitchFamily="49" charset="-120"/>
            </a:endParaRPr>
          </a:p>
        </p:txBody>
      </p:sp>
      <p:sp>
        <p:nvSpPr>
          <p:cNvPr id="43012" name="Rectangle 2"/>
          <p:cNvSpPr>
            <a:spLocks noGrp="1" noRot="1" noChangeAspect="1" noChangeArrowheads="1" noTextEdit="1"/>
          </p:cNvSpPr>
          <p:nvPr>
            <p:ph type="sldImg"/>
          </p:nvPr>
        </p:nvSpPr>
        <p:spPr>
          <a:ln/>
        </p:spPr>
      </p:sp>
      <p:sp>
        <p:nvSpPr>
          <p:cNvPr id="4301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BF8C224-0A6E-45E7-A600-BAD9B2F3DE29}" type="slidenum">
              <a:rPr lang="en-US" smtClean="0"/>
              <a:pPr eaLnBrk="1" hangingPunct="1"/>
              <a:t>9</a:t>
            </a:fld>
            <a:endParaRPr lang="en-US" smtClean="0"/>
          </a:p>
        </p:txBody>
      </p:sp>
      <p:sp>
        <p:nvSpPr>
          <p:cNvPr id="4301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7B5DBDEA-61EF-47B6-9B51-8A1A8C9182C2}" type="slidenum">
              <a:rPr lang="zh-CN" altLang="en-US" sz="1200">
                <a:ea typeface="TSC UMing S TT" pitchFamily="49" charset="-120"/>
              </a:rPr>
              <a:pPr algn="r" eaLnBrk="1" hangingPunct="1"/>
              <a:t>9</a:t>
            </a:fld>
            <a:endParaRPr lang="en-US" altLang="zh-CN" sz="1200">
              <a:ea typeface="TSC UMing S TT" pitchFamily="49" charset="-120"/>
            </a:endParaRPr>
          </a:p>
        </p:txBody>
      </p:sp>
      <p:sp>
        <p:nvSpPr>
          <p:cNvPr id="43012" name="Rectangle 2"/>
          <p:cNvSpPr>
            <a:spLocks noGrp="1" noRot="1" noChangeAspect="1" noChangeArrowheads="1" noTextEdit="1"/>
          </p:cNvSpPr>
          <p:nvPr>
            <p:ph type="sldImg"/>
          </p:nvPr>
        </p:nvSpPr>
        <p:spPr>
          <a:ln/>
        </p:spPr>
      </p:sp>
      <p:sp>
        <p:nvSpPr>
          <p:cNvPr id="4301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1E1288-828A-426F-8474-290FA61AAB0E}" type="slidenum">
              <a:rPr lang="en-US"/>
              <a:pPr>
                <a:defRPr/>
              </a:pPr>
              <a:t>‹#›</a:t>
            </a:fld>
            <a:endParaRPr lang="en-US"/>
          </a:p>
        </p:txBody>
      </p:sp>
    </p:spTree>
    <p:extLst>
      <p:ext uri="{BB962C8B-B14F-4D97-AF65-F5344CB8AC3E}">
        <p14:creationId xmlns:p14="http://schemas.microsoft.com/office/powerpoint/2010/main" val="1263108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C1B570-1DD5-4E19-BD1F-2EB208E4399E}" type="slidenum">
              <a:rPr lang="en-US"/>
              <a:pPr>
                <a:defRPr/>
              </a:pPr>
              <a:t>‹#›</a:t>
            </a:fld>
            <a:endParaRPr lang="en-US"/>
          </a:p>
        </p:txBody>
      </p:sp>
    </p:spTree>
    <p:extLst>
      <p:ext uri="{BB962C8B-B14F-4D97-AF65-F5344CB8AC3E}">
        <p14:creationId xmlns:p14="http://schemas.microsoft.com/office/powerpoint/2010/main" val="502348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51E70F-311D-4772-878C-289562C3AA21}" type="slidenum">
              <a:rPr lang="en-US"/>
              <a:pPr>
                <a:defRPr/>
              </a:pPr>
              <a:t>‹#›</a:t>
            </a:fld>
            <a:endParaRPr lang="en-US"/>
          </a:p>
        </p:txBody>
      </p:sp>
    </p:spTree>
    <p:extLst>
      <p:ext uri="{BB962C8B-B14F-4D97-AF65-F5344CB8AC3E}">
        <p14:creationId xmlns:p14="http://schemas.microsoft.com/office/powerpoint/2010/main" val="840507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BBDC90-08F5-4E81-99A9-53B314A39A97}" type="slidenum">
              <a:rPr lang="en-US"/>
              <a:pPr>
                <a:defRPr/>
              </a:pPr>
              <a:t>‹#›</a:t>
            </a:fld>
            <a:endParaRPr lang="en-US"/>
          </a:p>
        </p:txBody>
      </p:sp>
    </p:spTree>
    <p:extLst>
      <p:ext uri="{BB962C8B-B14F-4D97-AF65-F5344CB8AC3E}">
        <p14:creationId xmlns:p14="http://schemas.microsoft.com/office/powerpoint/2010/main" val="257266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D00F2D1-6941-4E28-8FD4-78AE591D31CB}" type="slidenum">
              <a:rPr lang="en-US"/>
              <a:pPr>
                <a:defRPr/>
              </a:pPr>
              <a:t>‹#›</a:t>
            </a:fld>
            <a:endParaRPr lang="en-US"/>
          </a:p>
        </p:txBody>
      </p:sp>
    </p:spTree>
    <p:extLst>
      <p:ext uri="{BB962C8B-B14F-4D97-AF65-F5344CB8AC3E}">
        <p14:creationId xmlns:p14="http://schemas.microsoft.com/office/powerpoint/2010/main" val="1529509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E8F674A-F6F0-4F53-881B-D529B9B8338C}" type="slidenum">
              <a:rPr lang="en-US"/>
              <a:pPr>
                <a:defRPr/>
              </a:pPr>
              <a:t>‹#›</a:t>
            </a:fld>
            <a:endParaRPr lang="en-US"/>
          </a:p>
        </p:txBody>
      </p:sp>
    </p:spTree>
    <p:extLst>
      <p:ext uri="{BB962C8B-B14F-4D97-AF65-F5344CB8AC3E}">
        <p14:creationId xmlns:p14="http://schemas.microsoft.com/office/powerpoint/2010/main" val="2725665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46B9FAE-4211-44B4-84AE-5E9B1FA3F2A7}" type="slidenum">
              <a:rPr lang="en-US"/>
              <a:pPr>
                <a:defRPr/>
              </a:pPr>
              <a:t>‹#›</a:t>
            </a:fld>
            <a:endParaRPr lang="en-US"/>
          </a:p>
        </p:txBody>
      </p:sp>
    </p:spTree>
    <p:extLst>
      <p:ext uri="{BB962C8B-B14F-4D97-AF65-F5344CB8AC3E}">
        <p14:creationId xmlns:p14="http://schemas.microsoft.com/office/powerpoint/2010/main" val="3724947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553BB1A-6F56-4F45-A0D2-64612EBC9FB1}" type="slidenum">
              <a:rPr lang="en-US"/>
              <a:pPr>
                <a:defRPr/>
              </a:pPr>
              <a:t>‹#›</a:t>
            </a:fld>
            <a:endParaRPr lang="en-US"/>
          </a:p>
        </p:txBody>
      </p:sp>
    </p:spTree>
    <p:extLst>
      <p:ext uri="{BB962C8B-B14F-4D97-AF65-F5344CB8AC3E}">
        <p14:creationId xmlns:p14="http://schemas.microsoft.com/office/powerpoint/2010/main" val="1781409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1AF7E3A-AB9D-4A3C-BBD1-C8D60DD8AF1F}" type="slidenum">
              <a:rPr lang="en-US"/>
              <a:pPr>
                <a:defRPr/>
              </a:pPr>
              <a:t>‹#›</a:t>
            </a:fld>
            <a:endParaRPr lang="en-US"/>
          </a:p>
        </p:txBody>
      </p:sp>
    </p:spTree>
    <p:extLst>
      <p:ext uri="{BB962C8B-B14F-4D97-AF65-F5344CB8AC3E}">
        <p14:creationId xmlns:p14="http://schemas.microsoft.com/office/powerpoint/2010/main" val="2013263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7A8B327-1CDC-4E84-A4CB-5D82D299E8D8}" type="slidenum">
              <a:rPr lang="en-US"/>
              <a:pPr>
                <a:defRPr/>
              </a:pPr>
              <a:t>‹#›</a:t>
            </a:fld>
            <a:endParaRPr lang="en-US"/>
          </a:p>
        </p:txBody>
      </p:sp>
    </p:spTree>
    <p:extLst>
      <p:ext uri="{BB962C8B-B14F-4D97-AF65-F5344CB8AC3E}">
        <p14:creationId xmlns:p14="http://schemas.microsoft.com/office/powerpoint/2010/main" val="1842424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6E6BC5A-EA19-4E16-A496-48A742A3D1F4}" type="slidenum">
              <a:rPr lang="en-US"/>
              <a:pPr>
                <a:defRPr/>
              </a:pPr>
              <a:t>‹#›</a:t>
            </a:fld>
            <a:endParaRPr lang="en-US"/>
          </a:p>
        </p:txBody>
      </p:sp>
    </p:spTree>
    <p:extLst>
      <p:ext uri="{BB962C8B-B14F-4D97-AF65-F5344CB8AC3E}">
        <p14:creationId xmlns:p14="http://schemas.microsoft.com/office/powerpoint/2010/main" val="2184444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7A5EF775-3B3A-4B1A-B855-BA20D4A7809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1187450" y="952500"/>
            <a:ext cx="6840538" cy="514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zh-CN" sz="2800">
              <a:ea typeface="新細明體" pitchFamily="18" charset="-120"/>
            </a:endParaRPr>
          </a:p>
          <a:p>
            <a:pPr algn="ctr" eaLnBrk="1" hangingPunct="1"/>
            <a:endParaRPr lang="en-US" altLang="zh-CN" sz="2800">
              <a:ea typeface="新細明體" pitchFamily="18" charset="-120"/>
            </a:endParaRPr>
          </a:p>
          <a:p>
            <a:pPr algn="ctr" eaLnBrk="1" hangingPunct="1"/>
            <a:endParaRPr lang="en-US" altLang="zh-CN" sz="2000">
              <a:ea typeface="新細明體" pitchFamily="18" charset="-120"/>
            </a:endParaRPr>
          </a:p>
          <a:p>
            <a:pPr algn="ctr" eaLnBrk="1" hangingPunct="1"/>
            <a:r>
              <a:rPr lang="en-US" sz="3600" b="1"/>
              <a:t>T’ang Studies Society</a:t>
            </a:r>
            <a:br>
              <a:rPr lang="en-US" sz="3600" b="1"/>
            </a:br>
            <a:r>
              <a:rPr lang="en-US" sz="3600" b="1"/>
              <a:t>Workshop on the </a:t>
            </a:r>
            <a:br>
              <a:rPr lang="en-US" sz="3600" b="1"/>
            </a:br>
            <a:r>
              <a:rPr lang="en-US" sz="3600" b="1"/>
              <a:t>China Biographical Database</a:t>
            </a:r>
            <a:br>
              <a:rPr lang="en-US" sz="3600" b="1"/>
            </a:br>
            <a:r>
              <a:rPr lang="en-US" sz="3200"/>
              <a:t/>
            </a:r>
            <a:br>
              <a:rPr lang="en-US" sz="3200"/>
            </a:br>
            <a:r>
              <a:rPr lang="en-US" sz="2800"/>
              <a:t>Harvard University</a:t>
            </a:r>
            <a:br>
              <a:rPr lang="en-US" sz="2800"/>
            </a:br>
            <a:r>
              <a:rPr lang="en-US" sz="2800">
                <a:ea typeface="TSC UMing S TT" pitchFamily="49" charset="-120"/>
              </a:rPr>
              <a:t>August 22-23, 2013</a:t>
            </a:r>
            <a:br>
              <a:rPr lang="en-US" sz="2800">
                <a:ea typeface="TSC UMing S TT" pitchFamily="49" charset="-120"/>
              </a:rPr>
            </a:br>
            <a:r>
              <a:rPr lang="en-US" sz="2800">
                <a:ea typeface="TSC UMing S TT" pitchFamily="49" charset="-120"/>
              </a:rPr>
              <a:t/>
            </a:r>
            <a:br>
              <a:rPr lang="en-US" sz="2800">
                <a:ea typeface="TSC UMing S TT" pitchFamily="49" charset="-120"/>
              </a:rPr>
            </a:br>
            <a:r>
              <a:rPr lang="en-US" sz="2800">
                <a:ea typeface="TSC UMing S TT" pitchFamily="49" charset="-120"/>
              </a:rPr>
              <a:t>Sponsored by the T’ang Studies Society</a:t>
            </a:r>
            <a:endParaRPr lang="en-US" sz="3200"/>
          </a:p>
        </p:txBody>
      </p:sp>
      <p:pic>
        <p:nvPicPr>
          <p:cNvPr id="205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6350"/>
            <a:ext cx="7016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Box 1"/>
          <p:cNvSpPr txBox="1">
            <a:spLocks noChangeArrowheads="1"/>
          </p:cNvSpPr>
          <p:nvPr/>
        </p:nvSpPr>
        <p:spPr bwMode="auto">
          <a:xfrm>
            <a:off x="0" y="-26988"/>
            <a:ext cx="2124075" cy="97948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China Biographical Database Project (CBDB)</a:t>
            </a:r>
            <a:endParaRPr lang="en-US" sz="160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7172" name="TextBox 2"/>
          <p:cNvSpPr txBox="1">
            <a:spLocks noChangeArrowheads="1"/>
          </p:cNvSpPr>
          <p:nvPr/>
        </p:nvSpPr>
        <p:spPr bwMode="auto">
          <a:xfrm>
            <a:off x="395288" y="836613"/>
            <a:ext cx="331311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People</a:t>
            </a:r>
          </a:p>
        </p:txBody>
      </p:sp>
      <p:sp>
        <p:nvSpPr>
          <p:cNvPr id="7173" name="TextBox 5"/>
          <p:cNvSpPr txBox="1">
            <a:spLocks noChangeArrowheads="1"/>
          </p:cNvSpPr>
          <p:nvPr/>
        </p:nvSpPr>
        <p:spPr bwMode="auto">
          <a:xfrm>
            <a:off x="1908175" y="836613"/>
            <a:ext cx="69119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2290763" algn="l"/>
              </a:tabLst>
              <a:defRPr>
                <a:solidFill>
                  <a:schemeClr val="tx1"/>
                </a:solidFill>
                <a:latin typeface="Arial" charset="0"/>
              </a:defRPr>
            </a:lvl1pPr>
            <a:lvl2pPr marL="742950" indent="-285750" eaLnBrk="0" hangingPunct="0">
              <a:tabLst>
                <a:tab pos="2290763" algn="l"/>
              </a:tabLst>
              <a:defRPr>
                <a:solidFill>
                  <a:schemeClr val="tx1"/>
                </a:solidFill>
                <a:latin typeface="Arial" charset="0"/>
              </a:defRPr>
            </a:lvl2pPr>
            <a:lvl3pPr marL="1143000" indent="-228600" eaLnBrk="0" hangingPunct="0">
              <a:tabLst>
                <a:tab pos="2290763" algn="l"/>
              </a:tabLst>
              <a:defRPr>
                <a:solidFill>
                  <a:schemeClr val="tx1"/>
                </a:solidFill>
                <a:latin typeface="Arial" charset="0"/>
              </a:defRPr>
            </a:lvl3pPr>
            <a:lvl4pPr marL="1600200" indent="-228600" eaLnBrk="0" hangingPunct="0">
              <a:tabLst>
                <a:tab pos="2290763" algn="l"/>
              </a:tabLst>
              <a:defRPr>
                <a:solidFill>
                  <a:schemeClr val="tx1"/>
                </a:solidFill>
                <a:latin typeface="Arial" charset="0"/>
              </a:defRPr>
            </a:lvl4pPr>
            <a:lvl5pPr marL="2057400" indent="-228600" eaLnBrk="0" hangingPunct="0">
              <a:tabLst>
                <a:tab pos="2290763" algn="l"/>
              </a:tabLst>
              <a:defRPr>
                <a:solidFill>
                  <a:schemeClr val="tx1"/>
                </a:solidFill>
                <a:latin typeface="Arial" charset="0"/>
              </a:defRPr>
            </a:lvl5pPr>
            <a:lvl6pPr marL="2514600" indent="-228600" eaLnBrk="0" fontAlgn="base" hangingPunct="0">
              <a:spcBef>
                <a:spcPct val="0"/>
              </a:spcBef>
              <a:spcAft>
                <a:spcPct val="0"/>
              </a:spcAft>
              <a:tabLst>
                <a:tab pos="2290763" algn="l"/>
              </a:tabLst>
              <a:defRPr>
                <a:solidFill>
                  <a:schemeClr val="tx1"/>
                </a:solidFill>
                <a:latin typeface="Arial" charset="0"/>
              </a:defRPr>
            </a:lvl6pPr>
            <a:lvl7pPr marL="2971800" indent="-228600" eaLnBrk="0" fontAlgn="base" hangingPunct="0">
              <a:spcBef>
                <a:spcPct val="0"/>
              </a:spcBef>
              <a:spcAft>
                <a:spcPct val="0"/>
              </a:spcAft>
              <a:tabLst>
                <a:tab pos="2290763" algn="l"/>
              </a:tabLst>
              <a:defRPr>
                <a:solidFill>
                  <a:schemeClr val="tx1"/>
                </a:solidFill>
                <a:latin typeface="Arial" charset="0"/>
              </a:defRPr>
            </a:lvl7pPr>
            <a:lvl8pPr marL="3429000" indent="-228600" eaLnBrk="0" fontAlgn="base" hangingPunct="0">
              <a:spcBef>
                <a:spcPct val="0"/>
              </a:spcBef>
              <a:spcAft>
                <a:spcPct val="0"/>
              </a:spcAft>
              <a:tabLst>
                <a:tab pos="2290763" algn="l"/>
              </a:tabLst>
              <a:defRPr>
                <a:solidFill>
                  <a:schemeClr val="tx1"/>
                </a:solidFill>
                <a:latin typeface="Arial" charset="0"/>
              </a:defRPr>
            </a:lvl8pPr>
            <a:lvl9pPr marL="3886200" indent="-228600" eaLnBrk="0" fontAlgn="base" hangingPunct="0">
              <a:spcBef>
                <a:spcPct val="0"/>
              </a:spcBef>
              <a:spcAft>
                <a:spcPct val="0"/>
              </a:spcAft>
              <a:tabLst>
                <a:tab pos="2290763" algn="l"/>
              </a:tabLst>
              <a:defRPr>
                <a:solidFill>
                  <a:schemeClr val="tx1"/>
                </a:solidFill>
                <a:latin typeface="Arial" charset="0"/>
              </a:defRPr>
            </a:lvl9pPr>
          </a:lstStyle>
          <a:p>
            <a:pPr eaLnBrk="1" hangingPunct="1"/>
            <a:r>
              <a:rPr lang="en-US" sz="2400" u="sng" dirty="0">
                <a:solidFill>
                  <a:srgbClr val="FF0000"/>
                </a:solidFill>
              </a:rPr>
              <a:t>Table</a:t>
            </a:r>
            <a:r>
              <a:rPr lang="en-US" sz="2400" dirty="0">
                <a:solidFill>
                  <a:srgbClr val="FF0000"/>
                </a:solidFill>
              </a:rPr>
              <a:t>	</a:t>
            </a:r>
            <a:endParaRPr lang="en-US" sz="2400" u="sng" dirty="0">
              <a:solidFill>
                <a:srgbClr val="FF0000"/>
              </a:solidFill>
            </a:endParaRPr>
          </a:p>
          <a:p>
            <a:pPr eaLnBrk="1" hangingPunct="1"/>
            <a:r>
              <a:rPr lang="en-US" sz="2400" b="1" dirty="0"/>
              <a:t>BIOG_MAIN	</a:t>
            </a:r>
          </a:p>
        </p:txBody>
      </p:sp>
      <p:sp>
        <p:nvSpPr>
          <p:cNvPr id="7174" name="TextBox 1"/>
          <p:cNvSpPr txBox="1">
            <a:spLocks noChangeArrowheads="1"/>
          </p:cNvSpPr>
          <p:nvPr/>
        </p:nvSpPr>
        <p:spPr bwMode="auto">
          <a:xfrm>
            <a:off x="395288" y="1928813"/>
            <a:ext cx="8208962"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4003675" algn="l"/>
              </a:tabLst>
              <a:defRPr>
                <a:solidFill>
                  <a:schemeClr val="tx1"/>
                </a:solidFill>
                <a:latin typeface="Arial" charset="0"/>
              </a:defRPr>
            </a:lvl1pPr>
            <a:lvl2pPr marL="742950" indent="-285750" eaLnBrk="0" hangingPunct="0">
              <a:tabLst>
                <a:tab pos="4003675" algn="l"/>
              </a:tabLst>
              <a:defRPr>
                <a:solidFill>
                  <a:schemeClr val="tx1"/>
                </a:solidFill>
                <a:latin typeface="Arial" charset="0"/>
              </a:defRPr>
            </a:lvl2pPr>
            <a:lvl3pPr marL="1143000" indent="-228600" eaLnBrk="0" hangingPunct="0">
              <a:tabLst>
                <a:tab pos="4003675" algn="l"/>
              </a:tabLst>
              <a:defRPr>
                <a:solidFill>
                  <a:schemeClr val="tx1"/>
                </a:solidFill>
                <a:latin typeface="Arial" charset="0"/>
              </a:defRPr>
            </a:lvl3pPr>
            <a:lvl4pPr marL="1600200" indent="-228600" eaLnBrk="0" hangingPunct="0">
              <a:tabLst>
                <a:tab pos="4003675" algn="l"/>
              </a:tabLst>
              <a:defRPr>
                <a:solidFill>
                  <a:schemeClr val="tx1"/>
                </a:solidFill>
                <a:latin typeface="Arial" charset="0"/>
              </a:defRPr>
            </a:lvl4pPr>
            <a:lvl5pPr marL="2057400" indent="-228600" eaLnBrk="0" hangingPunct="0">
              <a:tabLst>
                <a:tab pos="4003675" algn="l"/>
              </a:tabLst>
              <a:defRPr>
                <a:solidFill>
                  <a:schemeClr val="tx1"/>
                </a:solidFill>
                <a:latin typeface="Arial" charset="0"/>
              </a:defRPr>
            </a:lvl5pPr>
            <a:lvl6pPr marL="2514600" indent="-228600" eaLnBrk="0" fontAlgn="base" hangingPunct="0">
              <a:spcBef>
                <a:spcPct val="0"/>
              </a:spcBef>
              <a:spcAft>
                <a:spcPct val="0"/>
              </a:spcAft>
              <a:tabLst>
                <a:tab pos="4003675" algn="l"/>
              </a:tabLst>
              <a:defRPr>
                <a:solidFill>
                  <a:schemeClr val="tx1"/>
                </a:solidFill>
                <a:latin typeface="Arial" charset="0"/>
              </a:defRPr>
            </a:lvl6pPr>
            <a:lvl7pPr marL="2971800" indent="-228600" eaLnBrk="0" fontAlgn="base" hangingPunct="0">
              <a:spcBef>
                <a:spcPct val="0"/>
              </a:spcBef>
              <a:spcAft>
                <a:spcPct val="0"/>
              </a:spcAft>
              <a:tabLst>
                <a:tab pos="4003675" algn="l"/>
              </a:tabLst>
              <a:defRPr>
                <a:solidFill>
                  <a:schemeClr val="tx1"/>
                </a:solidFill>
                <a:latin typeface="Arial" charset="0"/>
              </a:defRPr>
            </a:lvl7pPr>
            <a:lvl8pPr marL="3429000" indent="-228600" eaLnBrk="0" fontAlgn="base" hangingPunct="0">
              <a:spcBef>
                <a:spcPct val="0"/>
              </a:spcBef>
              <a:spcAft>
                <a:spcPct val="0"/>
              </a:spcAft>
              <a:tabLst>
                <a:tab pos="4003675" algn="l"/>
              </a:tabLst>
              <a:defRPr>
                <a:solidFill>
                  <a:schemeClr val="tx1"/>
                </a:solidFill>
                <a:latin typeface="Arial" charset="0"/>
              </a:defRPr>
            </a:lvl8pPr>
            <a:lvl9pPr marL="3886200" indent="-228600" eaLnBrk="0" fontAlgn="base" hangingPunct="0">
              <a:spcBef>
                <a:spcPct val="0"/>
              </a:spcBef>
              <a:spcAft>
                <a:spcPct val="0"/>
              </a:spcAft>
              <a:tabLst>
                <a:tab pos="4003675" algn="l"/>
              </a:tabLst>
              <a:defRPr>
                <a:solidFill>
                  <a:schemeClr val="tx1"/>
                </a:solidFill>
                <a:latin typeface="Arial" charset="0"/>
              </a:defRPr>
            </a:lvl9pPr>
          </a:lstStyle>
          <a:p>
            <a:pPr eaLnBrk="1" hangingPunct="1"/>
            <a:r>
              <a:rPr lang="en-US" sz="2400" b="1"/>
              <a:t>Fields	</a:t>
            </a:r>
            <a:r>
              <a:rPr lang="en-US" sz="2400"/>
              <a:t>(not all of them)</a:t>
            </a:r>
          </a:p>
          <a:p>
            <a:pPr eaLnBrk="1" hangingPunct="1"/>
            <a:r>
              <a:rPr lang="en-US" sz="2400" b="1">
                <a:solidFill>
                  <a:srgbClr val="FF0000"/>
                </a:solidFill>
              </a:rPr>
              <a:t>c_personid</a:t>
            </a:r>
            <a:r>
              <a:rPr lang="en-US" sz="2400"/>
              <a:t>	the CBDB ID for the person</a:t>
            </a:r>
          </a:p>
          <a:p>
            <a:pPr eaLnBrk="1" hangingPunct="1"/>
            <a:r>
              <a:rPr lang="en-US" sz="2400"/>
              <a:t>c_name</a:t>
            </a:r>
          </a:p>
          <a:p>
            <a:pPr eaLnBrk="1" hangingPunct="1"/>
            <a:r>
              <a:rPr lang="en-US" sz="2400"/>
              <a:t>c_name_chn</a:t>
            </a:r>
          </a:p>
          <a:p>
            <a:pPr eaLnBrk="1" hangingPunct="1"/>
            <a:r>
              <a:rPr lang="en-US" sz="2400"/>
              <a:t>c_index_year	a year used in searches</a:t>
            </a:r>
          </a:p>
          <a:p>
            <a:pPr eaLnBrk="1" hangingPunct="1"/>
            <a:r>
              <a:rPr lang="en-US" sz="2400"/>
              <a:t>c_female	yes/no</a:t>
            </a:r>
          </a:p>
          <a:p>
            <a:pPr eaLnBrk="1" hangingPunct="1"/>
            <a:r>
              <a:rPr lang="en-US" sz="2400">
                <a:solidFill>
                  <a:srgbClr val="0000FF"/>
                </a:solidFill>
              </a:rPr>
              <a:t>c_ethnicity_code</a:t>
            </a:r>
          </a:p>
          <a:p>
            <a:pPr eaLnBrk="1" hangingPunct="1"/>
            <a:r>
              <a:rPr lang="en-US" sz="2400">
                <a:solidFill>
                  <a:srgbClr val="0000FF"/>
                </a:solidFill>
              </a:rPr>
              <a:t>c_household_status_code</a:t>
            </a:r>
          </a:p>
          <a:p>
            <a:pPr eaLnBrk="1" hangingPunct="1"/>
            <a:r>
              <a:rPr lang="en-US" sz="2400"/>
              <a:t>c_birthyear</a:t>
            </a:r>
          </a:p>
          <a:p>
            <a:pPr eaLnBrk="1" hangingPunct="1"/>
            <a:r>
              <a:rPr lang="en-US" sz="2400">
                <a:solidFill>
                  <a:srgbClr val="0000FF"/>
                </a:solidFill>
              </a:rPr>
              <a:t>c_by_nh_code</a:t>
            </a:r>
            <a:r>
              <a:rPr lang="en-US" sz="2400"/>
              <a:t>	a code for the </a:t>
            </a:r>
            <a:r>
              <a:rPr lang="zh-TW" altLang="en-US" sz="2400">
                <a:ea typeface="新細明體" pitchFamily="18" charset="-120"/>
              </a:rPr>
              <a:t>年號</a:t>
            </a:r>
            <a:endParaRPr lang="en-US" sz="2400"/>
          </a:p>
          <a:p>
            <a:pPr eaLnBrk="1" hangingPunct="1"/>
            <a:r>
              <a:rPr lang="en-US" sz="2400"/>
              <a:t>c_by_nh_year</a:t>
            </a:r>
          </a:p>
          <a:p>
            <a:pPr eaLnBrk="1" hangingPunct="1"/>
            <a:r>
              <a:rPr lang="en-US" sz="2400">
                <a:solidFill>
                  <a:srgbClr val="0000FF"/>
                </a:solidFill>
              </a:rPr>
              <a:t>c_by_range</a:t>
            </a:r>
            <a:r>
              <a:rPr lang="en-US" sz="2400"/>
              <a:t>	“before/during/after”</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8196" name="TextBox 2"/>
          <p:cNvSpPr txBox="1">
            <a:spLocks noChangeArrowheads="1"/>
          </p:cNvSpPr>
          <p:nvPr/>
        </p:nvSpPr>
        <p:spPr bwMode="auto">
          <a:xfrm>
            <a:off x="395288" y="836613"/>
            <a:ext cx="331311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People</a:t>
            </a:r>
          </a:p>
        </p:txBody>
      </p:sp>
      <p:sp>
        <p:nvSpPr>
          <p:cNvPr id="8197" name="TextBox 5"/>
          <p:cNvSpPr txBox="1">
            <a:spLocks noChangeArrowheads="1"/>
          </p:cNvSpPr>
          <p:nvPr/>
        </p:nvSpPr>
        <p:spPr bwMode="auto">
          <a:xfrm>
            <a:off x="1908175" y="836613"/>
            <a:ext cx="69119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2290763" algn="l"/>
              </a:tabLst>
              <a:defRPr>
                <a:solidFill>
                  <a:schemeClr val="tx1"/>
                </a:solidFill>
                <a:latin typeface="Arial" charset="0"/>
              </a:defRPr>
            </a:lvl1pPr>
            <a:lvl2pPr marL="742950" indent="-285750" eaLnBrk="0" hangingPunct="0">
              <a:tabLst>
                <a:tab pos="2290763" algn="l"/>
              </a:tabLst>
              <a:defRPr>
                <a:solidFill>
                  <a:schemeClr val="tx1"/>
                </a:solidFill>
                <a:latin typeface="Arial" charset="0"/>
              </a:defRPr>
            </a:lvl2pPr>
            <a:lvl3pPr marL="1143000" indent="-228600" eaLnBrk="0" hangingPunct="0">
              <a:tabLst>
                <a:tab pos="2290763" algn="l"/>
              </a:tabLst>
              <a:defRPr>
                <a:solidFill>
                  <a:schemeClr val="tx1"/>
                </a:solidFill>
                <a:latin typeface="Arial" charset="0"/>
              </a:defRPr>
            </a:lvl3pPr>
            <a:lvl4pPr marL="1600200" indent="-228600" eaLnBrk="0" hangingPunct="0">
              <a:tabLst>
                <a:tab pos="2290763" algn="l"/>
              </a:tabLst>
              <a:defRPr>
                <a:solidFill>
                  <a:schemeClr val="tx1"/>
                </a:solidFill>
                <a:latin typeface="Arial" charset="0"/>
              </a:defRPr>
            </a:lvl4pPr>
            <a:lvl5pPr marL="2057400" indent="-228600" eaLnBrk="0" hangingPunct="0">
              <a:tabLst>
                <a:tab pos="2290763" algn="l"/>
              </a:tabLst>
              <a:defRPr>
                <a:solidFill>
                  <a:schemeClr val="tx1"/>
                </a:solidFill>
                <a:latin typeface="Arial" charset="0"/>
              </a:defRPr>
            </a:lvl5pPr>
            <a:lvl6pPr marL="2514600" indent="-228600" eaLnBrk="0" fontAlgn="base" hangingPunct="0">
              <a:spcBef>
                <a:spcPct val="0"/>
              </a:spcBef>
              <a:spcAft>
                <a:spcPct val="0"/>
              </a:spcAft>
              <a:tabLst>
                <a:tab pos="2290763" algn="l"/>
              </a:tabLst>
              <a:defRPr>
                <a:solidFill>
                  <a:schemeClr val="tx1"/>
                </a:solidFill>
                <a:latin typeface="Arial" charset="0"/>
              </a:defRPr>
            </a:lvl6pPr>
            <a:lvl7pPr marL="2971800" indent="-228600" eaLnBrk="0" fontAlgn="base" hangingPunct="0">
              <a:spcBef>
                <a:spcPct val="0"/>
              </a:spcBef>
              <a:spcAft>
                <a:spcPct val="0"/>
              </a:spcAft>
              <a:tabLst>
                <a:tab pos="2290763" algn="l"/>
              </a:tabLst>
              <a:defRPr>
                <a:solidFill>
                  <a:schemeClr val="tx1"/>
                </a:solidFill>
                <a:latin typeface="Arial" charset="0"/>
              </a:defRPr>
            </a:lvl7pPr>
            <a:lvl8pPr marL="3429000" indent="-228600" eaLnBrk="0" fontAlgn="base" hangingPunct="0">
              <a:spcBef>
                <a:spcPct val="0"/>
              </a:spcBef>
              <a:spcAft>
                <a:spcPct val="0"/>
              </a:spcAft>
              <a:tabLst>
                <a:tab pos="2290763" algn="l"/>
              </a:tabLst>
              <a:defRPr>
                <a:solidFill>
                  <a:schemeClr val="tx1"/>
                </a:solidFill>
                <a:latin typeface="Arial" charset="0"/>
              </a:defRPr>
            </a:lvl8pPr>
            <a:lvl9pPr marL="3886200" indent="-228600" eaLnBrk="0" fontAlgn="base" hangingPunct="0">
              <a:spcBef>
                <a:spcPct val="0"/>
              </a:spcBef>
              <a:spcAft>
                <a:spcPct val="0"/>
              </a:spcAft>
              <a:tabLst>
                <a:tab pos="2290763" algn="l"/>
              </a:tabLst>
              <a:defRPr>
                <a:solidFill>
                  <a:schemeClr val="tx1"/>
                </a:solidFill>
                <a:latin typeface="Arial" charset="0"/>
              </a:defRPr>
            </a:lvl9pPr>
          </a:lstStyle>
          <a:p>
            <a:pPr eaLnBrk="1" hangingPunct="1"/>
            <a:r>
              <a:rPr lang="en-US" sz="2400" u="sng" dirty="0">
                <a:solidFill>
                  <a:srgbClr val="FF0000"/>
                </a:solidFill>
              </a:rPr>
              <a:t>Table</a:t>
            </a:r>
            <a:r>
              <a:rPr lang="en-US" sz="2400" dirty="0">
                <a:solidFill>
                  <a:srgbClr val="FF0000"/>
                </a:solidFill>
              </a:rPr>
              <a:t>	</a:t>
            </a:r>
            <a:endParaRPr lang="en-US" sz="2400" u="sng" dirty="0">
              <a:solidFill>
                <a:srgbClr val="FF0000"/>
              </a:solidFill>
            </a:endParaRPr>
          </a:p>
          <a:p>
            <a:pPr eaLnBrk="1" hangingPunct="1"/>
            <a:r>
              <a:rPr lang="en-US" sz="2400" b="1" dirty="0"/>
              <a:t>BIOG_MAIN	</a:t>
            </a:r>
          </a:p>
        </p:txBody>
      </p:sp>
      <p:sp>
        <p:nvSpPr>
          <p:cNvPr id="6150" name="TextBox 1"/>
          <p:cNvSpPr txBox="1">
            <a:spLocks noChangeArrowheads="1"/>
          </p:cNvSpPr>
          <p:nvPr/>
        </p:nvSpPr>
        <p:spPr bwMode="auto">
          <a:xfrm>
            <a:off x="250825" y="1928813"/>
            <a:ext cx="8785225"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4003675" algn="l"/>
              </a:tabLst>
              <a:defRPr>
                <a:solidFill>
                  <a:schemeClr val="tx1"/>
                </a:solidFill>
                <a:latin typeface="Arial" charset="0"/>
              </a:defRPr>
            </a:lvl1pPr>
            <a:lvl2pPr marL="742950" indent="-285750" eaLnBrk="0" hangingPunct="0">
              <a:tabLst>
                <a:tab pos="4003675" algn="l"/>
              </a:tabLst>
              <a:defRPr>
                <a:solidFill>
                  <a:schemeClr val="tx1"/>
                </a:solidFill>
                <a:latin typeface="Arial" charset="0"/>
              </a:defRPr>
            </a:lvl2pPr>
            <a:lvl3pPr marL="1143000" indent="-228600" eaLnBrk="0" hangingPunct="0">
              <a:tabLst>
                <a:tab pos="4003675" algn="l"/>
              </a:tabLst>
              <a:defRPr>
                <a:solidFill>
                  <a:schemeClr val="tx1"/>
                </a:solidFill>
                <a:latin typeface="Arial" charset="0"/>
              </a:defRPr>
            </a:lvl3pPr>
            <a:lvl4pPr marL="1600200" indent="-228600" eaLnBrk="0" hangingPunct="0">
              <a:tabLst>
                <a:tab pos="4003675" algn="l"/>
              </a:tabLst>
              <a:defRPr>
                <a:solidFill>
                  <a:schemeClr val="tx1"/>
                </a:solidFill>
                <a:latin typeface="Arial" charset="0"/>
              </a:defRPr>
            </a:lvl4pPr>
            <a:lvl5pPr marL="2057400" indent="-228600" eaLnBrk="0" hangingPunct="0">
              <a:tabLst>
                <a:tab pos="4003675" algn="l"/>
              </a:tabLst>
              <a:defRPr>
                <a:solidFill>
                  <a:schemeClr val="tx1"/>
                </a:solidFill>
                <a:latin typeface="Arial" charset="0"/>
              </a:defRPr>
            </a:lvl5pPr>
            <a:lvl6pPr marL="2514600" indent="-228600" eaLnBrk="0" fontAlgn="base" hangingPunct="0">
              <a:spcBef>
                <a:spcPct val="0"/>
              </a:spcBef>
              <a:spcAft>
                <a:spcPct val="0"/>
              </a:spcAft>
              <a:tabLst>
                <a:tab pos="4003675" algn="l"/>
              </a:tabLst>
              <a:defRPr>
                <a:solidFill>
                  <a:schemeClr val="tx1"/>
                </a:solidFill>
                <a:latin typeface="Arial" charset="0"/>
              </a:defRPr>
            </a:lvl6pPr>
            <a:lvl7pPr marL="2971800" indent="-228600" eaLnBrk="0" fontAlgn="base" hangingPunct="0">
              <a:spcBef>
                <a:spcPct val="0"/>
              </a:spcBef>
              <a:spcAft>
                <a:spcPct val="0"/>
              </a:spcAft>
              <a:tabLst>
                <a:tab pos="4003675" algn="l"/>
              </a:tabLst>
              <a:defRPr>
                <a:solidFill>
                  <a:schemeClr val="tx1"/>
                </a:solidFill>
                <a:latin typeface="Arial" charset="0"/>
              </a:defRPr>
            </a:lvl7pPr>
            <a:lvl8pPr marL="3429000" indent="-228600" eaLnBrk="0" fontAlgn="base" hangingPunct="0">
              <a:spcBef>
                <a:spcPct val="0"/>
              </a:spcBef>
              <a:spcAft>
                <a:spcPct val="0"/>
              </a:spcAft>
              <a:tabLst>
                <a:tab pos="4003675" algn="l"/>
              </a:tabLst>
              <a:defRPr>
                <a:solidFill>
                  <a:schemeClr val="tx1"/>
                </a:solidFill>
                <a:latin typeface="Arial" charset="0"/>
              </a:defRPr>
            </a:lvl8pPr>
            <a:lvl9pPr marL="3886200" indent="-228600" eaLnBrk="0" fontAlgn="base" hangingPunct="0">
              <a:spcBef>
                <a:spcPct val="0"/>
              </a:spcBef>
              <a:spcAft>
                <a:spcPct val="0"/>
              </a:spcAft>
              <a:tabLst>
                <a:tab pos="4003675" algn="l"/>
              </a:tabLst>
              <a:defRPr>
                <a:solidFill>
                  <a:schemeClr val="tx1"/>
                </a:solidFill>
                <a:latin typeface="Arial" charset="0"/>
              </a:defRPr>
            </a:lvl9pPr>
          </a:lstStyle>
          <a:p>
            <a:pPr marL="461963" indent="-461963" eaLnBrk="1" hangingPunct="1">
              <a:defRPr/>
            </a:pPr>
            <a:r>
              <a:rPr lang="en-US" sz="2400" dirty="0" smtClean="0"/>
              <a:t>In BIOG_MAIN some fields are codes that refer to other tables.</a:t>
            </a:r>
          </a:p>
          <a:p>
            <a:pPr marL="461963" indent="-461963" eaLnBrk="1" hangingPunct="1">
              <a:defRPr/>
            </a:pPr>
            <a:endParaRPr lang="en-US" sz="2400" dirty="0" smtClean="0"/>
          </a:p>
          <a:p>
            <a:pPr eaLnBrk="1" hangingPunct="1">
              <a:defRPr/>
            </a:pPr>
            <a:r>
              <a:rPr lang="en-US" sz="2400" b="1" dirty="0" smtClean="0"/>
              <a:t>ZZZ_BIOG_MAIN</a:t>
            </a:r>
            <a:r>
              <a:rPr lang="en-US" sz="2400" dirty="0" smtClean="0"/>
              <a:t>, in contrast, fills </a:t>
            </a:r>
            <a:r>
              <a:rPr lang="en-US" sz="2400" dirty="0" smtClean="0"/>
              <a:t>in the values of these </a:t>
            </a:r>
            <a:r>
              <a:rPr lang="en-US" sz="2400" dirty="0" smtClean="0"/>
              <a:t>codes by using the information from the code tables.  Repeating the text </a:t>
            </a:r>
            <a:r>
              <a:rPr lang="en-US" sz="2400" dirty="0" smtClean="0"/>
              <a:t>descriptions </a:t>
            </a:r>
            <a:r>
              <a:rPr lang="en-US" sz="2400" b="1" dirty="0" smtClean="0"/>
              <a:t>violates normalization</a:t>
            </a:r>
            <a:r>
              <a:rPr lang="en-US" sz="2400" dirty="0" smtClean="0"/>
              <a:t>, i.e., makes the table “</a:t>
            </a:r>
            <a:r>
              <a:rPr lang="en-US" sz="2400" b="1" dirty="0" err="1" smtClean="0">
                <a:solidFill>
                  <a:srgbClr val="FF0000"/>
                </a:solidFill>
              </a:rPr>
              <a:t>denormalized</a:t>
            </a:r>
            <a:r>
              <a:rPr lang="en-US" sz="2400" dirty="0" smtClean="0"/>
              <a:t>” but easy for humans to use.  </a:t>
            </a:r>
            <a:r>
              <a:rPr lang="en-US" sz="2400" dirty="0" smtClean="0"/>
              <a:t>For </a:t>
            </a:r>
            <a:r>
              <a:rPr lang="en-US" sz="2400" dirty="0" smtClean="0"/>
              <a:t>example:</a:t>
            </a:r>
          </a:p>
          <a:p>
            <a:pPr marL="461963" indent="-461963" eaLnBrk="1" hangingPunct="1">
              <a:defRPr/>
            </a:pPr>
            <a:endParaRPr lang="en-US" sz="2400" dirty="0" smtClean="0"/>
          </a:p>
          <a:p>
            <a:pPr marL="461963" indent="-461963" eaLnBrk="1" hangingPunct="1">
              <a:tabLst>
                <a:tab pos="2800350" algn="l"/>
              </a:tabLst>
              <a:defRPr/>
            </a:pPr>
            <a:r>
              <a:rPr lang="en-US" sz="2400" b="1" dirty="0" smtClean="0"/>
              <a:t>BIOG_MAIN</a:t>
            </a:r>
            <a:r>
              <a:rPr lang="en-US" sz="2400" dirty="0" smtClean="0"/>
              <a:t>	</a:t>
            </a:r>
            <a:r>
              <a:rPr lang="en-US" sz="2400" b="1" dirty="0" smtClean="0"/>
              <a:t>ZZZ_BIOG_MAIN</a:t>
            </a:r>
          </a:p>
          <a:p>
            <a:pPr eaLnBrk="1" hangingPunct="1">
              <a:tabLst>
                <a:tab pos="2800350" algn="l"/>
              </a:tabLst>
              <a:defRPr/>
            </a:pPr>
            <a:r>
              <a:rPr lang="en-US" sz="2400" dirty="0" err="1" smtClean="0">
                <a:solidFill>
                  <a:srgbClr val="0000FF"/>
                </a:solidFill>
              </a:rPr>
              <a:t>c_ethnicity_code</a:t>
            </a:r>
            <a:r>
              <a:rPr lang="en-US" sz="2400" dirty="0" smtClean="0">
                <a:solidFill>
                  <a:srgbClr val="0000FF"/>
                </a:solidFill>
              </a:rPr>
              <a:t>	</a:t>
            </a:r>
            <a:r>
              <a:rPr lang="en-US" sz="2400" dirty="0" err="1" smtClean="0">
                <a:solidFill>
                  <a:srgbClr val="0000FF"/>
                </a:solidFill>
              </a:rPr>
              <a:t>c_ethnicity_code</a:t>
            </a:r>
            <a:endParaRPr lang="en-US" sz="2400" dirty="0" smtClean="0">
              <a:solidFill>
                <a:srgbClr val="0000FF"/>
              </a:solidFill>
            </a:endParaRPr>
          </a:p>
          <a:p>
            <a:pPr eaLnBrk="1" hangingPunct="1">
              <a:tabLst>
                <a:tab pos="2800350" algn="l"/>
              </a:tabLst>
              <a:defRPr/>
            </a:pPr>
            <a:r>
              <a:rPr lang="en-US" sz="2400" dirty="0" smtClean="0">
                <a:solidFill>
                  <a:srgbClr val="0000FF"/>
                </a:solidFill>
              </a:rPr>
              <a:t>	</a:t>
            </a:r>
            <a:r>
              <a:rPr lang="en-US" sz="2400" dirty="0" err="1" smtClean="0"/>
              <a:t>c_ethnicity_chn</a:t>
            </a:r>
            <a:r>
              <a:rPr lang="en-US" sz="2400" dirty="0" smtClean="0"/>
              <a:t> </a:t>
            </a:r>
            <a:r>
              <a:rPr lang="en-US" sz="1600" dirty="0" smtClean="0"/>
              <a:t>(from ETHNICITY_TRIBES_CODES)</a:t>
            </a:r>
            <a:endParaRPr lang="en-US" sz="2400" dirty="0" smtClean="0"/>
          </a:p>
          <a:p>
            <a:pPr eaLnBrk="1" hangingPunct="1">
              <a:tabLst>
                <a:tab pos="2800350" algn="l"/>
              </a:tabLst>
              <a:defRPr/>
            </a:pPr>
            <a:r>
              <a:rPr lang="en-US" sz="2400" dirty="0" smtClean="0"/>
              <a:t>	</a:t>
            </a:r>
            <a:r>
              <a:rPr lang="en-US" sz="2400" dirty="0" err="1" smtClean="0"/>
              <a:t>c_ethnicity_rmn</a:t>
            </a:r>
            <a:r>
              <a:rPr lang="en-US" sz="2400" dirty="0" smtClean="0"/>
              <a:t> </a:t>
            </a:r>
            <a:r>
              <a:rPr lang="en-US" sz="1600" dirty="0" smtClean="0"/>
              <a:t>(from ETHNICITY_TRIBES_CODES)</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9220" name="TextBox 2"/>
          <p:cNvSpPr txBox="1">
            <a:spLocks noChangeArrowheads="1"/>
          </p:cNvSpPr>
          <p:nvPr/>
        </p:nvSpPr>
        <p:spPr bwMode="auto">
          <a:xfrm>
            <a:off x="395288" y="836613"/>
            <a:ext cx="331311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People</a:t>
            </a:r>
          </a:p>
        </p:txBody>
      </p:sp>
      <p:sp>
        <p:nvSpPr>
          <p:cNvPr id="9221" name="TextBox 5"/>
          <p:cNvSpPr txBox="1">
            <a:spLocks noChangeArrowheads="1"/>
          </p:cNvSpPr>
          <p:nvPr/>
        </p:nvSpPr>
        <p:spPr bwMode="auto">
          <a:xfrm>
            <a:off x="1908175" y="836613"/>
            <a:ext cx="69119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2290763" algn="l"/>
              </a:tabLst>
              <a:defRPr>
                <a:solidFill>
                  <a:schemeClr val="tx1"/>
                </a:solidFill>
                <a:latin typeface="Arial" charset="0"/>
              </a:defRPr>
            </a:lvl1pPr>
            <a:lvl2pPr marL="742950" indent="-285750" eaLnBrk="0" hangingPunct="0">
              <a:tabLst>
                <a:tab pos="2290763" algn="l"/>
              </a:tabLst>
              <a:defRPr>
                <a:solidFill>
                  <a:schemeClr val="tx1"/>
                </a:solidFill>
                <a:latin typeface="Arial" charset="0"/>
              </a:defRPr>
            </a:lvl2pPr>
            <a:lvl3pPr marL="1143000" indent="-228600" eaLnBrk="0" hangingPunct="0">
              <a:tabLst>
                <a:tab pos="2290763" algn="l"/>
              </a:tabLst>
              <a:defRPr>
                <a:solidFill>
                  <a:schemeClr val="tx1"/>
                </a:solidFill>
                <a:latin typeface="Arial" charset="0"/>
              </a:defRPr>
            </a:lvl3pPr>
            <a:lvl4pPr marL="1600200" indent="-228600" eaLnBrk="0" hangingPunct="0">
              <a:tabLst>
                <a:tab pos="2290763" algn="l"/>
              </a:tabLst>
              <a:defRPr>
                <a:solidFill>
                  <a:schemeClr val="tx1"/>
                </a:solidFill>
                <a:latin typeface="Arial" charset="0"/>
              </a:defRPr>
            </a:lvl4pPr>
            <a:lvl5pPr marL="2057400" indent="-228600" eaLnBrk="0" hangingPunct="0">
              <a:tabLst>
                <a:tab pos="2290763" algn="l"/>
              </a:tabLst>
              <a:defRPr>
                <a:solidFill>
                  <a:schemeClr val="tx1"/>
                </a:solidFill>
                <a:latin typeface="Arial" charset="0"/>
              </a:defRPr>
            </a:lvl5pPr>
            <a:lvl6pPr marL="2514600" indent="-228600" eaLnBrk="0" fontAlgn="base" hangingPunct="0">
              <a:spcBef>
                <a:spcPct val="0"/>
              </a:spcBef>
              <a:spcAft>
                <a:spcPct val="0"/>
              </a:spcAft>
              <a:tabLst>
                <a:tab pos="2290763" algn="l"/>
              </a:tabLst>
              <a:defRPr>
                <a:solidFill>
                  <a:schemeClr val="tx1"/>
                </a:solidFill>
                <a:latin typeface="Arial" charset="0"/>
              </a:defRPr>
            </a:lvl6pPr>
            <a:lvl7pPr marL="2971800" indent="-228600" eaLnBrk="0" fontAlgn="base" hangingPunct="0">
              <a:spcBef>
                <a:spcPct val="0"/>
              </a:spcBef>
              <a:spcAft>
                <a:spcPct val="0"/>
              </a:spcAft>
              <a:tabLst>
                <a:tab pos="2290763" algn="l"/>
              </a:tabLst>
              <a:defRPr>
                <a:solidFill>
                  <a:schemeClr val="tx1"/>
                </a:solidFill>
                <a:latin typeface="Arial" charset="0"/>
              </a:defRPr>
            </a:lvl7pPr>
            <a:lvl8pPr marL="3429000" indent="-228600" eaLnBrk="0" fontAlgn="base" hangingPunct="0">
              <a:spcBef>
                <a:spcPct val="0"/>
              </a:spcBef>
              <a:spcAft>
                <a:spcPct val="0"/>
              </a:spcAft>
              <a:tabLst>
                <a:tab pos="2290763" algn="l"/>
              </a:tabLst>
              <a:defRPr>
                <a:solidFill>
                  <a:schemeClr val="tx1"/>
                </a:solidFill>
                <a:latin typeface="Arial" charset="0"/>
              </a:defRPr>
            </a:lvl8pPr>
            <a:lvl9pPr marL="3886200" indent="-228600" eaLnBrk="0" fontAlgn="base" hangingPunct="0">
              <a:spcBef>
                <a:spcPct val="0"/>
              </a:spcBef>
              <a:spcAft>
                <a:spcPct val="0"/>
              </a:spcAft>
              <a:tabLst>
                <a:tab pos="2290763" algn="l"/>
              </a:tabLst>
              <a:defRPr>
                <a:solidFill>
                  <a:schemeClr val="tx1"/>
                </a:solidFill>
                <a:latin typeface="Arial" charset="0"/>
              </a:defRPr>
            </a:lvl9pPr>
          </a:lstStyle>
          <a:p>
            <a:pPr eaLnBrk="1" hangingPunct="1"/>
            <a:r>
              <a:rPr lang="en-US" sz="2400" u="sng">
                <a:solidFill>
                  <a:srgbClr val="FF0000"/>
                </a:solidFill>
              </a:rPr>
              <a:t>Table</a:t>
            </a:r>
            <a:r>
              <a:rPr lang="en-US" sz="2400">
                <a:solidFill>
                  <a:srgbClr val="FF0000"/>
                </a:solidFill>
              </a:rPr>
              <a:t>	</a:t>
            </a:r>
            <a:r>
              <a:rPr lang="en-US" sz="2400" u="sng">
                <a:solidFill>
                  <a:srgbClr val="FF0000"/>
                </a:solidFill>
              </a:rPr>
              <a:t>Denormalized Table</a:t>
            </a:r>
          </a:p>
          <a:p>
            <a:pPr eaLnBrk="1" hangingPunct="1"/>
            <a:r>
              <a:rPr lang="en-US" sz="2400" b="1"/>
              <a:t>BIOG_MAIN	ZZZ_BIOG_MAIN</a:t>
            </a:r>
          </a:p>
        </p:txBody>
      </p:sp>
      <p:sp>
        <p:nvSpPr>
          <p:cNvPr id="9222" name="TextBox 1"/>
          <p:cNvSpPr txBox="1">
            <a:spLocks noChangeArrowheads="1"/>
          </p:cNvSpPr>
          <p:nvPr/>
        </p:nvSpPr>
        <p:spPr bwMode="auto">
          <a:xfrm>
            <a:off x="395288" y="2100263"/>
            <a:ext cx="8424862" cy="415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461963" algn="l"/>
                <a:tab pos="4003675" algn="l"/>
              </a:tabLst>
              <a:defRPr>
                <a:solidFill>
                  <a:schemeClr val="tx1"/>
                </a:solidFill>
                <a:latin typeface="Arial" charset="0"/>
              </a:defRPr>
            </a:lvl1pPr>
            <a:lvl2pPr marL="742950" indent="-285750" eaLnBrk="0" hangingPunct="0">
              <a:tabLst>
                <a:tab pos="461963" algn="l"/>
                <a:tab pos="4003675" algn="l"/>
              </a:tabLst>
              <a:defRPr>
                <a:solidFill>
                  <a:schemeClr val="tx1"/>
                </a:solidFill>
                <a:latin typeface="Arial" charset="0"/>
              </a:defRPr>
            </a:lvl2pPr>
            <a:lvl3pPr marL="1143000" indent="-228600" eaLnBrk="0" hangingPunct="0">
              <a:tabLst>
                <a:tab pos="461963" algn="l"/>
                <a:tab pos="4003675" algn="l"/>
              </a:tabLst>
              <a:defRPr>
                <a:solidFill>
                  <a:schemeClr val="tx1"/>
                </a:solidFill>
                <a:latin typeface="Arial" charset="0"/>
              </a:defRPr>
            </a:lvl3pPr>
            <a:lvl4pPr marL="1600200" indent="-228600" eaLnBrk="0" hangingPunct="0">
              <a:tabLst>
                <a:tab pos="461963" algn="l"/>
                <a:tab pos="4003675" algn="l"/>
              </a:tabLst>
              <a:defRPr>
                <a:solidFill>
                  <a:schemeClr val="tx1"/>
                </a:solidFill>
                <a:latin typeface="Arial" charset="0"/>
              </a:defRPr>
            </a:lvl4pPr>
            <a:lvl5pPr marL="2057400" indent="-228600" eaLnBrk="0" hangingPunct="0">
              <a:tabLst>
                <a:tab pos="461963" algn="l"/>
                <a:tab pos="4003675" algn="l"/>
              </a:tabLst>
              <a:defRPr>
                <a:solidFill>
                  <a:schemeClr val="tx1"/>
                </a:solidFill>
                <a:latin typeface="Arial" charset="0"/>
              </a:defRPr>
            </a:lvl5pPr>
            <a:lvl6pPr marL="2514600" indent="-228600" eaLnBrk="0" fontAlgn="base" hangingPunct="0">
              <a:spcBef>
                <a:spcPct val="0"/>
              </a:spcBef>
              <a:spcAft>
                <a:spcPct val="0"/>
              </a:spcAft>
              <a:tabLst>
                <a:tab pos="461963" algn="l"/>
                <a:tab pos="4003675" algn="l"/>
              </a:tabLst>
              <a:defRPr>
                <a:solidFill>
                  <a:schemeClr val="tx1"/>
                </a:solidFill>
                <a:latin typeface="Arial" charset="0"/>
              </a:defRPr>
            </a:lvl6pPr>
            <a:lvl7pPr marL="2971800" indent="-228600" eaLnBrk="0" fontAlgn="base" hangingPunct="0">
              <a:spcBef>
                <a:spcPct val="0"/>
              </a:spcBef>
              <a:spcAft>
                <a:spcPct val="0"/>
              </a:spcAft>
              <a:tabLst>
                <a:tab pos="461963" algn="l"/>
                <a:tab pos="4003675" algn="l"/>
              </a:tabLst>
              <a:defRPr>
                <a:solidFill>
                  <a:schemeClr val="tx1"/>
                </a:solidFill>
                <a:latin typeface="Arial" charset="0"/>
              </a:defRPr>
            </a:lvl7pPr>
            <a:lvl8pPr marL="3429000" indent="-228600" eaLnBrk="0" fontAlgn="base" hangingPunct="0">
              <a:spcBef>
                <a:spcPct val="0"/>
              </a:spcBef>
              <a:spcAft>
                <a:spcPct val="0"/>
              </a:spcAft>
              <a:tabLst>
                <a:tab pos="461963" algn="l"/>
                <a:tab pos="4003675" algn="l"/>
              </a:tabLst>
              <a:defRPr>
                <a:solidFill>
                  <a:schemeClr val="tx1"/>
                </a:solidFill>
                <a:latin typeface="Arial" charset="0"/>
              </a:defRPr>
            </a:lvl8pPr>
            <a:lvl9pPr marL="3886200" indent="-228600" eaLnBrk="0" fontAlgn="base" hangingPunct="0">
              <a:spcBef>
                <a:spcPct val="0"/>
              </a:spcBef>
              <a:spcAft>
                <a:spcPct val="0"/>
              </a:spcAft>
              <a:tabLst>
                <a:tab pos="461963" algn="l"/>
                <a:tab pos="4003675" algn="l"/>
              </a:tabLst>
              <a:defRPr>
                <a:solidFill>
                  <a:schemeClr val="tx1"/>
                </a:solidFill>
                <a:latin typeface="Arial" charset="0"/>
              </a:defRPr>
            </a:lvl9pPr>
          </a:lstStyle>
          <a:p>
            <a:pPr eaLnBrk="1" hangingPunct="1">
              <a:defRPr/>
            </a:pPr>
            <a:r>
              <a:rPr lang="en-US" sz="2400" dirty="0" smtClean="0"/>
              <a:t>BIOG_MAIN also uses a strategy to </a:t>
            </a:r>
            <a:r>
              <a:rPr lang="en-US" sz="2400" b="1" dirty="0" smtClean="0"/>
              <a:t>represent uncertainty</a:t>
            </a:r>
            <a:r>
              <a:rPr lang="en-US" sz="2400" dirty="0" smtClean="0"/>
              <a:t> used throughout CBDB: </a:t>
            </a:r>
            <a:br>
              <a:rPr lang="en-US" sz="2400" dirty="0" smtClean="0"/>
            </a:br>
            <a:endParaRPr lang="en-US" sz="2400" dirty="0" smtClean="0"/>
          </a:p>
          <a:p>
            <a:pPr marL="173038" indent="-173038" eaLnBrk="1" hangingPunct="1">
              <a:buFont typeface="Arial" charset="0"/>
              <a:buChar char="•"/>
              <a:defRPr/>
            </a:pPr>
            <a:r>
              <a:rPr lang="en-US" sz="2400" dirty="0" smtClean="0"/>
              <a:t>sometimes texts give us broad information about dates, like “</a:t>
            </a:r>
            <a:r>
              <a:rPr lang="zh-TW" altLang="en-US" sz="2400" dirty="0" smtClean="0">
                <a:ea typeface="新細明體" pitchFamily="18" charset="-120"/>
              </a:rPr>
              <a:t>生於開元間</a:t>
            </a:r>
            <a:r>
              <a:rPr lang="en-US" altLang="zh-TW" sz="2400" dirty="0" smtClean="0">
                <a:ea typeface="新細明體" pitchFamily="18" charset="-120"/>
              </a:rPr>
              <a:t>.</a:t>
            </a:r>
            <a:r>
              <a:rPr lang="en-US" sz="2400" dirty="0" smtClean="0"/>
              <a:t>”</a:t>
            </a:r>
            <a:r>
              <a:rPr lang="en-US" sz="2400" b="1" dirty="0" smtClean="0"/>
              <a:t>  </a:t>
            </a:r>
          </a:p>
          <a:p>
            <a:pPr marL="173038" indent="-173038" eaLnBrk="1" hangingPunct="1">
              <a:buFont typeface="Arial" charset="0"/>
              <a:buChar char="•"/>
              <a:defRPr/>
            </a:pPr>
            <a:r>
              <a:rPr lang="en-US" sz="2400" dirty="0" smtClean="0"/>
              <a:t>The data is useful, if this is all we have, and we record it using a combination of </a:t>
            </a:r>
            <a:r>
              <a:rPr lang="zh-TW" altLang="en-US" sz="2400" dirty="0" smtClean="0">
                <a:ea typeface="新細明體" pitchFamily="18" charset="-120"/>
              </a:rPr>
              <a:t>年號 </a:t>
            </a:r>
            <a:r>
              <a:rPr lang="en-US" altLang="zh-TW" sz="2400" dirty="0" smtClean="0">
                <a:ea typeface="新細明體" pitchFamily="18" charset="-120"/>
              </a:rPr>
              <a:t>and “range” information:</a:t>
            </a:r>
            <a:br>
              <a:rPr lang="en-US" altLang="zh-TW" sz="2400" dirty="0" smtClean="0">
                <a:ea typeface="新細明體" pitchFamily="18" charset="-120"/>
              </a:rPr>
            </a:br>
            <a:endParaRPr lang="en-US" sz="2400" dirty="0" smtClean="0"/>
          </a:p>
          <a:p>
            <a:pPr marL="173038" eaLnBrk="1" hangingPunct="1">
              <a:defRPr/>
            </a:pPr>
            <a:r>
              <a:rPr lang="en-US" sz="2400" dirty="0" err="1" smtClean="0">
                <a:solidFill>
                  <a:srgbClr val="0000FF"/>
                </a:solidFill>
              </a:rPr>
              <a:t>c_by_nh_code</a:t>
            </a:r>
            <a:r>
              <a:rPr lang="en-US" sz="2400" dirty="0" smtClean="0">
                <a:solidFill>
                  <a:srgbClr val="0000FF"/>
                </a:solidFill>
              </a:rPr>
              <a:t>  </a:t>
            </a:r>
            <a:r>
              <a:rPr lang="en-US" sz="2400" dirty="0" smtClean="0"/>
              <a:t>(375 = </a:t>
            </a:r>
            <a:r>
              <a:rPr lang="zh-TW" altLang="en-US" sz="2400" dirty="0" smtClean="0">
                <a:ea typeface="新細明體" pitchFamily="18" charset="-120"/>
              </a:rPr>
              <a:t>開元</a:t>
            </a:r>
            <a:r>
              <a:rPr lang="en-US" altLang="zh-TW" sz="2400" dirty="0" smtClean="0">
                <a:ea typeface="新細明體" pitchFamily="18" charset="-120"/>
              </a:rPr>
              <a:t>)</a:t>
            </a:r>
            <a:endParaRPr lang="en-US" sz="2400" dirty="0" smtClean="0"/>
          </a:p>
          <a:p>
            <a:pPr marL="173038" eaLnBrk="1" hangingPunct="1">
              <a:defRPr/>
            </a:pPr>
            <a:r>
              <a:rPr lang="en-US" sz="2400" dirty="0" err="1" smtClean="0"/>
              <a:t>c_by_nh_year</a:t>
            </a:r>
            <a:r>
              <a:rPr lang="en-US" sz="2400" dirty="0" smtClean="0"/>
              <a:t>   (NULL)</a:t>
            </a:r>
          </a:p>
          <a:p>
            <a:pPr marL="173038" eaLnBrk="1" hangingPunct="1">
              <a:defRPr/>
            </a:pPr>
            <a:r>
              <a:rPr lang="en-US" sz="2400" dirty="0" err="1" smtClean="0">
                <a:solidFill>
                  <a:srgbClr val="0000FF"/>
                </a:solidFill>
              </a:rPr>
              <a:t>c_by_range</a:t>
            </a:r>
            <a:r>
              <a:rPr lang="en-US" sz="2400" dirty="0" smtClean="0"/>
              <a:t>       (0 = “during”)</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0244" name="TextBox 2"/>
          <p:cNvSpPr txBox="1">
            <a:spLocks noChangeArrowheads="1"/>
          </p:cNvSpPr>
          <p:nvPr/>
        </p:nvSpPr>
        <p:spPr bwMode="auto">
          <a:xfrm>
            <a:off x="395288" y="836613"/>
            <a:ext cx="331311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dirty="0">
                <a:solidFill>
                  <a:srgbClr val="FF0000"/>
                </a:solidFill>
              </a:rPr>
              <a:t>Entity</a:t>
            </a:r>
          </a:p>
          <a:p>
            <a:pPr eaLnBrk="1" hangingPunct="1"/>
            <a:r>
              <a:rPr lang="en-US" sz="2400" b="1" dirty="0"/>
              <a:t>People</a:t>
            </a:r>
          </a:p>
        </p:txBody>
      </p:sp>
      <p:sp>
        <p:nvSpPr>
          <p:cNvPr id="10245" name="TextBox 1"/>
          <p:cNvSpPr txBox="1">
            <a:spLocks noChangeArrowheads="1"/>
          </p:cNvSpPr>
          <p:nvPr/>
        </p:nvSpPr>
        <p:spPr bwMode="auto">
          <a:xfrm>
            <a:off x="395288" y="1773238"/>
            <a:ext cx="8424862"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461963" algn="l"/>
                <a:tab pos="4003675" algn="l"/>
              </a:tabLst>
              <a:defRPr>
                <a:solidFill>
                  <a:schemeClr val="tx1"/>
                </a:solidFill>
                <a:latin typeface="Arial" charset="0"/>
              </a:defRPr>
            </a:lvl1pPr>
            <a:lvl2pPr marL="742950" indent="-285750" eaLnBrk="0" hangingPunct="0">
              <a:tabLst>
                <a:tab pos="461963" algn="l"/>
                <a:tab pos="4003675" algn="l"/>
              </a:tabLst>
              <a:defRPr>
                <a:solidFill>
                  <a:schemeClr val="tx1"/>
                </a:solidFill>
                <a:latin typeface="Arial" charset="0"/>
              </a:defRPr>
            </a:lvl2pPr>
            <a:lvl3pPr marL="1143000" indent="-228600" eaLnBrk="0" hangingPunct="0">
              <a:tabLst>
                <a:tab pos="461963" algn="l"/>
                <a:tab pos="4003675" algn="l"/>
              </a:tabLst>
              <a:defRPr>
                <a:solidFill>
                  <a:schemeClr val="tx1"/>
                </a:solidFill>
                <a:latin typeface="Arial" charset="0"/>
              </a:defRPr>
            </a:lvl3pPr>
            <a:lvl4pPr marL="1600200" indent="-228600" eaLnBrk="0" hangingPunct="0">
              <a:tabLst>
                <a:tab pos="461963" algn="l"/>
                <a:tab pos="4003675" algn="l"/>
              </a:tabLst>
              <a:defRPr>
                <a:solidFill>
                  <a:schemeClr val="tx1"/>
                </a:solidFill>
                <a:latin typeface="Arial" charset="0"/>
              </a:defRPr>
            </a:lvl4pPr>
            <a:lvl5pPr marL="2057400" indent="-228600" eaLnBrk="0" hangingPunct="0">
              <a:tabLst>
                <a:tab pos="461963" algn="l"/>
                <a:tab pos="4003675" algn="l"/>
              </a:tabLst>
              <a:defRPr>
                <a:solidFill>
                  <a:schemeClr val="tx1"/>
                </a:solidFill>
                <a:latin typeface="Arial" charset="0"/>
              </a:defRPr>
            </a:lvl5pPr>
            <a:lvl6pPr marL="2514600" indent="-228600" eaLnBrk="0" fontAlgn="base" hangingPunct="0">
              <a:spcBef>
                <a:spcPct val="0"/>
              </a:spcBef>
              <a:spcAft>
                <a:spcPct val="0"/>
              </a:spcAft>
              <a:tabLst>
                <a:tab pos="461963" algn="l"/>
                <a:tab pos="4003675" algn="l"/>
              </a:tabLst>
              <a:defRPr>
                <a:solidFill>
                  <a:schemeClr val="tx1"/>
                </a:solidFill>
                <a:latin typeface="Arial" charset="0"/>
              </a:defRPr>
            </a:lvl6pPr>
            <a:lvl7pPr marL="2971800" indent="-228600" eaLnBrk="0" fontAlgn="base" hangingPunct="0">
              <a:spcBef>
                <a:spcPct val="0"/>
              </a:spcBef>
              <a:spcAft>
                <a:spcPct val="0"/>
              </a:spcAft>
              <a:tabLst>
                <a:tab pos="461963" algn="l"/>
                <a:tab pos="4003675" algn="l"/>
              </a:tabLst>
              <a:defRPr>
                <a:solidFill>
                  <a:schemeClr val="tx1"/>
                </a:solidFill>
                <a:latin typeface="Arial" charset="0"/>
              </a:defRPr>
            </a:lvl7pPr>
            <a:lvl8pPr marL="3429000" indent="-228600" eaLnBrk="0" fontAlgn="base" hangingPunct="0">
              <a:spcBef>
                <a:spcPct val="0"/>
              </a:spcBef>
              <a:spcAft>
                <a:spcPct val="0"/>
              </a:spcAft>
              <a:tabLst>
                <a:tab pos="461963" algn="l"/>
                <a:tab pos="4003675" algn="l"/>
              </a:tabLst>
              <a:defRPr>
                <a:solidFill>
                  <a:schemeClr val="tx1"/>
                </a:solidFill>
                <a:latin typeface="Arial" charset="0"/>
              </a:defRPr>
            </a:lvl8pPr>
            <a:lvl9pPr marL="3886200" indent="-228600" eaLnBrk="0" fontAlgn="base" hangingPunct="0">
              <a:spcBef>
                <a:spcPct val="0"/>
              </a:spcBef>
              <a:spcAft>
                <a:spcPct val="0"/>
              </a:spcAft>
              <a:tabLst>
                <a:tab pos="461963" algn="l"/>
                <a:tab pos="4003675" algn="l"/>
              </a:tabLst>
              <a:defRPr>
                <a:solidFill>
                  <a:schemeClr val="tx1"/>
                </a:solidFill>
                <a:latin typeface="Arial" charset="0"/>
              </a:defRPr>
            </a:lvl9pPr>
          </a:lstStyle>
          <a:p>
            <a:pPr eaLnBrk="1" hangingPunct="1"/>
            <a:r>
              <a:rPr lang="en-US" sz="2400"/>
              <a:t>In addition to the data recorded in BIOG_MAIN, CBDB also records </a:t>
            </a:r>
            <a:r>
              <a:rPr lang="en-US" sz="2400" b="1"/>
              <a:t>names</a:t>
            </a:r>
            <a:r>
              <a:rPr lang="en-US" sz="2400"/>
              <a:t>, an additional type of data concerning </a:t>
            </a:r>
            <a:r>
              <a:rPr lang="en-US" sz="2400" b="1"/>
              <a:t>People</a:t>
            </a:r>
            <a:r>
              <a:rPr lang="en-US" sz="2400"/>
              <a:t> that is not related to other entities.</a:t>
            </a:r>
            <a:br>
              <a:rPr lang="en-US" sz="2400"/>
            </a:br>
            <a:endParaRPr lang="en-US" sz="2400"/>
          </a:p>
          <a:p>
            <a:pPr eaLnBrk="1" hangingPunct="1"/>
            <a:r>
              <a:rPr lang="en-US" sz="2400"/>
              <a:t>Because one person may have many names, it requires a separate table:  </a:t>
            </a:r>
            <a:br>
              <a:rPr lang="en-US" sz="2400"/>
            </a:br>
            <a:r>
              <a:rPr lang="en-US" sz="2400"/>
              <a:t/>
            </a:r>
            <a:br>
              <a:rPr lang="en-US" sz="2400"/>
            </a:br>
            <a:r>
              <a:rPr lang="en-US" sz="2400"/>
              <a:t>	ALTNAME_DATA  </a:t>
            </a:r>
            <a:r>
              <a:rPr lang="en-US"/>
              <a:t>(supported by the codes of ALTNAME_CODES)</a:t>
            </a:r>
            <a:r>
              <a:rPr lang="en-US" sz="2400"/>
              <a:t/>
            </a:r>
            <a:br>
              <a:rPr lang="en-US" sz="2400"/>
            </a:br>
            <a:endParaRPr lang="en-US" sz="2400"/>
          </a:p>
          <a:p>
            <a:pPr eaLnBrk="1" hangingPunct="1"/>
            <a:r>
              <a:rPr lang="en-US" sz="2400"/>
              <a:t>And its denormalized version:</a:t>
            </a:r>
          </a:p>
          <a:p>
            <a:pPr eaLnBrk="1" hangingPunct="1"/>
            <a:endParaRPr lang="en-US" sz="2400"/>
          </a:p>
          <a:p>
            <a:pPr eaLnBrk="1" hangingPunct="1"/>
            <a:r>
              <a:rPr lang="en-US" sz="2400"/>
              <a:t>	ZZZ_ALTNAME_DATA</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1268" name="TextBox 2"/>
          <p:cNvSpPr txBox="1">
            <a:spLocks noChangeArrowheads="1"/>
          </p:cNvSpPr>
          <p:nvPr/>
        </p:nvSpPr>
        <p:spPr bwMode="auto">
          <a:xfrm>
            <a:off x="395288" y="836613"/>
            <a:ext cx="842486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dirty="0">
                <a:solidFill>
                  <a:srgbClr val="FF0000"/>
                </a:solidFill>
              </a:rPr>
              <a:t>Entity</a:t>
            </a:r>
          </a:p>
          <a:p>
            <a:pPr eaLnBrk="1" hangingPunct="1"/>
            <a:r>
              <a:rPr lang="en-US" sz="2400" b="1" dirty="0" smtClean="0"/>
              <a:t>People</a:t>
            </a:r>
            <a:endParaRPr lang="en-US" sz="2400" b="1" dirty="0"/>
          </a:p>
        </p:txBody>
      </p:sp>
      <p:sp>
        <p:nvSpPr>
          <p:cNvPr id="11269" name="TextBox 1"/>
          <p:cNvSpPr txBox="1">
            <a:spLocks noChangeArrowheads="1"/>
          </p:cNvSpPr>
          <p:nvPr/>
        </p:nvSpPr>
        <p:spPr bwMode="auto">
          <a:xfrm>
            <a:off x="395288" y="1773238"/>
            <a:ext cx="8424862"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461963" algn="l"/>
                <a:tab pos="4003675" algn="l"/>
              </a:tabLst>
              <a:defRPr>
                <a:solidFill>
                  <a:schemeClr val="tx1"/>
                </a:solidFill>
                <a:latin typeface="Arial" charset="0"/>
              </a:defRPr>
            </a:lvl1pPr>
            <a:lvl2pPr marL="742950" indent="-285750" eaLnBrk="0" hangingPunct="0">
              <a:tabLst>
                <a:tab pos="461963" algn="l"/>
                <a:tab pos="4003675" algn="l"/>
              </a:tabLst>
              <a:defRPr>
                <a:solidFill>
                  <a:schemeClr val="tx1"/>
                </a:solidFill>
                <a:latin typeface="Arial" charset="0"/>
              </a:defRPr>
            </a:lvl2pPr>
            <a:lvl3pPr marL="1143000" indent="-228600" eaLnBrk="0" hangingPunct="0">
              <a:tabLst>
                <a:tab pos="461963" algn="l"/>
                <a:tab pos="4003675" algn="l"/>
              </a:tabLst>
              <a:defRPr>
                <a:solidFill>
                  <a:schemeClr val="tx1"/>
                </a:solidFill>
                <a:latin typeface="Arial" charset="0"/>
              </a:defRPr>
            </a:lvl3pPr>
            <a:lvl4pPr marL="1600200" indent="-228600" eaLnBrk="0" hangingPunct="0">
              <a:tabLst>
                <a:tab pos="461963" algn="l"/>
                <a:tab pos="4003675" algn="l"/>
              </a:tabLst>
              <a:defRPr>
                <a:solidFill>
                  <a:schemeClr val="tx1"/>
                </a:solidFill>
                <a:latin typeface="Arial" charset="0"/>
              </a:defRPr>
            </a:lvl4pPr>
            <a:lvl5pPr marL="2057400" indent="-228600" eaLnBrk="0" hangingPunct="0">
              <a:tabLst>
                <a:tab pos="461963" algn="l"/>
                <a:tab pos="4003675" algn="l"/>
              </a:tabLst>
              <a:defRPr>
                <a:solidFill>
                  <a:schemeClr val="tx1"/>
                </a:solidFill>
                <a:latin typeface="Arial" charset="0"/>
              </a:defRPr>
            </a:lvl5pPr>
            <a:lvl6pPr marL="2514600" indent="-228600" eaLnBrk="0" fontAlgn="base" hangingPunct="0">
              <a:spcBef>
                <a:spcPct val="0"/>
              </a:spcBef>
              <a:spcAft>
                <a:spcPct val="0"/>
              </a:spcAft>
              <a:tabLst>
                <a:tab pos="461963" algn="l"/>
                <a:tab pos="4003675" algn="l"/>
              </a:tabLst>
              <a:defRPr>
                <a:solidFill>
                  <a:schemeClr val="tx1"/>
                </a:solidFill>
                <a:latin typeface="Arial" charset="0"/>
              </a:defRPr>
            </a:lvl6pPr>
            <a:lvl7pPr marL="2971800" indent="-228600" eaLnBrk="0" fontAlgn="base" hangingPunct="0">
              <a:spcBef>
                <a:spcPct val="0"/>
              </a:spcBef>
              <a:spcAft>
                <a:spcPct val="0"/>
              </a:spcAft>
              <a:tabLst>
                <a:tab pos="461963" algn="l"/>
                <a:tab pos="4003675" algn="l"/>
              </a:tabLst>
              <a:defRPr>
                <a:solidFill>
                  <a:schemeClr val="tx1"/>
                </a:solidFill>
                <a:latin typeface="Arial" charset="0"/>
              </a:defRPr>
            </a:lvl7pPr>
            <a:lvl8pPr marL="3429000" indent="-228600" eaLnBrk="0" fontAlgn="base" hangingPunct="0">
              <a:spcBef>
                <a:spcPct val="0"/>
              </a:spcBef>
              <a:spcAft>
                <a:spcPct val="0"/>
              </a:spcAft>
              <a:tabLst>
                <a:tab pos="461963" algn="l"/>
                <a:tab pos="4003675" algn="l"/>
              </a:tabLst>
              <a:defRPr>
                <a:solidFill>
                  <a:schemeClr val="tx1"/>
                </a:solidFill>
                <a:latin typeface="Arial" charset="0"/>
              </a:defRPr>
            </a:lvl8pPr>
            <a:lvl9pPr marL="3886200" indent="-228600" eaLnBrk="0" fontAlgn="base" hangingPunct="0">
              <a:spcBef>
                <a:spcPct val="0"/>
              </a:spcBef>
              <a:spcAft>
                <a:spcPct val="0"/>
              </a:spcAft>
              <a:tabLst>
                <a:tab pos="461963" algn="l"/>
                <a:tab pos="4003675" algn="l"/>
              </a:tabLst>
              <a:defRPr>
                <a:solidFill>
                  <a:schemeClr val="tx1"/>
                </a:solidFill>
                <a:latin typeface="Arial" charset="0"/>
              </a:defRPr>
            </a:lvl9pPr>
          </a:lstStyle>
          <a:p>
            <a:pPr eaLnBrk="1" hangingPunct="1"/>
            <a:r>
              <a:rPr lang="en-US" sz="2400" dirty="0"/>
              <a:t>How </a:t>
            </a:r>
            <a:r>
              <a:rPr lang="en-US" sz="2400" b="1" dirty="0"/>
              <a:t>People</a:t>
            </a:r>
            <a:r>
              <a:rPr lang="en-US" sz="2400" dirty="0"/>
              <a:t> become eligible for </a:t>
            </a:r>
            <a:r>
              <a:rPr lang="en-US" sz="2400" b="1" dirty="0">
                <a:solidFill>
                  <a:srgbClr val="0000FF"/>
                </a:solidFill>
              </a:rPr>
              <a:t>entry into Office</a:t>
            </a:r>
            <a:r>
              <a:rPr lang="en-US" sz="2400" dirty="0"/>
              <a:t> is not exactly an entity, but it is important.  One person also may qualify for office through various distinct means (</a:t>
            </a:r>
            <a:r>
              <a:rPr lang="en-US" sz="2400" i="1" dirty="0"/>
              <a:t>yin</a:t>
            </a:r>
            <a:r>
              <a:rPr lang="en-US" sz="2400" dirty="0"/>
              <a:t> privilege, the </a:t>
            </a:r>
            <a:r>
              <a:rPr lang="zh-TW" altLang="en-US" sz="2400" dirty="0">
                <a:ea typeface="新細明體" pitchFamily="18" charset="-120"/>
              </a:rPr>
              <a:t>進士</a:t>
            </a:r>
            <a:r>
              <a:rPr lang="en-US" altLang="zh-TW" sz="2400" dirty="0">
                <a:ea typeface="新細明體" pitchFamily="18" charset="-120"/>
              </a:rPr>
              <a:t> examination followed by the </a:t>
            </a:r>
            <a:r>
              <a:rPr lang="zh-TW" altLang="en-US" sz="2400" dirty="0">
                <a:ea typeface="新細明體" pitchFamily="18" charset="-120"/>
              </a:rPr>
              <a:t>博學鴻詞</a:t>
            </a:r>
            <a:r>
              <a:rPr lang="en-US" altLang="zh-TW" sz="2400" dirty="0">
                <a:ea typeface="新細明體" pitchFamily="18" charset="-120"/>
              </a:rPr>
              <a:t>, etc.)</a:t>
            </a:r>
            <a:br>
              <a:rPr lang="en-US" altLang="zh-TW" sz="2400" dirty="0">
                <a:ea typeface="新細明體" pitchFamily="18" charset="-120"/>
              </a:rPr>
            </a:br>
            <a:endParaRPr lang="en-US" altLang="zh-TW" sz="2400" dirty="0">
              <a:ea typeface="新細明體" pitchFamily="18" charset="-120"/>
            </a:endParaRPr>
          </a:p>
          <a:p>
            <a:pPr eaLnBrk="1" hangingPunct="1"/>
            <a:r>
              <a:rPr lang="en-US" sz="2400" dirty="0"/>
              <a:t>Thus CBDB has a pair of tables to track entry into government:</a:t>
            </a:r>
          </a:p>
          <a:p>
            <a:pPr eaLnBrk="1" hangingPunct="1"/>
            <a:endParaRPr lang="en-US" sz="2400" dirty="0"/>
          </a:p>
          <a:p>
            <a:pPr eaLnBrk="1" hangingPunct="1"/>
            <a:r>
              <a:rPr lang="en-US" sz="2400" dirty="0"/>
              <a:t>ENTRY_CODES</a:t>
            </a:r>
          </a:p>
          <a:p>
            <a:pPr eaLnBrk="1" hangingPunct="1"/>
            <a:r>
              <a:rPr lang="en-US" sz="2400" dirty="0"/>
              <a:t>ENTRY_DATA</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2292" name="TextBox 2"/>
          <p:cNvSpPr txBox="1">
            <a:spLocks noChangeArrowheads="1"/>
          </p:cNvSpPr>
          <p:nvPr/>
        </p:nvSpPr>
        <p:spPr bwMode="auto">
          <a:xfrm>
            <a:off x="395288" y="836613"/>
            <a:ext cx="331311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dirty="0" smtClean="0">
                <a:solidFill>
                  <a:srgbClr val="FF0000"/>
                </a:solidFill>
              </a:rPr>
              <a:t>Entity</a:t>
            </a:r>
          </a:p>
          <a:p>
            <a:pPr eaLnBrk="1" hangingPunct="1"/>
            <a:r>
              <a:rPr lang="en-US" sz="2400" b="1" dirty="0" smtClean="0"/>
              <a:t>People</a:t>
            </a:r>
            <a:endParaRPr lang="en-US" sz="2400" b="1" dirty="0"/>
          </a:p>
        </p:txBody>
      </p:sp>
      <p:sp>
        <p:nvSpPr>
          <p:cNvPr id="12293" name="TextBox 1"/>
          <p:cNvSpPr txBox="1">
            <a:spLocks noChangeArrowheads="1"/>
          </p:cNvSpPr>
          <p:nvPr/>
        </p:nvSpPr>
        <p:spPr bwMode="auto">
          <a:xfrm>
            <a:off x="395288" y="1773238"/>
            <a:ext cx="8569325"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461963" algn="l"/>
                <a:tab pos="4003675" algn="l"/>
              </a:tabLst>
              <a:defRPr>
                <a:solidFill>
                  <a:schemeClr val="tx1"/>
                </a:solidFill>
                <a:latin typeface="Arial" charset="0"/>
              </a:defRPr>
            </a:lvl1pPr>
            <a:lvl2pPr marL="742950" indent="-285750" eaLnBrk="0" hangingPunct="0">
              <a:tabLst>
                <a:tab pos="461963" algn="l"/>
                <a:tab pos="4003675" algn="l"/>
              </a:tabLst>
              <a:defRPr>
                <a:solidFill>
                  <a:schemeClr val="tx1"/>
                </a:solidFill>
                <a:latin typeface="Arial" charset="0"/>
              </a:defRPr>
            </a:lvl2pPr>
            <a:lvl3pPr marL="1143000" indent="-228600" eaLnBrk="0" hangingPunct="0">
              <a:tabLst>
                <a:tab pos="461963" algn="l"/>
                <a:tab pos="4003675" algn="l"/>
              </a:tabLst>
              <a:defRPr>
                <a:solidFill>
                  <a:schemeClr val="tx1"/>
                </a:solidFill>
                <a:latin typeface="Arial" charset="0"/>
              </a:defRPr>
            </a:lvl3pPr>
            <a:lvl4pPr marL="1600200" indent="-228600" eaLnBrk="0" hangingPunct="0">
              <a:tabLst>
                <a:tab pos="461963" algn="l"/>
                <a:tab pos="4003675" algn="l"/>
              </a:tabLst>
              <a:defRPr>
                <a:solidFill>
                  <a:schemeClr val="tx1"/>
                </a:solidFill>
                <a:latin typeface="Arial" charset="0"/>
              </a:defRPr>
            </a:lvl4pPr>
            <a:lvl5pPr marL="2057400" indent="-228600" eaLnBrk="0" hangingPunct="0">
              <a:tabLst>
                <a:tab pos="461963" algn="l"/>
                <a:tab pos="4003675" algn="l"/>
              </a:tabLst>
              <a:defRPr>
                <a:solidFill>
                  <a:schemeClr val="tx1"/>
                </a:solidFill>
                <a:latin typeface="Arial" charset="0"/>
              </a:defRPr>
            </a:lvl5pPr>
            <a:lvl6pPr marL="2514600" indent="-228600" eaLnBrk="0" fontAlgn="base" hangingPunct="0">
              <a:spcBef>
                <a:spcPct val="0"/>
              </a:spcBef>
              <a:spcAft>
                <a:spcPct val="0"/>
              </a:spcAft>
              <a:tabLst>
                <a:tab pos="461963" algn="l"/>
                <a:tab pos="4003675" algn="l"/>
              </a:tabLst>
              <a:defRPr>
                <a:solidFill>
                  <a:schemeClr val="tx1"/>
                </a:solidFill>
                <a:latin typeface="Arial" charset="0"/>
              </a:defRPr>
            </a:lvl6pPr>
            <a:lvl7pPr marL="2971800" indent="-228600" eaLnBrk="0" fontAlgn="base" hangingPunct="0">
              <a:spcBef>
                <a:spcPct val="0"/>
              </a:spcBef>
              <a:spcAft>
                <a:spcPct val="0"/>
              </a:spcAft>
              <a:tabLst>
                <a:tab pos="461963" algn="l"/>
                <a:tab pos="4003675" algn="l"/>
              </a:tabLst>
              <a:defRPr>
                <a:solidFill>
                  <a:schemeClr val="tx1"/>
                </a:solidFill>
                <a:latin typeface="Arial" charset="0"/>
              </a:defRPr>
            </a:lvl7pPr>
            <a:lvl8pPr marL="3429000" indent="-228600" eaLnBrk="0" fontAlgn="base" hangingPunct="0">
              <a:spcBef>
                <a:spcPct val="0"/>
              </a:spcBef>
              <a:spcAft>
                <a:spcPct val="0"/>
              </a:spcAft>
              <a:tabLst>
                <a:tab pos="461963" algn="l"/>
                <a:tab pos="4003675" algn="l"/>
              </a:tabLst>
              <a:defRPr>
                <a:solidFill>
                  <a:schemeClr val="tx1"/>
                </a:solidFill>
                <a:latin typeface="Arial" charset="0"/>
              </a:defRPr>
            </a:lvl8pPr>
            <a:lvl9pPr marL="3886200" indent="-228600" eaLnBrk="0" fontAlgn="base" hangingPunct="0">
              <a:spcBef>
                <a:spcPct val="0"/>
              </a:spcBef>
              <a:spcAft>
                <a:spcPct val="0"/>
              </a:spcAft>
              <a:tabLst>
                <a:tab pos="461963" algn="l"/>
                <a:tab pos="4003675" algn="l"/>
              </a:tabLst>
              <a:defRPr>
                <a:solidFill>
                  <a:schemeClr val="tx1"/>
                </a:solidFill>
                <a:latin typeface="Arial" charset="0"/>
              </a:defRPr>
            </a:lvl9pPr>
          </a:lstStyle>
          <a:p>
            <a:pPr eaLnBrk="1" hangingPunct="1"/>
            <a:r>
              <a:rPr lang="en-US" sz="2400" dirty="0"/>
              <a:t>First, ENTRY_CODES (please open)</a:t>
            </a:r>
          </a:p>
          <a:p>
            <a:pPr eaLnBrk="1" hangingPunct="1"/>
            <a:endParaRPr lang="en-US" sz="2400" dirty="0"/>
          </a:p>
          <a:p>
            <a:pPr eaLnBrk="1" hangingPunct="1"/>
            <a:r>
              <a:rPr lang="en-US" altLang="zh-TW" sz="2400" dirty="0">
                <a:ea typeface="新細明體" pitchFamily="18" charset="-120"/>
              </a:rPr>
              <a:t>As you can see, we have 239 modes of entering service.</a:t>
            </a:r>
            <a:br>
              <a:rPr lang="en-US" altLang="zh-TW" sz="2400" dirty="0">
                <a:ea typeface="新細明體" pitchFamily="18" charset="-120"/>
              </a:rPr>
            </a:br>
            <a:r>
              <a:rPr lang="en-US" altLang="zh-TW" sz="2400" dirty="0">
                <a:ea typeface="新細明體" pitchFamily="18" charset="-120"/>
              </a:rPr>
              <a:t/>
            </a:r>
            <a:br>
              <a:rPr lang="en-US" altLang="zh-TW" sz="2400" dirty="0">
                <a:ea typeface="新細明體" pitchFamily="18" charset="-120"/>
              </a:rPr>
            </a:br>
            <a:r>
              <a:rPr lang="en-US" altLang="zh-TW" sz="2400" dirty="0">
                <a:ea typeface="新細明體" pitchFamily="18" charset="-120"/>
              </a:rPr>
              <a:t>To simplify analytic inquiries, we have a pair of tables to aggregate these 239 modes:</a:t>
            </a:r>
            <a:br>
              <a:rPr lang="en-US" altLang="zh-TW" sz="2400" dirty="0">
                <a:ea typeface="新細明體" pitchFamily="18" charset="-120"/>
              </a:rPr>
            </a:br>
            <a:endParaRPr lang="en-US" sz="2400" dirty="0"/>
          </a:p>
          <a:p>
            <a:pPr eaLnBrk="1" hangingPunct="1"/>
            <a:r>
              <a:rPr lang="en-US" sz="2400" dirty="0"/>
              <a:t>ENTRY_TYPES (17 types + 7 sub-types)</a:t>
            </a:r>
          </a:p>
          <a:p>
            <a:pPr eaLnBrk="1" hangingPunct="1"/>
            <a:r>
              <a:rPr lang="en-US" sz="2400" dirty="0"/>
              <a:t>ENTRY_CODE_TYPE_REL (maps codes to type/subtype</a:t>
            </a:r>
            <a:r>
              <a:rPr lang="en-US" sz="2400" dirty="0" smtClean="0"/>
              <a:t>)</a:t>
            </a:r>
          </a:p>
          <a:p>
            <a:pPr eaLnBrk="1" hangingPunct="1"/>
            <a:endParaRPr lang="en-US" sz="2400" dirty="0"/>
          </a:p>
          <a:p>
            <a:pPr eaLnBrk="1" hangingPunct="1"/>
            <a:r>
              <a:rPr lang="en-US" sz="2400" dirty="0" smtClean="0"/>
              <a:t>We are now going to build a query to allow us to see all the people in the Tang dynasty who entered via examinations.</a:t>
            </a:r>
            <a:endParaRPr lang="en-US" sz="24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2292" name="TextBox 2"/>
          <p:cNvSpPr txBox="1">
            <a:spLocks noChangeArrowheads="1"/>
          </p:cNvSpPr>
          <p:nvPr/>
        </p:nvSpPr>
        <p:spPr bwMode="auto">
          <a:xfrm>
            <a:off x="395288" y="836613"/>
            <a:ext cx="84971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smtClean="0"/>
              <a:t>Open the Query Builder, select the tables, and create this:</a:t>
            </a:r>
            <a:endParaRPr lang="en-US" sz="2400" dirty="0"/>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0617" y="1556792"/>
            <a:ext cx="7163791" cy="4088830"/>
          </a:xfrm>
          <a:prstGeom prst="rect">
            <a:avLst/>
          </a:prstGeom>
        </p:spPr>
      </p:pic>
      <p:sp>
        <p:nvSpPr>
          <p:cNvPr id="6" name="TextBox 2"/>
          <p:cNvSpPr txBox="1">
            <a:spLocks noChangeArrowheads="1"/>
          </p:cNvSpPr>
          <p:nvPr/>
        </p:nvSpPr>
        <p:spPr bwMode="auto">
          <a:xfrm>
            <a:off x="395536" y="5991671"/>
            <a:ext cx="849719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smtClean="0"/>
              <a:t>This general approach works for all the sets of tables</a:t>
            </a:r>
            <a:endParaRPr lang="en-US" sz="2400" dirty="0"/>
          </a:p>
        </p:txBody>
      </p:sp>
    </p:spTree>
    <p:extLst>
      <p:ext uri="{BB962C8B-B14F-4D97-AF65-F5344CB8AC3E}">
        <p14:creationId xmlns:p14="http://schemas.microsoft.com/office/powerpoint/2010/main" val="32942254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3316" name="TextBox 2"/>
          <p:cNvSpPr txBox="1">
            <a:spLocks noChangeArrowheads="1"/>
          </p:cNvSpPr>
          <p:nvPr/>
        </p:nvSpPr>
        <p:spPr bwMode="auto">
          <a:xfrm>
            <a:off x="395288" y="836613"/>
            <a:ext cx="331311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People</a:t>
            </a:r>
          </a:p>
        </p:txBody>
      </p:sp>
      <p:sp>
        <p:nvSpPr>
          <p:cNvPr id="13317" name="TextBox 1"/>
          <p:cNvSpPr txBox="1">
            <a:spLocks noChangeArrowheads="1"/>
          </p:cNvSpPr>
          <p:nvPr/>
        </p:nvSpPr>
        <p:spPr bwMode="auto">
          <a:xfrm>
            <a:off x="395288" y="1773238"/>
            <a:ext cx="8569325"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461963" algn="l"/>
                <a:tab pos="4003675" algn="l"/>
              </a:tabLst>
              <a:defRPr>
                <a:solidFill>
                  <a:schemeClr val="tx1"/>
                </a:solidFill>
                <a:latin typeface="Arial" charset="0"/>
              </a:defRPr>
            </a:lvl1pPr>
            <a:lvl2pPr marL="742950" indent="-285750" eaLnBrk="0" hangingPunct="0">
              <a:tabLst>
                <a:tab pos="461963" algn="l"/>
                <a:tab pos="4003675" algn="l"/>
              </a:tabLst>
              <a:defRPr>
                <a:solidFill>
                  <a:schemeClr val="tx1"/>
                </a:solidFill>
                <a:latin typeface="Arial" charset="0"/>
              </a:defRPr>
            </a:lvl2pPr>
            <a:lvl3pPr marL="1143000" indent="-228600" eaLnBrk="0" hangingPunct="0">
              <a:tabLst>
                <a:tab pos="461963" algn="l"/>
                <a:tab pos="4003675" algn="l"/>
              </a:tabLst>
              <a:defRPr>
                <a:solidFill>
                  <a:schemeClr val="tx1"/>
                </a:solidFill>
                <a:latin typeface="Arial" charset="0"/>
              </a:defRPr>
            </a:lvl3pPr>
            <a:lvl4pPr marL="1600200" indent="-228600" eaLnBrk="0" hangingPunct="0">
              <a:tabLst>
                <a:tab pos="461963" algn="l"/>
                <a:tab pos="4003675" algn="l"/>
              </a:tabLst>
              <a:defRPr>
                <a:solidFill>
                  <a:schemeClr val="tx1"/>
                </a:solidFill>
                <a:latin typeface="Arial" charset="0"/>
              </a:defRPr>
            </a:lvl4pPr>
            <a:lvl5pPr marL="2057400" indent="-228600" eaLnBrk="0" hangingPunct="0">
              <a:tabLst>
                <a:tab pos="461963" algn="l"/>
                <a:tab pos="4003675" algn="l"/>
              </a:tabLst>
              <a:defRPr>
                <a:solidFill>
                  <a:schemeClr val="tx1"/>
                </a:solidFill>
                <a:latin typeface="Arial" charset="0"/>
              </a:defRPr>
            </a:lvl5pPr>
            <a:lvl6pPr marL="2514600" indent="-228600" eaLnBrk="0" fontAlgn="base" hangingPunct="0">
              <a:spcBef>
                <a:spcPct val="0"/>
              </a:spcBef>
              <a:spcAft>
                <a:spcPct val="0"/>
              </a:spcAft>
              <a:tabLst>
                <a:tab pos="461963" algn="l"/>
                <a:tab pos="4003675" algn="l"/>
              </a:tabLst>
              <a:defRPr>
                <a:solidFill>
                  <a:schemeClr val="tx1"/>
                </a:solidFill>
                <a:latin typeface="Arial" charset="0"/>
              </a:defRPr>
            </a:lvl6pPr>
            <a:lvl7pPr marL="2971800" indent="-228600" eaLnBrk="0" fontAlgn="base" hangingPunct="0">
              <a:spcBef>
                <a:spcPct val="0"/>
              </a:spcBef>
              <a:spcAft>
                <a:spcPct val="0"/>
              </a:spcAft>
              <a:tabLst>
                <a:tab pos="461963" algn="l"/>
                <a:tab pos="4003675" algn="l"/>
              </a:tabLst>
              <a:defRPr>
                <a:solidFill>
                  <a:schemeClr val="tx1"/>
                </a:solidFill>
                <a:latin typeface="Arial" charset="0"/>
              </a:defRPr>
            </a:lvl7pPr>
            <a:lvl8pPr marL="3429000" indent="-228600" eaLnBrk="0" fontAlgn="base" hangingPunct="0">
              <a:spcBef>
                <a:spcPct val="0"/>
              </a:spcBef>
              <a:spcAft>
                <a:spcPct val="0"/>
              </a:spcAft>
              <a:tabLst>
                <a:tab pos="461963" algn="l"/>
                <a:tab pos="4003675" algn="l"/>
              </a:tabLst>
              <a:defRPr>
                <a:solidFill>
                  <a:schemeClr val="tx1"/>
                </a:solidFill>
                <a:latin typeface="Arial" charset="0"/>
              </a:defRPr>
            </a:lvl8pPr>
            <a:lvl9pPr marL="3886200" indent="-228600" eaLnBrk="0" fontAlgn="base" hangingPunct="0">
              <a:spcBef>
                <a:spcPct val="0"/>
              </a:spcBef>
              <a:spcAft>
                <a:spcPct val="0"/>
              </a:spcAft>
              <a:tabLst>
                <a:tab pos="461963" algn="l"/>
                <a:tab pos="4003675" algn="l"/>
              </a:tabLst>
              <a:defRPr>
                <a:solidFill>
                  <a:schemeClr val="tx1"/>
                </a:solidFill>
                <a:latin typeface="Arial" charset="0"/>
              </a:defRPr>
            </a:lvl9pPr>
          </a:lstStyle>
          <a:p>
            <a:pPr eaLnBrk="1" hangingPunct="1"/>
            <a:r>
              <a:rPr lang="en-US" sz="2400" dirty="0"/>
              <a:t>Next, </a:t>
            </a:r>
            <a:r>
              <a:rPr lang="en-US" sz="2400" dirty="0" smtClean="0"/>
              <a:t>returning to </a:t>
            </a:r>
            <a:r>
              <a:rPr lang="en-US" sz="2400" dirty="0" smtClean="0"/>
              <a:t>ENTRY_DATA, </a:t>
            </a:r>
            <a:r>
              <a:rPr lang="en-US" sz="2400" dirty="0"/>
              <a:t>note </a:t>
            </a:r>
            <a:r>
              <a:rPr lang="en-US" sz="2400" dirty="0" smtClean="0"/>
              <a:t>its </a:t>
            </a:r>
            <a:r>
              <a:rPr lang="en-US" sz="2400" dirty="0" smtClean="0"/>
              <a:t>complexity </a:t>
            </a:r>
            <a:r>
              <a:rPr lang="en-US" sz="2400" dirty="0" smtClean="0"/>
              <a:t>as </a:t>
            </a:r>
            <a:r>
              <a:rPr lang="en-US" sz="2400" dirty="0" smtClean="0"/>
              <a:t>a table (please </a:t>
            </a:r>
            <a:r>
              <a:rPr lang="en-US" sz="2400" dirty="0" smtClean="0"/>
              <a:t>right-click to open </a:t>
            </a:r>
            <a:r>
              <a:rPr lang="en-US" sz="2400" dirty="0"/>
              <a:t>in Design View</a:t>
            </a:r>
            <a:r>
              <a:rPr lang="en-US" sz="2400" dirty="0" smtClean="0"/>
              <a:t>):</a:t>
            </a:r>
            <a:endParaRPr lang="en-US" sz="2400" dirty="0"/>
          </a:p>
          <a:p>
            <a:pPr eaLnBrk="1" hangingPunct="1"/>
            <a:endParaRPr lang="en-US" sz="2400" dirty="0"/>
          </a:p>
          <a:p>
            <a:pPr eaLnBrk="1" hangingPunct="1"/>
            <a:r>
              <a:rPr lang="en-US" altLang="zh-TW" sz="2400" dirty="0">
                <a:ea typeface="新細明體" pitchFamily="18" charset="-120"/>
              </a:rPr>
              <a:t>Other people often played a role in people’s entry into office, and CBDB tracks both kin roles (esp. for </a:t>
            </a:r>
            <a:r>
              <a:rPr lang="en-US" altLang="zh-TW" sz="2400" i="1" dirty="0">
                <a:ea typeface="新細明體" pitchFamily="18" charset="-120"/>
              </a:rPr>
              <a:t>yin</a:t>
            </a:r>
            <a:r>
              <a:rPr lang="en-US" altLang="zh-TW" sz="2400" dirty="0">
                <a:ea typeface="新細明體" pitchFamily="18" charset="-120"/>
              </a:rPr>
              <a:t>) and social associations.</a:t>
            </a:r>
            <a:br>
              <a:rPr lang="en-US" altLang="zh-TW" sz="2400" dirty="0">
                <a:ea typeface="新細明體" pitchFamily="18" charset="-120"/>
              </a:rPr>
            </a:br>
            <a:endParaRPr lang="en-US" altLang="zh-TW" sz="2400" dirty="0">
              <a:ea typeface="新細明體" pitchFamily="18" charset="-120"/>
            </a:endParaRPr>
          </a:p>
          <a:p>
            <a:pPr eaLnBrk="1" hangingPunct="1"/>
            <a:r>
              <a:rPr lang="en-US" sz="2400" dirty="0"/>
              <a:t>In later dynasties, specific institutions also played a role in entry into government service.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4340"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Places</a:t>
            </a:r>
          </a:p>
        </p:txBody>
      </p:sp>
      <p:sp>
        <p:nvSpPr>
          <p:cNvPr id="14341"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ADDR_CODES</a:t>
            </a:r>
          </a:p>
        </p:txBody>
      </p:sp>
      <p:sp>
        <p:nvSpPr>
          <p:cNvPr id="2" name="TextBox 1"/>
          <p:cNvSpPr txBox="1"/>
          <p:nvPr/>
        </p:nvSpPr>
        <p:spPr>
          <a:xfrm>
            <a:off x="539750" y="1844675"/>
            <a:ext cx="8424863" cy="4524375"/>
          </a:xfrm>
          <a:prstGeom prst="rect">
            <a:avLst/>
          </a:prstGeom>
          <a:noFill/>
        </p:spPr>
        <p:txBody>
          <a:bodyPr>
            <a:spAutoFit/>
          </a:bodyPr>
          <a:lstStyle/>
          <a:p>
            <a:pPr>
              <a:defRPr/>
            </a:pPr>
            <a:r>
              <a:rPr lang="en-US" sz="2400" b="1" dirty="0"/>
              <a:t>Places</a:t>
            </a:r>
            <a:r>
              <a:rPr lang="en-US" sz="2400" dirty="0"/>
              <a:t> in CBDB are specifically </a:t>
            </a:r>
            <a:r>
              <a:rPr lang="en-US" sz="2400" b="1" dirty="0"/>
              <a:t>administrative units</a:t>
            </a:r>
            <a:r>
              <a:rPr lang="en-US" sz="2400" dirty="0"/>
              <a:t>, the official designations of places within the pre-modern bureaucratic system.</a:t>
            </a:r>
            <a:br>
              <a:rPr lang="en-US" sz="2400" dirty="0"/>
            </a:br>
            <a:endParaRPr lang="en-US" sz="2400" dirty="0"/>
          </a:p>
          <a:p>
            <a:pPr marL="461963" indent="-461963">
              <a:defRPr/>
            </a:pPr>
            <a:r>
              <a:rPr lang="en-US" sz="2400" dirty="0"/>
              <a:t>The table ADDR_CODES (Please open) frankly needs work.  </a:t>
            </a:r>
          </a:p>
          <a:p>
            <a:pPr marL="461963" indent="-461963">
              <a:defRPr/>
            </a:pPr>
            <a:r>
              <a:rPr lang="en-US" sz="2400" dirty="0"/>
              <a:t>The goal has been to create a system of codes that match those in the CHGIS (China Historical GIS) database.</a:t>
            </a:r>
          </a:p>
          <a:p>
            <a:pPr marL="461963" indent="-461963">
              <a:defRPr/>
            </a:pPr>
            <a:r>
              <a:rPr lang="en-US" sz="2400" dirty="0"/>
              <a:t>We generated our codes from Robert Hartwell’s initial data to implement the rule:  create a new code </a:t>
            </a:r>
            <a:r>
              <a:rPr lang="en-US" sz="2400" b="1" dirty="0"/>
              <a:t>only when administrative unit boundaries change</a:t>
            </a:r>
            <a:r>
              <a:rPr lang="en-US" sz="2400" dirty="0"/>
              <a:t>.</a:t>
            </a:r>
          </a:p>
          <a:p>
            <a:pPr marL="461963" indent="-461963">
              <a:defRPr/>
            </a:pPr>
            <a:r>
              <a:rPr lang="en-US" sz="2400" dirty="0"/>
              <a:t>His data on boundaries was less than perfect, and current codes still are more bound to dynasties than we want.</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5364"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Places</a:t>
            </a:r>
          </a:p>
        </p:txBody>
      </p:sp>
      <p:sp>
        <p:nvSpPr>
          <p:cNvPr id="15365"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ADDR_CODES</a:t>
            </a:r>
          </a:p>
        </p:txBody>
      </p:sp>
      <p:sp>
        <p:nvSpPr>
          <p:cNvPr id="2" name="TextBox 1"/>
          <p:cNvSpPr txBox="1"/>
          <p:nvPr/>
        </p:nvSpPr>
        <p:spPr>
          <a:xfrm>
            <a:off x="395288" y="1700213"/>
            <a:ext cx="8640762" cy="4524375"/>
          </a:xfrm>
          <a:prstGeom prst="rect">
            <a:avLst/>
          </a:prstGeom>
          <a:noFill/>
        </p:spPr>
        <p:txBody>
          <a:bodyPr>
            <a:spAutoFit/>
          </a:bodyPr>
          <a:lstStyle/>
          <a:p>
            <a:pPr>
              <a:defRPr/>
            </a:pPr>
            <a:r>
              <a:rPr lang="en-US" sz="2400" dirty="0"/>
              <a:t>The fields in ADDR_CODES are:</a:t>
            </a:r>
          </a:p>
          <a:p>
            <a:pPr marL="231775">
              <a:tabLst>
                <a:tab pos="2570163" algn="l"/>
              </a:tabLst>
              <a:defRPr/>
            </a:pPr>
            <a:r>
              <a:rPr lang="en-US" sz="2400" b="1" dirty="0" err="1">
                <a:solidFill>
                  <a:srgbClr val="FF0000"/>
                </a:solidFill>
              </a:rPr>
              <a:t>c_addr_id</a:t>
            </a:r>
            <a:r>
              <a:rPr lang="en-US" sz="2400" dirty="0"/>
              <a:t>	the basic ID used in all other tables</a:t>
            </a:r>
          </a:p>
          <a:p>
            <a:pPr marL="231775">
              <a:tabLst>
                <a:tab pos="2570163" algn="l"/>
              </a:tabLst>
              <a:defRPr/>
            </a:pPr>
            <a:r>
              <a:rPr lang="en-US" sz="2400" dirty="0" err="1"/>
              <a:t>c_name</a:t>
            </a:r>
            <a:endParaRPr lang="en-US" sz="2400" dirty="0"/>
          </a:p>
          <a:p>
            <a:pPr marL="231775">
              <a:tabLst>
                <a:tab pos="2570163" algn="l"/>
              </a:tabLst>
              <a:defRPr/>
            </a:pPr>
            <a:r>
              <a:rPr lang="en-US" sz="2400" dirty="0" err="1"/>
              <a:t>c_name_chn</a:t>
            </a:r>
            <a:endParaRPr lang="en-US" sz="2400" dirty="0"/>
          </a:p>
          <a:p>
            <a:pPr marL="231775">
              <a:tabLst>
                <a:tab pos="2570163" algn="l"/>
              </a:tabLst>
              <a:defRPr/>
            </a:pPr>
            <a:r>
              <a:rPr lang="en-US" sz="2400" dirty="0" err="1"/>
              <a:t>c_first_year</a:t>
            </a:r>
            <a:endParaRPr lang="en-US" sz="2400" dirty="0"/>
          </a:p>
          <a:p>
            <a:pPr marL="231775">
              <a:tabLst>
                <a:tab pos="2570163" algn="l"/>
              </a:tabLst>
              <a:defRPr/>
            </a:pPr>
            <a:r>
              <a:rPr lang="en-US" sz="2400" dirty="0" err="1"/>
              <a:t>c_last_year</a:t>
            </a:r>
            <a:endParaRPr lang="en-US" sz="2400" dirty="0"/>
          </a:p>
          <a:p>
            <a:pPr marL="231775">
              <a:tabLst>
                <a:tab pos="2570163" algn="l"/>
              </a:tabLst>
              <a:defRPr/>
            </a:pPr>
            <a:r>
              <a:rPr lang="en-US" sz="2400" dirty="0" err="1"/>
              <a:t>c_admin_type</a:t>
            </a:r>
            <a:r>
              <a:rPr lang="en-US" sz="2400" dirty="0"/>
              <a:t>	this is a TEXT field, to be replaced by an ID</a:t>
            </a:r>
          </a:p>
          <a:p>
            <a:pPr marL="231775">
              <a:tabLst>
                <a:tab pos="2570163" algn="l"/>
              </a:tabLst>
              <a:defRPr/>
            </a:pPr>
            <a:r>
              <a:rPr lang="en-US" sz="2400" dirty="0" err="1"/>
              <a:t>x_coord</a:t>
            </a:r>
            <a:r>
              <a:rPr lang="en-US" sz="2400" dirty="0"/>
              <a:t>	this is still (?) the coordinates of the</a:t>
            </a:r>
          </a:p>
          <a:p>
            <a:pPr marL="231775">
              <a:tabLst>
                <a:tab pos="2570163" algn="l"/>
              </a:tabLst>
              <a:defRPr/>
            </a:pPr>
            <a:r>
              <a:rPr lang="en-US" sz="2400" dirty="0" err="1"/>
              <a:t>y_coord</a:t>
            </a:r>
            <a:r>
              <a:rPr lang="en-US" sz="2400" dirty="0"/>
              <a:t>		 centroid for the polygon</a:t>
            </a:r>
          </a:p>
          <a:p>
            <a:pPr marL="231775">
              <a:tabLst>
                <a:tab pos="2570163" algn="l"/>
              </a:tabLst>
              <a:defRPr/>
            </a:pPr>
            <a:r>
              <a:rPr lang="en-US" sz="2400" dirty="0"/>
              <a:t>CHGIS_PT_ID</a:t>
            </a:r>
            <a:br>
              <a:rPr lang="en-US" sz="2400" dirty="0"/>
            </a:br>
            <a:r>
              <a:rPr lang="en-US" sz="2400" dirty="0" err="1"/>
              <a:t>c_notes</a:t>
            </a:r>
            <a:endParaRPr lang="en-US" sz="2400" dirty="0"/>
          </a:p>
          <a:p>
            <a:pPr marL="231775">
              <a:tabLst>
                <a:tab pos="2570163" algn="l"/>
              </a:tabLst>
              <a:defRPr/>
            </a:pPr>
            <a:r>
              <a:rPr lang="en-US" sz="2400" dirty="0" err="1"/>
              <a:t>c_altnames</a:t>
            </a:r>
            <a:r>
              <a:rPr lang="en-US" sz="2400" dirty="0"/>
              <a:t>	this violates the one-to-many rule</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187450" y="952500"/>
            <a:ext cx="6840538"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zh-CN" sz="1400">
              <a:ea typeface="新細明體" pitchFamily="18" charset="-120"/>
            </a:endParaRPr>
          </a:p>
          <a:p>
            <a:pPr algn="ctr" eaLnBrk="1" hangingPunct="1"/>
            <a:endParaRPr lang="en-US" altLang="zh-CN" sz="1400">
              <a:ea typeface="新細明體" pitchFamily="18" charset="-120"/>
            </a:endParaRPr>
          </a:p>
          <a:p>
            <a:pPr algn="ctr" eaLnBrk="1" hangingPunct="1"/>
            <a:r>
              <a:rPr lang="en-US" sz="3200"/>
              <a:t>Session Two:</a:t>
            </a:r>
            <a:br>
              <a:rPr lang="en-US" sz="3200"/>
            </a:br>
            <a:endParaRPr lang="en-US" sz="3200"/>
          </a:p>
          <a:p>
            <a:pPr algn="ctr" eaLnBrk="1" hangingPunct="1"/>
            <a:r>
              <a:rPr lang="en-US" sz="3200" b="1"/>
              <a:t>The Structure and Functions of the China Biographical Database</a:t>
            </a:r>
            <a:r>
              <a:rPr lang="en-US" sz="3200"/>
              <a:t>,</a:t>
            </a:r>
            <a:br>
              <a:rPr lang="en-US" sz="3200"/>
            </a:br>
            <a:r>
              <a:rPr lang="en-US" sz="3200"/>
              <a:t>with Query Examples</a:t>
            </a:r>
            <a:br>
              <a:rPr lang="en-US" sz="3200"/>
            </a:br>
            <a:r>
              <a:rPr lang="en-US" sz="3200"/>
              <a:t/>
            </a:r>
            <a:br>
              <a:rPr lang="en-US" sz="3200"/>
            </a:br>
            <a:endParaRPr lang="en-US" altLang="zh-CN" sz="3200">
              <a:ea typeface="TSC UMing S TT" pitchFamily="49" charset="-120"/>
            </a:endParaRPr>
          </a:p>
        </p:txBody>
      </p:sp>
      <p:pic>
        <p:nvPicPr>
          <p:cNvPr id="307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6350"/>
            <a:ext cx="7016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 Box 4"/>
          <p:cNvSpPr txBox="1">
            <a:spLocks noChangeArrowheads="1"/>
          </p:cNvSpPr>
          <p:nvPr/>
        </p:nvSpPr>
        <p:spPr bwMode="auto">
          <a:xfrm>
            <a:off x="2787650" y="5759450"/>
            <a:ext cx="372903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zh-CN" sz="2800">
                <a:ea typeface="TSC UMing S TT" pitchFamily="49" charset="-120"/>
              </a:rPr>
              <a:t>Michael A. Fuller</a:t>
            </a:r>
            <a:endParaRPr lang="zh-CN" altLang="en-US" sz="2800">
              <a:ea typeface="TSC UMing S TT" pitchFamily="49" charset="-120"/>
            </a:endParaRPr>
          </a:p>
        </p:txBody>
      </p:sp>
      <p:sp>
        <p:nvSpPr>
          <p:cNvPr id="3077" name="TextBox 1"/>
          <p:cNvSpPr txBox="1">
            <a:spLocks noChangeArrowheads="1"/>
          </p:cNvSpPr>
          <p:nvPr/>
        </p:nvSpPr>
        <p:spPr bwMode="auto">
          <a:xfrm>
            <a:off x="0" y="-26988"/>
            <a:ext cx="2124075" cy="97948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China Biographical Database Project (CBDB)</a:t>
            </a:r>
            <a:endParaRPr lang="en-US" sz="160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6388"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Places</a:t>
            </a:r>
          </a:p>
        </p:txBody>
      </p:sp>
      <p:sp>
        <p:nvSpPr>
          <p:cNvPr id="16389"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ADDR_CODES</a:t>
            </a:r>
          </a:p>
        </p:txBody>
      </p:sp>
      <p:sp>
        <p:nvSpPr>
          <p:cNvPr id="16390" name="TextBox 1"/>
          <p:cNvSpPr txBox="1">
            <a:spLocks noChangeArrowheads="1"/>
          </p:cNvSpPr>
          <p:nvPr/>
        </p:nvSpPr>
        <p:spPr bwMode="auto">
          <a:xfrm>
            <a:off x="395288" y="1803400"/>
            <a:ext cx="8640762"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Because </a:t>
            </a:r>
            <a:r>
              <a:rPr lang="en-US" sz="2400" b="1"/>
              <a:t>Places</a:t>
            </a:r>
            <a:r>
              <a:rPr lang="en-US" sz="2400"/>
              <a:t> are administrative units, CBDB needs to track their place within the hierarchy of units, to know what units are parts of a “place” and the unit to which it reports.</a:t>
            </a:r>
            <a:br>
              <a:rPr lang="en-US" sz="2400"/>
            </a:br>
            <a:endParaRPr lang="en-US" sz="2400"/>
          </a:p>
          <a:p>
            <a:pPr eaLnBrk="1" hangingPunct="1"/>
            <a:r>
              <a:rPr lang="en-US" sz="2400"/>
              <a:t>This information is captured in ADDR_BELONGS_DATA. (Please open this table)</a:t>
            </a:r>
          </a:p>
          <a:p>
            <a:pPr eaLnBrk="1" hangingPunct="1"/>
            <a:endParaRPr lang="en-US" sz="2400"/>
          </a:p>
          <a:p>
            <a:pPr eaLnBrk="1" hangingPunct="1"/>
            <a:r>
              <a:rPr lang="en-US" sz="2400"/>
              <a:t>Because this table is machine-friendly / user-unfriendly, CBDB also has a second table ADDRESSES that also shows the hierarchy.  (Please open.)</a:t>
            </a:r>
            <a:br>
              <a:rPr lang="en-US" sz="2400"/>
            </a:br>
            <a:endParaRPr lang="en-US" sz="2400"/>
          </a:p>
          <a:p>
            <a:pPr eaLnBrk="1" hangingPunct="1"/>
            <a:r>
              <a:rPr lang="en-US" sz="2400"/>
              <a:t>Each record gives an ascending list of units ending in a dynasty.</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7412"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Places</a:t>
            </a:r>
          </a:p>
        </p:txBody>
      </p:sp>
      <p:sp>
        <p:nvSpPr>
          <p:cNvPr id="17413"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ADDR_CODES</a:t>
            </a:r>
          </a:p>
        </p:txBody>
      </p:sp>
      <p:sp>
        <p:nvSpPr>
          <p:cNvPr id="17414" name="TextBox 1"/>
          <p:cNvSpPr txBox="1">
            <a:spLocks noChangeArrowheads="1"/>
          </p:cNvSpPr>
          <p:nvPr/>
        </p:nvSpPr>
        <p:spPr bwMode="auto">
          <a:xfrm>
            <a:off x="395288" y="1803400"/>
            <a:ext cx="8640762"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To simplify querying, I have created a third table:</a:t>
            </a:r>
          </a:p>
          <a:p>
            <a:pPr eaLnBrk="1" hangingPunct="1"/>
            <a:endParaRPr lang="en-US" sz="2400"/>
          </a:p>
          <a:p>
            <a:pPr eaLnBrk="1" hangingPunct="1"/>
            <a:r>
              <a:rPr lang="en-US" sz="2400"/>
              <a:t>ZZZ_BELONGS_TO</a:t>
            </a:r>
          </a:p>
          <a:p>
            <a:pPr eaLnBrk="1" hangingPunct="1"/>
            <a:endParaRPr lang="en-US" sz="2400"/>
          </a:p>
          <a:p>
            <a:pPr eaLnBrk="1" hangingPunct="1"/>
            <a:r>
              <a:rPr lang="en-US" sz="2400"/>
              <a:t>It lists all the units within a given “place.” </a:t>
            </a:r>
          </a:p>
          <a:p>
            <a:pPr eaLnBrk="1" hangingPunct="1"/>
            <a:endParaRPr lang="en-US" sz="2400"/>
          </a:p>
          <a:p>
            <a:pPr eaLnBrk="1" hangingPunct="1"/>
            <a:r>
              <a:rPr lang="en-US" sz="2400"/>
              <a:t>That is, for a </a:t>
            </a:r>
            <a:r>
              <a:rPr lang="zh-TW" altLang="en-US" sz="2400">
                <a:ea typeface="新細明體" pitchFamily="18" charset="-120"/>
              </a:rPr>
              <a:t>州</a:t>
            </a:r>
            <a:r>
              <a:rPr lang="en-US" sz="2400"/>
              <a:t>, it lists all the </a:t>
            </a:r>
            <a:r>
              <a:rPr lang="zh-TW" altLang="en-US" sz="2400">
                <a:ea typeface="新細明體" pitchFamily="18" charset="-120"/>
              </a:rPr>
              <a:t>縣</a:t>
            </a:r>
            <a:r>
              <a:rPr lang="en-US" sz="2400"/>
              <a:t>.  For a </a:t>
            </a:r>
            <a:r>
              <a:rPr lang="zh-TW" altLang="en-US" sz="2400">
                <a:ea typeface="新細明體" pitchFamily="18" charset="-120"/>
              </a:rPr>
              <a:t>路</a:t>
            </a:r>
            <a:r>
              <a:rPr lang="en-US" altLang="zh-TW" sz="2400">
                <a:ea typeface="新細明體" pitchFamily="18" charset="-120"/>
              </a:rPr>
              <a:t> or </a:t>
            </a:r>
            <a:r>
              <a:rPr lang="zh-TW" altLang="en-US" sz="2400">
                <a:ea typeface="新細明體" pitchFamily="18" charset="-120"/>
              </a:rPr>
              <a:t>道</a:t>
            </a:r>
            <a:r>
              <a:rPr lang="en-US" altLang="zh-TW" sz="2400">
                <a:ea typeface="新細明體" pitchFamily="18" charset="-120"/>
              </a:rPr>
              <a:t>, it lists all the </a:t>
            </a:r>
            <a:r>
              <a:rPr lang="zh-TW" altLang="en-US" sz="2400">
                <a:ea typeface="新細明體" pitchFamily="18" charset="-120"/>
              </a:rPr>
              <a:t>州</a:t>
            </a:r>
            <a:r>
              <a:rPr lang="en-US" sz="2400"/>
              <a:t> </a:t>
            </a:r>
            <a:r>
              <a:rPr lang="en-US" sz="2400" b="1"/>
              <a:t>and</a:t>
            </a:r>
            <a:r>
              <a:rPr lang="en-US" sz="2400"/>
              <a:t> </a:t>
            </a:r>
            <a:r>
              <a:rPr lang="zh-TW" altLang="en-US" sz="2400">
                <a:ea typeface="新細明體" pitchFamily="18" charset="-120"/>
              </a:rPr>
              <a:t>縣</a:t>
            </a:r>
            <a:r>
              <a:rPr lang="en-US" altLang="zh-TW" sz="2400">
                <a:ea typeface="新細明體" pitchFamily="18" charset="-120"/>
              </a:rPr>
              <a:t>, and so on.</a:t>
            </a:r>
            <a:endParaRPr lang="en-US" sz="240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8436" name="TextBox 2"/>
          <p:cNvSpPr txBox="1">
            <a:spLocks noChangeArrowheads="1"/>
          </p:cNvSpPr>
          <p:nvPr/>
        </p:nvSpPr>
        <p:spPr bwMode="auto">
          <a:xfrm>
            <a:off x="395288" y="692696"/>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Offices</a:t>
            </a:r>
          </a:p>
        </p:txBody>
      </p:sp>
      <p:sp>
        <p:nvSpPr>
          <p:cNvPr id="18437" name="TextBox 5"/>
          <p:cNvSpPr txBox="1">
            <a:spLocks noChangeArrowheads="1"/>
          </p:cNvSpPr>
          <p:nvPr/>
        </p:nvSpPr>
        <p:spPr bwMode="auto">
          <a:xfrm>
            <a:off x="3635375" y="692696"/>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OFFICE_CODES</a:t>
            </a:r>
          </a:p>
        </p:txBody>
      </p:sp>
      <p:sp>
        <p:nvSpPr>
          <p:cNvPr id="2" name="TextBox 1"/>
          <p:cNvSpPr txBox="1"/>
          <p:nvPr/>
        </p:nvSpPr>
        <p:spPr>
          <a:xfrm>
            <a:off x="179511" y="1556792"/>
            <a:ext cx="8954963" cy="4662815"/>
          </a:xfrm>
          <a:prstGeom prst="rect">
            <a:avLst/>
          </a:prstGeom>
          <a:noFill/>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200" dirty="0" smtClean="0"/>
              <a:t>Representing </a:t>
            </a:r>
            <a:r>
              <a:rPr lang="en-US" sz="2200" b="1" dirty="0" smtClean="0"/>
              <a:t>Office</a:t>
            </a:r>
            <a:r>
              <a:rPr lang="en-US" sz="2200" dirty="0" smtClean="0"/>
              <a:t> as an entity still needs work.  There are three problems:</a:t>
            </a:r>
            <a:r>
              <a:rPr lang="en-US" sz="2400" dirty="0" smtClean="0"/>
              <a:t/>
            </a:r>
            <a:br>
              <a:rPr lang="en-US" sz="2400" dirty="0" smtClean="0"/>
            </a:br>
            <a:endParaRPr lang="en-US" sz="1100" dirty="0" smtClean="0"/>
          </a:p>
          <a:p>
            <a:pPr marL="231775" indent="-231775" eaLnBrk="1" hangingPunct="1">
              <a:buFontTx/>
              <a:buAutoNum type="arabicPeriod"/>
              <a:defRPr/>
            </a:pPr>
            <a:r>
              <a:rPr lang="en-US" sz="2200" dirty="0" smtClean="0"/>
              <a:t>Very general titles given in texts.  For example, some texts simply state </a:t>
            </a:r>
            <a:r>
              <a:rPr lang="zh-CN" altLang="en-US" sz="2200" dirty="0" smtClean="0">
                <a:ea typeface="宋体" pitchFamily="2" charset="-122"/>
              </a:rPr>
              <a:t>參軍</a:t>
            </a:r>
            <a:r>
              <a:rPr lang="en-US" altLang="zh-CN" sz="2200" dirty="0" smtClean="0">
                <a:ea typeface="宋体" pitchFamily="2" charset="-122"/>
              </a:rPr>
              <a:t>, but </a:t>
            </a:r>
            <a:r>
              <a:rPr lang="en-US" sz="2200" dirty="0" smtClean="0"/>
              <a:t>we have 153 office titles with </a:t>
            </a:r>
            <a:r>
              <a:rPr lang="zh-CN" altLang="en-US" sz="2200" dirty="0" smtClean="0">
                <a:ea typeface="宋体" pitchFamily="2" charset="-122"/>
              </a:rPr>
              <a:t>參軍 </a:t>
            </a:r>
            <a:r>
              <a:rPr lang="en-US" altLang="zh-CN" sz="2200" dirty="0" smtClean="0">
                <a:ea typeface="宋体" pitchFamily="2" charset="-122"/>
              </a:rPr>
              <a:t>in them.  How should we handle this?</a:t>
            </a:r>
            <a:br>
              <a:rPr lang="en-US" altLang="zh-CN" sz="2200" dirty="0" smtClean="0">
                <a:ea typeface="宋体" pitchFamily="2" charset="-122"/>
              </a:rPr>
            </a:br>
            <a:endParaRPr lang="en-US" altLang="zh-CN" sz="1400" dirty="0" smtClean="0">
              <a:ea typeface="宋体" pitchFamily="2" charset="-122"/>
            </a:endParaRPr>
          </a:p>
          <a:p>
            <a:pPr marL="231775" indent="-231775" eaLnBrk="1" hangingPunct="1">
              <a:buFontTx/>
              <a:buAutoNum type="arabicPeriod"/>
              <a:defRPr/>
            </a:pPr>
            <a:r>
              <a:rPr lang="en-US" sz="2200" dirty="0" smtClean="0"/>
              <a:t>Cross-dynastic analyses:  at present our office codes are by dynasty.</a:t>
            </a:r>
            <a:br>
              <a:rPr lang="en-US" sz="2200" dirty="0" smtClean="0"/>
            </a:br>
            <a:endParaRPr lang="en-US" sz="1400" dirty="0" smtClean="0"/>
          </a:p>
          <a:p>
            <a:pPr marL="231775" indent="-231775" eaLnBrk="1" hangingPunct="1">
              <a:buFontTx/>
              <a:buAutoNum type="arabicPeriod"/>
              <a:defRPr/>
            </a:pPr>
            <a:r>
              <a:rPr lang="en-US" sz="2200" dirty="0" smtClean="0"/>
              <a:t>Bureaucratic structure:  to do good analytic studies of bureaucratic interactions, we need a good idea of who reports to whom.  We have some detail for the Song dynasty and are working on the others.  (It turns out that this sort of information is difficult to reconstruct.)</a:t>
            </a:r>
            <a:br>
              <a:rPr lang="en-US" sz="2200" dirty="0" smtClean="0"/>
            </a:br>
            <a:r>
              <a:rPr lang="en-US" sz="1600" dirty="0" smtClean="0"/>
              <a:t/>
            </a:r>
            <a:br>
              <a:rPr lang="en-US" sz="1600" dirty="0" smtClean="0"/>
            </a:br>
            <a:r>
              <a:rPr lang="en-US" sz="2200" dirty="0" smtClean="0"/>
              <a:t>Open the form </a:t>
            </a:r>
            <a:r>
              <a:rPr lang="en-US" sz="2200" dirty="0" err="1" smtClean="0"/>
              <a:t>frmPickOfficeTree</a:t>
            </a:r>
            <a:r>
              <a:rPr lang="en-US" sz="2200" dirty="0" smtClean="0"/>
              <a:t> (by double-clicking on it)</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9460"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Offices</a:t>
            </a:r>
          </a:p>
        </p:txBody>
      </p:sp>
      <p:sp>
        <p:nvSpPr>
          <p:cNvPr id="19461"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OFFICE_CODES</a:t>
            </a:r>
          </a:p>
        </p:txBody>
      </p:sp>
      <p:sp>
        <p:nvSpPr>
          <p:cNvPr id="15366" name="TextBox 1"/>
          <p:cNvSpPr txBox="1">
            <a:spLocks noChangeArrowheads="1"/>
          </p:cNvSpPr>
          <p:nvPr/>
        </p:nvSpPr>
        <p:spPr bwMode="auto">
          <a:xfrm>
            <a:off x="395288" y="1757363"/>
            <a:ext cx="8353425" cy="415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400" dirty="0" smtClean="0"/>
              <a:t>In any case, the core structure of OFFICE_CODES is:</a:t>
            </a:r>
            <a:br>
              <a:rPr lang="en-US" sz="2400" dirty="0" smtClean="0"/>
            </a:br>
            <a:endParaRPr lang="en-US" sz="2400" dirty="0" smtClean="0"/>
          </a:p>
          <a:p>
            <a:pPr marL="461963" eaLnBrk="1" hangingPunct="1">
              <a:tabLst>
                <a:tab pos="3541713" algn="l"/>
              </a:tabLst>
              <a:defRPr/>
            </a:pPr>
            <a:r>
              <a:rPr lang="en-US" sz="2400" b="1" dirty="0" err="1" smtClean="0">
                <a:solidFill>
                  <a:srgbClr val="FF0000"/>
                </a:solidFill>
              </a:rPr>
              <a:t>c_office_id</a:t>
            </a:r>
            <a:r>
              <a:rPr lang="en-US" sz="2400" b="1" dirty="0" smtClean="0">
                <a:solidFill>
                  <a:srgbClr val="FF0000"/>
                </a:solidFill>
              </a:rPr>
              <a:t>	</a:t>
            </a:r>
            <a:r>
              <a:rPr lang="en-US" sz="2400" dirty="0" smtClean="0"/>
              <a:t>the main ID for offices</a:t>
            </a:r>
            <a:endParaRPr lang="en-US" sz="2400" b="1" dirty="0" smtClean="0">
              <a:solidFill>
                <a:srgbClr val="FF0000"/>
              </a:solidFill>
            </a:endParaRPr>
          </a:p>
          <a:p>
            <a:pPr marL="461963" eaLnBrk="1" hangingPunct="1">
              <a:tabLst>
                <a:tab pos="3541713" algn="l"/>
              </a:tabLst>
              <a:defRPr/>
            </a:pPr>
            <a:r>
              <a:rPr lang="en-US" sz="2400" dirty="0" err="1" smtClean="0"/>
              <a:t>c_dy</a:t>
            </a:r>
            <a:r>
              <a:rPr lang="en-US" sz="2400" dirty="0" smtClean="0"/>
              <a:t>	the dynasty</a:t>
            </a:r>
          </a:p>
          <a:p>
            <a:pPr marL="461963" eaLnBrk="1" hangingPunct="1">
              <a:defRPr/>
            </a:pPr>
            <a:r>
              <a:rPr lang="en-US" sz="2400" dirty="0" err="1" smtClean="0"/>
              <a:t>c_office_pinyin</a:t>
            </a:r>
            <a:endParaRPr lang="en-US" sz="2400" dirty="0" smtClean="0"/>
          </a:p>
          <a:p>
            <a:pPr marL="461963" eaLnBrk="1" hangingPunct="1">
              <a:defRPr/>
            </a:pPr>
            <a:r>
              <a:rPr lang="en-US" sz="2400" dirty="0" err="1" smtClean="0"/>
              <a:t>c_office_chn</a:t>
            </a:r>
            <a:endParaRPr lang="en-US" sz="2400" dirty="0" smtClean="0"/>
          </a:p>
          <a:p>
            <a:pPr marL="461963" eaLnBrk="1" hangingPunct="1">
              <a:defRPr/>
            </a:pPr>
            <a:r>
              <a:rPr lang="en-US" sz="2400" dirty="0" err="1" smtClean="0"/>
              <a:t>c_office_trans</a:t>
            </a:r>
            <a:r>
              <a:rPr lang="en-US" sz="2400" dirty="0" smtClean="0"/>
              <a:t/>
            </a:r>
            <a:br>
              <a:rPr lang="en-US" sz="2400" dirty="0" smtClean="0"/>
            </a:br>
            <a:endParaRPr lang="en-US" sz="2400" dirty="0" smtClean="0"/>
          </a:p>
          <a:p>
            <a:pPr eaLnBrk="1" hangingPunct="1">
              <a:defRPr/>
            </a:pPr>
            <a:r>
              <a:rPr lang="en-US" sz="2400" dirty="0" smtClean="0"/>
              <a:t>No real surprises here.  Since there are no foreign keys (codes that refer to other tables) except the dynasty, there is no </a:t>
            </a:r>
            <a:r>
              <a:rPr lang="en-US" sz="2400" dirty="0" err="1" smtClean="0"/>
              <a:t>denormalized</a:t>
            </a:r>
            <a:r>
              <a:rPr lang="en-US" sz="2400" dirty="0" smtClean="0"/>
              <a:t> equivalent.</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0484"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Offices</a:t>
            </a:r>
          </a:p>
        </p:txBody>
      </p:sp>
      <p:sp>
        <p:nvSpPr>
          <p:cNvPr id="20485"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OFFICE_CODES</a:t>
            </a:r>
          </a:p>
        </p:txBody>
      </p:sp>
      <p:sp>
        <p:nvSpPr>
          <p:cNvPr id="20486" name="TextBox 1"/>
          <p:cNvSpPr txBox="1">
            <a:spLocks noChangeArrowheads="1"/>
          </p:cNvSpPr>
          <p:nvPr/>
        </p:nvSpPr>
        <p:spPr bwMode="auto">
          <a:xfrm>
            <a:off x="395288" y="1757363"/>
            <a:ext cx="8353425" cy="415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a:t>However, two additional tables are needed to represent the information about bureaucratic structure that we need to know.  These two tables are:</a:t>
            </a:r>
            <a:br>
              <a:rPr lang="en-US" sz="2400" dirty="0"/>
            </a:br>
            <a:endParaRPr lang="en-US" sz="2400" dirty="0"/>
          </a:p>
          <a:p>
            <a:pPr marL="457200" eaLnBrk="1" hangingPunct="1"/>
            <a:r>
              <a:rPr lang="en-US" sz="2400" dirty="0"/>
              <a:t>OFFICE_TYPE_TREE</a:t>
            </a:r>
          </a:p>
          <a:p>
            <a:pPr marL="457200" eaLnBrk="1" hangingPunct="1"/>
            <a:r>
              <a:rPr lang="en-US" sz="2400" dirty="0"/>
              <a:t>OFFICE_CODE_TYPE_REL</a:t>
            </a:r>
          </a:p>
          <a:p>
            <a:pPr eaLnBrk="1" hangingPunct="1"/>
            <a:endParaRPr lang="en-US" sz="2400" dirty="0"/>
          </a:p>
          <a:p>
            <a:pPr eaLnBrk="1" hangingPunct="1"/>
            <a:r>
              <a:rPr lang="en-US" sz="2400" dirty="0"/>
              <a:t>OFFICE_TYPE_TREE lists all the institutions that make up the pre-modern Chinese bureaucracy, and OFFICE_CODE_TYPE_REL links specific offices to the bureaucratic structure.</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1508"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Kinship</a:t>
            </a:r>
          </a:p>
        </p:txBody>
      </p:sp>
      <p:sp>
        <p:nvSpPr>
          <p:cNvPr id="21509"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KINSHIP_CODES</a:t>
            </a:r>
          </a:p>
        </p:txBody>
      </p:sp>
      <p:sp>
        <p:nvSpPr>
          <p:cNvPr id="2" name="TextBox 1"/>
          <p:cNvSpPr txBox="1"/>
          <p:nvPr/>
        </p:nvSpPr>
        <p:spPr>
          <a:xfrm>
            <a:off x="395288" y="1989138"/>
            <a:ext cx="8640762" cy="4400550"/>
          </a:xfrm>
          <a:prstGeom prst="rect">
            <a:avLst/>
          </a:prstGeom>
          <a:noFill/>
        </p:spPr>
        <p:txBody>
          <a:bodyPr>
            <a:spAutoFit/>
          </a:bodyPr>
          <a:lstStyle/>
          <a:p>
            <a:pPr>
              <a:defRPr/>
            </a:pPr>
            <a:r>
              <a:rPr lang="en-US" sz="2400" dirty="0"/>
              <a:t>We have far too many kinship codes (please open the table to look at them):  we will need to rationalize this in the future.</a:t>
            </a:r>
            <a:br>
              <a:rPr lang="en-US" sz="2400" dirty="0"/>
            </a:br>
            <a:endParaRPr lang="en-US" sz="1400" dirty="0"/>
          </a:p>
          <a:p>
            <a:pPr>
              <a:defRPr/>
            </a:pPr>
            <a:r>
              <a:rPr lang="en-US" sz="2400" dirty="0"/>
              <a:t>The structure of KINSHIP_CODES is:</a:t>
            </a:r>
          </a:p>
          <a:p>
            <a:pPr marL="461963">
              <a:tabLst>
                <a:tab pos="3714750" algn="l"/>
              </a:tabLst>
              <a:defRPr/>
            </a:pPr>
            <a:r>
              <a:rPr lang="en-US" sz="2400" b="1" dirty="0" err="1">
                <a:solidFill>
                  <a:srgbClr val="FF0000"/>
                </a:solidFill>
              </a:rPr>
              <a:t>c_kincode</a:t>
            </a:r>
            <a:r>
              <a:rPr lang="en-US" sz="2400" dirty="0"/>
              <a:t>	the basic ID</a:t>
            </a:r>
          </a:p>
          <a:p>
            <a:pPr marL="461963">
              <a:tabLst>
                <a:tab pos="3714750" algn="l"/>
              </a:tabLst>
              <a:defRPr/>
            </a:pPr>
            <a:r>
              <a:rPr lang="en-US" sz="2400" dirty="0" err="1"/>
              <a:t>c_kinrel_chn</a:t>
            </a:r>
            <a:r>
              <a:rPr lang="en-US" sz="2400" dirty="0"/>
              <a:t>	the Chinese term</a:t>
            </a:r>
          </a:p>
          <a:p>
            <a:pPr marL="461963">
              <a:tabLst>
                <a:tab pos="3714750" algn="l"/>
              </a:tabLst>
              <a:defRPr/>
            </a:pPr>
            <a:r>
              <a:rPr lang="en-US" sz="2400" dirty="0" err="1"/>
              <a:t>c_kinrel</a:t>
            </a:r>
            <a:r>
              <a:rPr lang="en-US" sz="2400" dirty="0"/>
              <a:t>	the English term</a:t>
            </a:r>
            <a:br>
              <a:rPr lang="en-US" sz="2400" dirty="0"/>
            </a:br>
            <a:endParaRPr lang="en-US" sz="1200" dirty="0"/>
          </a:p>
          <a:p>
            <a:pPr marL="461963">
              <a:tabLst>
                <a:tab pos="3714750" algn="l"/>
              </a:tabLst>
              <a:defRPr/>
            </a:pPr>
            <a:r>
              <a:rPr lang="en-US" sz="2400" dirty="0"/>
              <a:t>c_kinpair_1	the obverse relation for males</a:t>
            </a:r>
          </a:p>
          <a:p>
            <a:pPr marL="461963">
              <a:tabLst>
                <a:tab pos="3714750" algn="l"/>
              </a:tabLst>
              <a:defRPr/>
            </a:pPr>
            <a:r>
              <a:rPr lang="en-US" sz="2400" dirty="0"/>
              <a:t>c_kinpair_2	the obverse relation for females</a:t>
            </a:r>
          </a:p>
          <a:p>
            <a:pPr marL="461963">
              <a:tabLst>
                <a:tab pos="3714750" algn="l"/>
              </a:tabLst>
              <a:defRPr/>
            </a:pPr>
            <a:endParaRPr lang="en-US" sz="1400" dirty="0"/>
          </a:p>
          <a:p>
            <a:pPr marL="461963">
              <a:tabLst>
                <a:tab pos="3714750" algn="l"/>
              </a:tabLst>
              <a:defRPr/>
            </a:pPr>
            <a:r>
              <a:rPr lang="en-US" sz="2400" dirty="0" err="1"/>
              <a:t>c_upstep</a:t>
            </a:r>
            <a:r>
              <a:rPr lang="en-US" sz="2400" dirty="0"/>
              <a:t>, </a:t>
            </a:r>
            <a:r>
              <a:rPr lang="en-US" sz="2400" dirty="0" err="1"/>
              <a:t>c_dwnstep</a:t>
            </a:r>
            <a:r>
              <a:rPr lang="en-US" sz="2400" dirty="0"/>
              <a:t>	kinship distance values</a:t>
            </a:r>
            <a:br>
              <a:rPr lang="en-US" sz="2400" dirty="0"/>
            </a:br>
            <a:r>
              <a:rPr lang="en-US" sz="2400" dirty="0" err="1"/>
              <a:t>c_marstep</a:t>
            </a:r>
            <a:r>
              <a:rPr lang="en-US" sz="2400" dirty="0"/>
              <a:t>, </a:t>
            </a:r>
            <a:r>
              <a:rPr lang="en-US" sz="2400" dirty="0" err="1"/>
              <a:t>c_colstep</a:t>
            </a:r>
            <a:r>
              <a:rPr lang="en-US" sz="2400" dirty="0"/>
              <a:t>	(i.e. FB = 1 up, 1 collateral)</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2532"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Social Associations</a:t>
            </a:r>
          </a:p>
        </p:txBody>
      </p:sp>
      <p:sp>
        <p:nvSpPr>
          <p:cNvPr id="22533"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ASSOC_CODES</a:t>
            </a:r>
          </a:p>
        </p:txBody>
      </p:sp>
      <p:sp>
        <p:nvSpPr>
          <p:cNvPr id="2" name="TextBox 1"/>
          <p:cNvSpPr txBox="1"/>
          <p:nvPr/>
        </p:nvSpPr>
        <p:spPr>
          <a:xfrm>
            <a:off x="395288" y="1989138"/>
            <a:ext cx="8353425" cy="4154487"/>
          </a:xfrm>
          <a:prstGeom prst="rect">
            <a:avLst/>
          </a:prstGeom>
          <a:noFill/>
        </p:spPr>
        <p:txBody>
          <a:bodyPr>
            <a:spAutoFit/>
          </a:bodyPr>
          <a:lstStyle/>
          <a:p>
            <a:pPr>
              <a:defRPr/>
            </a:pPr>
            <a:r>
              <a:rPr lang="en-US" sz="2400" dirty="0"/>
              <a:t>As with kinship codes, we have many, many association codes (again, open the table and take a look) and no doubt will have more as we collect more data.</a:t>
            </a:r>
          </a:p>
          <a:p>
            <a:pPr>
              <a:defRPr/>
            </a:pPr>
            <a:endParaRPr lang="en-US" sz="1200" dirty="0"/>
          </a:p>
          <a:p>
            <a:pPr>
              <a:defRPr/>
            </a:pPr>
            <a:r>
              <a:rPr lang="en-US" sz="2400" dirty="0"/>
              <a:t>The structure of the ASSOC_CODES table itself is simple:</a:t>
            </a:r>
          </a:p>
          <a:p>
            <a:pPr>
              <a:defRPr/>
            </a:pPr>
            <a:endParaRPr lang="en-US" sz="1200" dirty="0"/>
          </a:p>
          <a:p>
            <a:pPr marL="461963">
              <a:tabLst>
                <a:tab pos="3657600" algn="l"/>
              </a:tabLst>
              <a:defRPr/>
            </a:pPr>
            <a:r>
              <a:rPr lang="en-US" sz="2400" b="1" dirty="0" err="1">
                <a:solidFill>
                  <a:srgbClr val="FF0000"/>
                </a:solidFill>
              </a:rPr>
              <a:t>c_assoc_code</a:t>
            </a:r>
            <a:r>
              <a:rPr lang="en-US" sz="2400" dirty="0"/>
              <a:t>	the basic association ID</a:t>
            </a:r>
          </a:p>
          <a:p>
            <a:pPr marL="461963">
              <a:tabLst>
                <a:tab pos="3657600" algn="l"/>
              </a:tabLst>
              <a:defRPr/>
            </a:pPr>
            <a:r>
              <a:rPr lang="en-US" sz="2400" dirty="0" err="1"/>
              <a:t>c_assoc_desc</a:t>
            </a:r>
            <a:endParaRPr lang="en-US" sz="2400" dirty="0"/>
          </a:p>
          <a:p>
            <a:pPr marL="461963">
              <a:tabLst>
                <a:tab pos="3657600" algn="l"/>
              </a:tabLst>
              <a:defRPr/>
            </a:pPr>
            <a:r>
              <a:rPr lang="en-US" sz="2400" dirty="0" err="1"/>
              <a:t>c_assoc_desc_chn</a:t>
            </a:r>
            <a:endParaRPr lang="en-US" sz="2400" dirty="0"/>
          </a:p>
          <a:p>
            <a:pPr marL="461963">
              <a:tabLst>
                <a:tab pos="3657600" algn="l"/>
              </a:tabLst>
              <a:defRPr/>
            </a:pPr>
            <a:endParaRPr lang="en-US" sz="2400" dirty="0"/>
          </a:p>
          <a:p>
            <a:pPr marL="461963">
              <a:tabLst>
                <a:tab pos="3657600" algn="l"/>
              </a:tabLst>
              <a:defRPr/>
            </a:pPr>
            <a:r>
              <a:rPr lang="en-US" sz="2400" dirty="0" err="1"/>
              <a:t>c_assoc_pair</a:t>
            </a:r>
            <a:r>
              <a:rPr lang="en-US" sz="2400" dirty="0"/>
              <a:t>	the obverse relation</a:t>
            </a:r>
          </a:p>
          <a:p>
            <a:pPr marL="461963">
              <a:tabLst>
                <a:tab pos="3657600" algn="l"/>
              </a:tabLst>
              <a:defRPr/>
            </a:pPr>
            <a:r>
              <a:rPr lang="en-US" sz="2400" dirty="0"/>
              <a:t>c_assoc_pair2	the third code in triadic relations</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3556"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Social Associations</a:t>
            </a:r>
          </a:p>
        </p:txBody>
      </p:sp>
      <p:sp>
        <p:nvSpPr>
          <p:cNvPr id="23557"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ASSOC_CODES</a:t>
            </a:r>
          </a:p>
        </p:txBody>
      </p:sp>
      <p:sp>
        <p:nvSpPr>
          <p:cNvPr id="23558" name="TextBox 1"/>
          <p:cNvSpPr txBox="1">
            <a:spLocks noChangeArrowheads="1"/>
          </p:cNvSpPr>
          <p:nvPr/>
        </p:nvSpPr>
        <p:spPr bwMode="auto">
          <a:xfrm>
            <a:off x="395288" y="1772816"/>
            <a:ext cx="8353425"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a:t>However, because we have so many specific association codes, we need to be able to aggregate them for analytic purposes.  For this, we use two additional tables:</a:t>
            </a:r>
          </a:p>
          <a:p>
            <a:pPr eaLnBrk="1" hangingPunct="1"/>
            <a:endParaRPr lang="en-US" sz="1400" dirty="0"/>
          </a:p>
          <a:p>
            <a:pPr marL="457200" eaLnBrk="1" hangingPunct="1"/>
            <a:r>
              <a:rPr lang="en-US" sz="2400" dirty="0"/>
              <a:t>ASSOC_TYPES (please open)</a:t>
            </a:r>
          </a:p>
          <a:p>
            <a:pPr marL="457200" eaLnBrk="1" hangingPunct="1"/>
            <a:r>
              <a:rPr lang="en-US" sz="2400" dirty="0"/>
              <a:t>ASSOC_CODE_TYPE_REL</a:t>
            </a:r>
          </a:p>
          <a:p>
            <a:pPr eaLnBrk="1" hangingPunct="1"/>
            <a:endParaRPr lang="en-US" sz="1600" dirty="0"/>
          </a:p>
          <a:p>
            <a:pPr eaLnBrk="1" hangingPunct="1"/>
            <a:r>
              <a:rPr lang="en-US" sz="2400" dirty="0"/>
              <a:t>The ASSOC_TYPES table provides categories and sub-categories under which to classify specific associations.  The ASSOC_CODE_TYPE_REL table then links associations to larger </a:t>
            </a:r>
            <a:r>
              <a:rPr lang="en-US" sz="2400" dirty="0" smtClean="0"/>
              <a:t>categories</a:t>
            </a:r>
          </a:p>
          <a:p>
            <a:pPr eaLnBrk="1" hangingPunct="1"/>
            <a:endParaRPr lang="en-US" sz="2400" dirty="0"/>
          </a:p>
          <a:p>
            <a:pPr eaLnBrk="1" hangingPunct="1"/>
            <a:r>
              <a:rPr lang="en-US" sz="2400" dirty="0" smtClean="0"/>
              <a:t>Let’s create a query to select a type of association for Tang.</a:t>
            </a:r>
            <a:endParaRPr lang="en-US" sz="2400"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4580" name="TextBox 2"/>
          <p:cNvSpPr txBox="1">
            <a:spLocks noChangeArrowheads="1"/>
          </p:cNvSpPr>
          <p:nvPr/>
        </p:nvSpPr>
        <p:spPr bwMode="auto">
          <a:xfrm>
            <a:off x="395288" y="836613"/>
            <a:ext cx="367188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Social Distinctiveness</a:t>
            </a:r>
          </a:p>
        </p:txBody>
      </p:sp>
      <p:sp>
        <p:nvSpPr>
          <p:cNvPr id="24581" name="TextBox 5"/>
          <p:cNvSpPr txBox="1">
            <a:spLocks noChangeArrowheads="1"/>
          </p:cNvSpPr>
          <p:nvPr/>
        </p:nvSpPr>
        <p:spPr bwMode="auto">
          <a:xfrm>
            <a:off x="4140200" y="836613"/>
            <a:ext cx="33845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STATUS_CODES</a:t>
            </a:r>
          </a:p>
        </p:txBody>
      </p:sp>
      <p:sp>
        <p:nvSpPr>
          <p:cNvPr id="2" name="TextBox 1"/>
          <p:cNvSpPr txBox="1"/>
          <p:nvPr/>
        </p:nvSpPr>
        <p:spPr>
          <a:xfrm>
            <a:off x="395288" y="1844675"/>
            <a:ext cx="8353425" cy="3786188"/>
          </a:xfrm>
          <a:prstGeom prst="rect">
            <a:avLst/>
          </a:prstGeom>
          <a:noFill/>
        </p:spPr>
        <p:txBody>
          <a:bodyPr>
            <a:spAutoFit/>
          </a:bodyPr>
          <a:lstStyle/>
          <a:p>
            <a:pPr>
              <a:defRPr/>
            </a:pPr>
            <a:r>
              <a:rPr lang="en-US" sz="2400" dirty="0"/>
              <a:t>When we first began to develop CDBD, we started with Hartwell’s categories, but as we looked at textual data, Hartwell’s “status” evolved into a way of marking what people were known for in the lifetime and afterwards, hence “social distinctiveness.”</a:t>
            </a:r>
          </a:p>
          <a:p>
            <a:pPr>
              <a:defRPr/>
            </a:pPr>
            <a:endParaRPr lang="en-US" sz="2400" dirty="0"/>
          </a:p>
          <a:p>
            <a:pPr>
              <a:defRPr/>
            </a:pPr>
            <a:r>
              <a:rPr lang="en-US" sz="2400" dirty="0"/>
              <a:t>The structure of STATUS_CODES is the simplest yet:</a:t>
            </a:r>
          </a:p>
          <a:p>
            <a:pPr marL="461963">
              <a:tabLst>
                <a:tab pos="3657600" algn="l"/>
              </a:tabLst>
              <a:defRPr/>
            </a:pPr>
            <a:r>
              <a:rPr lang="en-US" sz="2400" b="1" dirty="0" err="1">
                <a:solidFill>
                  <a:srgbClr val="FF0000"/>
                </a:solidFill>
              </a:rPr>
              <a:t>c_status_code</a:t>
            </a:r>
            <a:endParaRPr lang="en-US" sz="2400" b="1" dirty="0">
              <a:solidFill>
                <a:srgbClr val="FF0000"/>
              </a:solidFill>
            </a:endParaRPr>
          </a:p>
          <a:p>
            <a:pPr marL="461963">
              <a:tabLst>
                <a:tab pos="3657600" algn="l"/>
              </a:tabLst>
              <a:defRPr/>
            </a:pPr>
            <a:r>
              <a:rPr lang="en-US" sz="2400" dirty="0" err="1"/>
              <a:t>c_status_desc</a:t>
            </a:r>
            <a:endParaRPr lang="en-US" sz="2400" dirty="0"/>
          </a:p>
          <a:p>
            <a:pPr marL="461963">
              <a:tabLst>
                <a:tab pos="3657600" algn="l"/>
              </a:tabLst>
              <a:defRPr/>
            </a:pPr>
            <a:r>
              <a:rPr lang="en-US" sz="2400" dirty="0" err="1"/>
              <a:t>c_status_desc_chn</a:t>
            </a:r>
            <a:endParaRPr lang="en-US" sz="2400"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5604" name="TextBox 2"/>
          <p:cNvSpPr txBox="1">
            <a:spLocks noChangeArrowheads="1"/>
          </p:cNvSpPr>
          <p:nvPr/>
        </p:nvSpPr>
        <p:spPr bwMode="auto">
          <a:xfrm>
            <a:off x="395288" y="836613"/>
            <a:ext cx="38163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Social Distinctiveness</a:t>
            </a:r>
          </a:p>
        </p:txBody>
      </p:sp>
      <p:sp>
        <p:nvSpPr>
          <p:cNvPr id="25605" name="TextBox 5"/>
          <p:cNvSpPr txBox="1">
            <a:spLocks noChangeArrowheads="1"/>
          </p:cNvSpPr>
          <p:nvPr/>
        </p:nvSpPr>
        <p:spPr bwMode="auto">
          <a:xfrm>
            <a:off x="4140200" y="836613"/>
            <a:ext cx="44640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STATUS_CODES</a:t>
            </a:r>
          </a:p>
        </p:txBody>
      </p:sp>
      <p:sp>
        <p:nvSpPr>
          <p:cNvPr id="25606" name="TextBox 1"/>
          <p:cNvSpPr txBox="1">
            <a:spLocks noChangeArrowheads="1"/>
          </p:cNvSpPr>
          <p:nvPr/>
        </p:nvSpPr>
        <p:spPr bwMode="auto">
          <a:xfrm>
            <a:off x="395288" y="1844675"/>
            <a:ext cx="8353425"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a:t>Once again, we gradually accumulated many types of social distinctions (please open STATUS_CODES) and needed to develop larger analytic categories.  For this we use:</a:t>
            </a:r>
          </a:p>
          <a:p>
            <a:pPr eaLnBrk="1" hangingPunct="1"/>
            <a:endParaRPr lang="en-US" sz="2400" dirty="0"/>
          </a:p>
          <a:p>
            <a:pPr marL="457200" eaLnBrk="1" hangingPunct="1"/>
            <a:r>
              <a:rPr lang="en-US" sz="2400" dirty="0"/>
              <a:t>STATUS_TYPES (please open)</a:t>
            </a:r>
          </a:p>
          <a:p>
            <a:pPr marL="457200" eaLnBrk="1" hangingPunct="1"/>
            <a:r>
              <a:rPr lang="en-US" sz="2400" dirty="0"/>
              <a:t>STATUS_CODE_TYPE_REL (please open)</a:t>
            </a:r>
          </a:p>
          <a:p>
            <a:pPr eaLnBrk="1" hangingPunct="1"/>
            <a:endParaRPr lang="en-US" sz="2400" dirty="0"/>
          </a:p>
          <a:p>
            <a:pPr eaLnBrk="1" hangingPunct="1"/>
            <a:r>
              <a:rPr lang="en-US" sz="2400" dirty="0"/>
              <a:t>These are works in progress.</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4100" name="TextBox 1"/>
          <p:cNvSpPr txBox="1">
            <a:spLocks noChangeArrowheads="1"/>
          </p:cNvSpPr>
          <p:nvPr/>
        </p:nvSpPr>
        <p:spPr bwMode="auto">
          <a:xfrm>
            <a:off x="395288" y="1404938"/>
            <a:ext cx="8497887"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This morning we talked about database design in general.</a:t>
            </a:r>
            <a:br>
              <a:rPr lang="en-US" sz="2400"/>
            </a:br>
            <a:endParaRPr lang="en-US" sz="1200"/>
          </a:p>
          <a:p>
            <a:pPr eaLnBrk="1" hangingPunct="1"/>
            <a:r>
              <a:rPr lang="en-US" sz="2400"/>
              <a:t>In this session, we are going to look at CBDB in particular.</a:t>
            </a:r>
          </a:p>
        </p:txBody>
      </p:sp>
      <p:sp>
        <p:nvSpPr>
          <p:cNvPr id="3" name="TextBox 2"/>
          <p:cNvSpPr txBox="1"/>
          <p:nvPr/>
        </p:nvSpPr>
        <p:spPr>
          <a:xfrm>
            <a:off x="395288" y="2554288"/>
            <a:ext cx="8497887" cy="3970337"/>
          </a:xfrm>
          <a:prstGeom prst="rect">
            <a:avLst/>
          </a:prstGeom>
          <a:noFill/>
        </p:spPr>
        <p:txBody>
          <a:bodyPr>
            <a:spAutoFit/>
          </a:bodyPr>
          <a:lstStyle/>
          <a:p>
            <a:pPr>
              <a:defRPr/>
            </a:pPr>
            <a:r>
              <a:rPr lang="en-US" sz="2400" dirty="0"/>
              <a:t>CBDB tracks the following entities:</a:t>
            </a:r>
            <a:br>
              <a:rPr lang="en-US" sz="2400" dirty="0"/>
            </a:br>
            <a:endParaRPr lang="en-US" sz="1100" dirty="0"/>
          </a:p>
          <a:p>
            <a:pPr marL="461963">
              <a:defRPr/>
            </a:pPr>
            <a:r>
              <a:rPr lang="en-US" sz="2400" dirty="0"/>
              <a:t>People</a:t>
            </a:r>
          </a:p>
          <a:p>
            <a:pPr marL="461963">
              <a:defRPr/>
            </a:pPr>
            <a:r>
              <a:rPr lang="en-US" sz="2400" dirty="0"/>
              <a:t>Places</a:t>
            </a:r>
          </a:p>
          <a:p>
            <a:pPr marL="461963">
              <a:defRPr/>
            </a:pPr>
            <a:r>
              <a:rPr lang="en-US" sz="2400" dirty="0"/>
              <a:t>Offices</a:t>
            </a:r>
          </a:p>
          <a:p>
            <a:pPr marL="461963">
              <a:defRPr/>
            </a:pPr>
            <a:r>
              <a:rPr lang="en-US" sz="2400" dirty="0"/>
              <a:t>Kinship</a:t>
            </a:r>
          </a:p>
          <a:p>
            <a:pPr marL="461963">
              <a:defRPr/>
            </a:pPr>
            <a:r>
              <a:rPr lang="en-US" sz="2400" dirty="0"/>
              <a:t>Social Associations</a:t>
            </a:r>
          </a:p>
          <a:p>
            <a:pPr marL="461963">
              <a:defRPr/>
            </a:pPr>
            <a:r>
              <a:rPr lang="en-US" sz="2400" dirty="0"/>
              <a:t>Social Distinctiveness</a:t>
            </a:r>
          </a:p>
          <a:p>
            <a:pPr marL="461963">
              <a:defRPr/>
            </a:pPr>
            <a:r>
              <a:rPr lang="en-US" sz="2400" dirty="0"/>
              <a:t>Social Institutions</a:t>
            </a:r>
          </a:p>
          <a:p>
            <a:pPr marL="461963">
              <a:defRPr/>
            </a:pPr>
            <a:r>
              <a:rPr lang="en-US" sz="2400" dirty="0"/>
              <a:t>Texts</a:t>
            </a:r>
          </a:p>
          <a:p>
            <a:pPr marL="461963">
              <a:defRPr/>
            </a:pPr>
            <a:r>
              <a:rPr lang="en-US" sz="2400" dirty="0"/>
              <a:t>Ethnicity</a:t>
            </a:r>
          </a:p>
        </p:txBody>
      </p:sp>
      <p:sp>
        <p:nvSpPr>
          <p:cNvPr id="4102" name="TextBox 1"/>
          <p:cNvSpPr txBox="1">
            <a:spLocks noChangeArrowheads="1"/>
          </p:cNvSpPr>
          <p:nvPr/>
        </p:nvSpPr>
        <p:spPr bwMode="auto">
          <a:xfrm>
            <a:off x="395288" y="836613"/>
            <a:ext cx="82089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b="1">
                <a:solidFill>
                  <a:srgbClr val="0000FF"/>
                </a:solidFill>
              </a:rPr>
              <a:t>Part One:  Structuring Entities in CBDB</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6628"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Social Institutions</a:t>
            </a:r>
          </a:p>
        </p:txBody>
      </p:sp>
      <p:sp>
        <p:nvSpPr>
          <p:cNvPr id="26629"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SOCIAL INSTITUTION_CODES</a:t>
            </a:r>
          </a:p>
        </p:txBody>
      </p:sp>
      <p:sp>
        <p:nvSpPr>
          <p:cNvPr id="26630" name="TextBox 1"/>
          <p:cNvSpPr txBox="1">
            <a:spLocks noChangeArrowheads="1"/>
          </p:cNvSpPr>
          <p:nvPr/>
        </p:nvSpPr>
        <p:spPr bwMode="auto">
          <a:xfrm>
            <a:off x="395288" y="1916113"/>
            <a:ext cx="8424862"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t>Social Institutions</a:t>
            </a:r>
            <a:r>
              <a:rPr lang="en-US" sz="2400"/>
              <a:t> are a new entity in CBDB, based primarily on Yuan and Ming data.  At present, there are three main types:  Buddhist institutions, Daoist institutions, and academies.</a:t>
            </a:r>
          </a:p>
          <a:p>
            <a:pPr eaLnBrk="1" hangingPunct="1"/>
            <a:endParaRPr lang="en-US" sz="2400"/>
          </a:p>
          <a:p>
            <a:pPr eaLnBrk="1" hangingPunct="1"/>
            <a:r>
              <a:rPr lang="en-US" sz="2400"/>
              <a:t>What should be considered a singular instance of a </a:t>
            </a:r>
            <a:r>
              <a:rPr lang="en-US" sz="2400" b="1"/>
              <a:t>Social Institution</a:t>
            </a:r>
            <a:r>
              <a:rPr lang="en-US" sz="2400"/>
              <a:t>”  proves a bit complex:  it can change from a Buddhist temple to Daoist and back again and still be the same institution.  It can change names and even move and yet be the same institution.  Our data structures capture this.</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7652"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Social Institutions</a:t>
            </a:r>
          </a:p>
        </p:txBody>
      </p:sp>
      <p:sp>
        <p:nvSpPr>
          <p:cNvPr id="27653"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SOCIAL INSTITUTION_CODES</a:t>
            </a:r>
          </a:p>
        </p:txBody>
      </p:sp>
      <p:sp>
        <p:nvSpPr>
          <p:cNvPr id="2" name="TextBox 1"/>
          <p:cNvSpPr txBox="1"/>
          <p:nvPr/>
        </p:nvSpPr>
        <p:spPr>
          <a:xfrm>
            <a:off x="395288" y="1916113"/>
            <a:ext cx="8424862" cy="4400550"/>
          </a:xfrm>
          <a:prstGeom prst="rect">
            <a:avLst/>
          </a:prstGeom>
          <a:noFill/>
        </p:spPr>
        <p:txBody>
          <a:bodyPr>
            <a:spAutoFit/>
          </a:bodyPr>
          <a:lstStyle/>
          <a:p>
            <a:pPr>
              <a:defRPr/>
            </a:pPr>
            <a:r>
              <a:rPr lang="en-US" sz="2400" dirty="0"/>
              <a:t>SOCIAL_INSTITUTION_CODES has the following structure:</a:t>
            </a:r>
            <a:br>
              <a:rPr lang="en-US" sz="2400" dirty="0"/>
            </a:br>
            <a:endParaRPr lang="en-US" sz="1200" dirty="0"/>
          </a:p>
          <a:p>
            <a:pPr marL="461963">
              <a:tabLst>
                <a:tab pos="4456113" algn="l"/>
              </a:tabLst>
              <a:defRPr/>
            </a:pPr>
            <a:r>
              <a:rPr lang="en-US" sz="2400" b="1" dirty="0" err="1">
                <a:solidFill>
                  <a:srgbClr val="FF0000"/>
                </a:solidFill>
              </a:rPr>
              <a:t>c_inst_code</a:t>
            </a:r>
            <a:r>
              <a:rPr lang="en-US" sz="2400" dirty="0"/>
              <a:t>	a unique ID</a:t>
            </a:r>
          </a:p>
          <a:p>
            <a:pPr marL="461963">
              <a:tabLst>
                <a:tab pos="4456113" algn="l"/>
              </a:tabLst>
              <a:defRPr/>
            </a:pPr>
            <a:r>
              <a:rPr lang="en-US" sz="2400" b="1" dirty="0" err="1">
                <a:solidFill>
                  <a:srgbClr val="FF0000"/>
                </a:solidFill>
              </a:rPr>
              <a:t>c_inst_name_code</a:t>
            </a:r>
            <a:r>
              <a:rPr lang="en-US" sz="2400" dirty="0"/>
              <a:t>	a name ID</a:t>
            </a:r>
          </a:p>
          <a:p>
            <a:pPr marL="461963">
              <a:tabLst>
                <a:tab pos="4456113" algn="l"/>
              </a:tabLst>
              <a:defRPr/>
            </a:pPr>
            <a:r>
              <a:rPr lang="en-US" sz="2400" dirty="0" err="1"/>
              <a:t>c_inst_type_code</a:t>
            </a:r>
            <a:endParaRPr lang="en-US" sz="2400" dirty="0"/>
          </a:p>
          <a:p>
            <a:pPr marL="461963">
              <a:tabLst>
                <a:tab pos="4456113" algn="l"/>
              </a:tabLst>
              <a:defRPr/>
            </a:pPr>
            <a:endParaRPr lang="en-US" sz="1400" dirty="0"/>
          </a:p>
          <a:p>
            <a:pPr marL="461963">
              <a:tabLst>
                <a:tab pos="4456113" algn="l"/>
              </a:tabLst>
              <a:defRPr/>
            </a:pPr>
            <a:r>
              <a:rPr lang="en-US" sz="2400" dirty="0" err="1"/>
              <a:t>c_inst_begin_year</a:t>
            </a:r>
            <a:r>
              <a:rPr lang="en-US" sz="2400" dirty="0"/>
              <a:t> (etc.)</a:t>
            </a:r>
          </a:p>
          <a:p>
            <a:pPr marL="461963">
              <a:tabLst>
                <a:tab pos="4456113" algn="l"/>
              </a:tabLst>
              <a:defRPr/>
            </a:pPr>
            <a:r>
              <a:rPr lang="en-US" sz="2400" dirty="0" err="1"/>
              <a:t>c_inst_end_year</a:t>
            </a:r>
            <a:r>
              <a:rPr lang="en-US" sz="2400" dirty="0"/>
              <a:t> (etc.)</a:t>
            </a:r>
          </a:p>
          <a:p>
            <a:pPr marL="461963">
              <a:tabLst>
                <a:tab pos="4456113" algn="l"/>
              </a:tabLst>
              <a:defRPr/>
            </a:pPr>
            <a:r>
              <a:rPr lang="en-US" sz="2400" dirty="0" err="1"/>
              <a:t>c_inst_last_known_year</a:t>
            </a:r>
            <a:r>
              <a:rPr lang="en-US" sz="2400" dirty="0"/>
              <a:t/>
            </a:r>
            <a:br>
              <a:rPr lang="en-US" sz="2400" dirty="0"/>
            </a:br>
            <a:endParaRPr lang="en-US" sz="1400" dirty="0"/>
          </a:p>
          <a:p>
            <a:pPr marL="461963">
              <a:tabLst>
                <a:tab pos="4456113" algn="l"/>
              </a:tabLst>
              <a:defRPr/>
            </a:pPr>
            <a:r>
              <a:rPr lang="en-US" sz="2400" dirty="0" err="1"/>
              <a:t>c_source</a:t>
            </a:r>
            <a:endParaRPr lang="en-US" sz="2400" dirty="0"/>
          </a:p>
          <a:p>
            <a:pPr marL="461963">
              <a:tabLst>
                <a:tab pos="4456113" algn="l"/>
              </a:tabLst>
              <a:defRPr/>
            </a:pPr>
            <a:r>
              <a:rPr lang="en-US" sz="2400" dirty="0" err="1"/>
              <a:t>c_pages</a:t>
            </a:r>
            <a:endParaRPr lang="en-US" sz="2400" dirty="0"/>
          </a:p>
          <a:p>
            <a:pPr marL="461963">
              <a:tabLst>
                <a:tab pos="4456113" algn="l"/>
              </a:tabLst>
              <a:defRPr/>
            </a:pPr>
            <a:r>
              <a:rPr lang="en-US" sz="2400" dirty="0" err="1"/>
              <a:t>c_notes</a:t>
            </a:r>
            <a:endParaRPr lang="en-US" sz="2400"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8676"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Social Institutions</a:t>
            </a:r>
          </a:p>
        </p:txBody>
      </p:sp>
      <p:sp>
        <p:nvSpPr>
          <p:cNvPr id="28677"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SOCIAL INSTITUTION_CODES</a:t>
            </a:r>
          </a:p>
        </p:txBody>
      </p:sp>
      <p:sp>
        <p:nvSpPr>
          <p:cNvPr id="28678" name="TextBox 1"/>
          <p:cNvSpPr txBox="1">
            <a:spLocks noChangeArrowheads="1"/>
          </p:cNvSpPr>
          <p:nvPr/>
        </p:nvSpPr>
        <p:spPr bwMode="auto">
          <a:xfrm>
            <a:off x="395288" y="1916113"/>
            <a:ext cx="8424862"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a:t>To complete our information about “social institutions,” however, we need two additional tables—following the rule about one-to-many relations—because an institution may have more than one name and more than one address:</a:t>
            </a:r>
          </a:p>
          <a:p>
            <a:pPr eaLnBrk="1" hangingPunct="1"/>
            <a:endParaRPr lang="en-US" sz="2400" dirty="0"/>
          </a:p>
          <a:p>
            <a:pPr marL="457200" eaLnBrk="1" hangingPunct="1"/>
            <a:r>
              <a:rPr lang="en-US" sz="2400" dirty="0"/>
              <a:t>SOCIAL_INSTITUTION_NAME_CODES</a:t>
            </a:r>
          </a:p>
          <a:p>
            <a:pPr marL="457200" eaLnBrk="1" hangingPunct="1"/>
            <a:r>
              <a:rPr lang="en-US" sz="2400" dirty="0"/>
              <a:t>SOCIAL_INSTITUTION_ADDR</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9700"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Texts</a:t>
            </a:r>
          </a:p>
        </p:txBody>
      </p:sp>
      <p:sp>
        <p:nvSpPr>
          <p:cNvPr id="29701"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TEXT_CODES</a:t>
            </a:r>
          </a:p>
        </p:txBody>
      </p:sp>
      <p:sp>
        <p:nvSpPr>
          <p:cNvPr id="29702" name="TextBox 1"/>
          <p:cNvSpPr txBox="1">
            <a:spLocks noChangeArrowheads="1"/>
          </p:cNvSpPr>
          <p:nvPr/>
        </p:nvSpPr>
        <p:spPr bwMode="auto">
          <a:xfrm>
            <a:off x="395288" y="2133600"/>
            <a:ext cx="8739187"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We are almost done with our survey of entities.  The next to last is </a:t>
            </a:r>
            <a:r>
              <a:rPr lang="en-US" sz="2400" b="1"/>
              <a:t>Texts</a:t>
            </a:r>
            <a:r>
              <a:rPr lang="en-US" sz="2400"/>
              <a:t>.</a:t>
            </a:r>
            <a:br>
              <a:rPr lang="en-US" sz="2400"/>
            </a:br>
            <a:endParaRPr lang="en-US" sz="2400"/>
          </a:p>
          <a:p>
            <a:pPr eaLnBrk="1" hangingPunct="1"/>
            <a:r>
              <a:rPr lang="en-US" sz="2400"/>
              <a:t>In order to avoid “mission creep,” CBDB does not list individual titles within literary collections, nor does it record full texts nor give hyperlinks to texts (although this probably will come).</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30724"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Texts</a:t>
            </a:r>
          </a:p>
        </p:txBody>
      </p:sp>
      <p:sp>
        <p:nvSpPr>
          <p:cNvPr id="30725"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TEXT_CODES</a:t>
            </a:r>
          </a:p>
        </p:txBody>
      </p:sp>
      <p:sp>
        <p:nvSpPr>
          <p:cNvPr id="2" name="TextBox 1"/>
          <p:cNvSpPr txBox="1"/>
          <p:nvPr/>
        </p:nvSpPr>
        <p:spPr>
          <a:xfrm>
            <a:off x="395288" y="1916113"/>
            <a:ext cx="8739187" cy="4186237"/>
          </a:xfrm>
          <a:prstGeom prst="rect">
            <a:avLst/>
          </a:prstGeom>
          <a:noFill/>
        </p:spPr>
        <p:txBody>
          <a:bodyPr>
            <a:spAutoFit/>
          </a:bodyPr>
          <a:lstStyle/>
          <a:p>
            <a:pPr>
              <a:defRPr/>
            </a:pPr>
            <a:r>
              <a:rPr lang="en-US" sz="2400" dirty="0"/>
              <a:t>TEXT_CODES records core information about texts but does not list all extant editions, etc. (Please open in design mode.)</a:t>
            </a:r>
            <a:br>
              <a:rPr lang="en-US" sz="2400" dirty="0"/>
            </a:br>
            <a:endParaRPr lang="en-US" sz="1400" dirty="0"/>
          </a:p>
          <a:p>
            <a:pPr marL="461963">
              <a:tabLst>
                <a:tab pos="4119563" algn="l"/>
              </a:tabLst>
              <a:defRPr/>
            </a:pPr>
            <a:r>
              <a:rPr lang="en-US" sz="2400" b="1" dirty="0" err="1">
                <a:solidFill>
                  <a:srgbClr val="FF0000"/>
                </a:solidFill>
              </a:rPr>
              <a:t>c_textid</a:t>
            </a:r>
            <a:r>
              <a:rPr lang="en-US" sz="2400" dirty="0"/>
              <a:t>	the basic text ID</a:t>
            </a:r>
          </a:p>
          <a:p>
            <a:pPr marL="461963">
              <a:tabLst>
                <a:tab pos="4119563" algn="l"/>
              </a:tabLst>
              <a:defRPr/>
            </a:pPr>
            <a:r>
              <a:rPr lang="en-US" sz="2400" dirty="0" err="1"/>
              <a:t>c_title_chn</a:t>
            </a:r>
            <a:endParaRPr lang="en-US" sz="2400" dirty="0"/>
          </a:p>
          <a:p>
            <a:pPr marL="461963">
              <a:tabLst>
                <a:tab pos="4119563" algn="l"/>
              </a:tabLst>
              <a:defRPr/>
            </a:pPr>
            <a:r>
              <a:rPr lang="en-US" sz="2400" dirty="0" err="1"/>
              <a:t>c_title</a:t>
            </a:r>
            <a:endParaRPr lang="en-US" sz="2400" dirty="0"/>
          </a:p>
          <a:p>
            <a:pPr marL="461963">
              <a:tabLst>
                <a:tab pos="4119563" algn="l"/>
              </a:tabLst>
              <a:defRPr/>
            </a:pPr>
            <a:r>
              <a:rPr lang="en-US" sz="2400" dirty="0" err="1"/>
              <a:t>c_title_trans</a:t>
            </a:r>
            <a:r>
              <a:rPr lang="en-US" sz="2400" dirty="0"/>
              <a:t/>
            </a:r>
            <a:br>
              <a:rPr lang="en-US" sz="2400" dirty="0"/>
            </a:br>
            <a:endParaRPr lang="en-US" sz="1200" dirty="0"/>
          </a:p>
          <a:p>
            <a:pPr marL="461963">
              <a:tabLst>
                <a:tab pos="4119563" algn="l"/>
              </a:tabLst>
              <a:defRPr/>
            </a:pPr>
            <a:r>
              <a:rPr lang="en-US" sz="2400" dirty="0" err="1"/>
              <a:t>c_extant</a:t>
            </a:r>
            <a:r>
              <a:rPr lang="en-US" sz="2400" dirty="0"/>
              <a:t>	other information</a:t>
            </a:r>
          </a:p>
          <a:p>
            <a:pPr marL="461963">
              <a:tabLst>
                <a:tab pos="4119563" algn="l"/>
              </a:tabLst>
              <a:defRPr/>
            </a:pPr>
            <a:r>
              <a:rPr lang="en-US" sz="2400" dirty="0" err="1"/>
              <a:t>c_text_country</a:t>
            </a:r>
            <a:endParaRPr lang="en-US" sz="2400" dirty="0"/>
          </a:p>
          <a:p>
            <a:pPr marL="461963">
              <a:tabLst>
                <a:tab pos="4119563" algn="l"/>
              </a:tabLst>
              <a:defRPr/>
            </a:pPr>
            <a:r>
              <a:rPr lang="en-US" sz="2400" dirty="0" err="1"/>
              <a:t>c_text_dy</a:t>
            </a:r>
            <a:endParaRPr lang="en-US" sz="2400" dirty="0"/>
          </a:p>
          <a:p>
            <a:pPr marL="461963">
              <a:tabLst>
                <a:tab pos="4119563" algn="l"/>
              </a:tabLst>
              <a:defRPr/>
            </a:pPr>
            <a:r>
              <a:rPr lang="en-US" sz="2400" dirty="0"/>
              <a:t>(etc.)</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31748"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Texts</a:t>
            </a:r>
          </a:p>
        </p:txBody>
      </p:sp>
      <p:sp>
        <p:nvSpPr>
          <p:cNvPr id="31749"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TEXT_CODES</a:t>
            </a:r>
          </a:p>
        </p:txBody>
      </p:sp>
      <p:sp>
        <p:nvSpPr>
          <p:cNvPr id="31750" name="TextBox 1"/>
          <p:cNvSpPr txBox="1">
            <a:spLocks noChangeArrowheads="1"/>
          </p:cNvSpPr>
          <p:nvPr/>
        </p:nvSpPr>
        <p:spPr bwMode="auto">
          <a:xfrm>
            <a:off x="395288" y="1916113"/>
            <a:ext cx="8739187"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The </a:t>
            </a:r>
            <a:r>
              <a:rPr lang="en-US" sz="2400" b="1" i="1"/>
              <a:t>author</a:t>
            </a:r>
            <a:r>
              <a:rPr lang="en-US" sz="2400"/>
              <a:t> of a text is one way in which </a:t>
            </a:r>
            <a:r>
              <a:rPr lang="en-US" sz="2400" b="1"/>
              <a:t>People</a:t>
            </a:r>
            <a:r>
              <a:rPr lang="en-US" sz="2400"/>
              <a:t> interact with </a:t>
            </a:r>
            <a:r>
              <a:rPr lang="en-US" sz="2400" b="1"/>
              <a:t>Texts</a:t>
            </a:r>
            <a:r>
              <a:rPr lang="en-US" sz="2400"/>
              <a:t>, and we will discuss the tables that record how </a:t>
            </a:r>
            <a:r>
              <a:rPr lang="en-US" sz="2400" b="1"/>
              <a:t>People</a:t>
            </a:r>
            <a:r>
              <a:rPr lang="en-US" sz="2400"/>
              <a:t> interact with other entities in the part of the presentation.</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1"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32772" name="TextBox 2"/>
          <p:cNvSpPr txBox="1">
            <a:spLocks noChangeArrowheads="1"/>
          </p:cNvSpPr>
          <p:nvPr/>
        </p:nvSpPr>
        <p:spPr bwMode="auto">
          <a:xfrm>
            <a:off x="395288" y="836613"/>
            <a:ext cx="33131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b="1"/>
              <a:t>Ethnicity</a:t>
            </a:r>
          </a:p>
        </p:txBody>
      </p:sp>
      <p:sp>
        <p:nvSpPr>
          <p:cNvPr id="32773" name="TextBox 5"/>
          <p:cNvSpPr txBox="1">
            <a:spLocks noChangeArrowheads="1"/>
          </p:cNvSpPr>
          <p:nvPr/>
        </p:nvSpPr>
        <p:spPr bwMode="auto">
          <a:xfrm>
            <a:off x="3635375" y="836613"/>
            <a:ext cx="511333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ETHNICITY_TRIBE_CODES</a:t>
            </a:r>
          </a:p>
        </p:txBody>
      </p:sp>
      <p:sp>
        <p:nvSpPr>
          <p:cNvPr id="2" name="TextBox 1"/>
          <p:cNvSpPr txBox="1"/>
          <p:nvPr/>
        </p:nvSpPr>
        <p:spPr>
          <a:xfrm>
            <a:off x="323850" y="1773238"/>
            <a:ext cx="8569325" cy="4770437"/>
          </a:xfrm>
          <a:prstGeom prst="rect">
            <a:avLst/>
          </a:prstGeom>
          <a:noFill/>
        </p:spPr>
        <p:txBody>
          <a:bodyPr>
            <a:spAutoFit/>
          </a:bodyPr>
          <a:lstStyle/>
          <a:p>
            <a:pPr>
              <a:defRPr/>
            </a:pPr>
            <a:r>
              <a:rPr lang="en-US" sz="2400" dirty="0"/>
              <a:t>One can argue whether “Ethnicity” is an entity or just an attribute of </a:t>
            </a:r>
            <a:r>
              <a:rPr lang="en-US" sz="2400" b="1" dirty="0"/>
              <a:t>People</a:t>
            </a:r>
            <a:r>
              <a:rPr lang="en-US" sz="2400" dirty="0"/>
              <a:t>.  I suspect that views change depending on the dynasty.  It may well be an entity in the Yuan and Qing.</a:t>
            </a:r>
            <a:br>
              <a:rPr lang="en-US" sz="2400" dirty="0"/>
            </a:br>
            <a:endParaRPr lang="en-US" sz="1600" dirty="0"/>
          </a:p>
          <a:p>
            <a:pPr>
              <a:defRPr/>
            </a:pPr>
            <a:r>
              <a:rPr lang="en-US" sz="2400" dirty="0"/>
              <a:t>In any case, please open the table.  At present we have 467 designations, and this is not likely to grow much.</a:t>
            </a:r>
          </a:p>
          <a:p>
            <a:pPr>
              <a:defRPr/>
            </a:pPr>
            <a:endParaRPr lang="en-US" sz="2400" dirty="0"/>
          </a:p>
          <a:p>
            <a:pPr>
              <a:defRPr/>
            </a:pPr>
            <a:r>
              <a:rPr lang="en-US" sz="2400" dirty="0"/>
              <a:t>The core structure is:</a:t>
            </a:r>
          </a:p>
          <a:p>
            <a:pPr marL="461963">
              <a:tabLst>
                <a:tab pos="3657600" algn="l"/>
              </a:tabLst>
              <a:defRPr/>
            </a:pPr>
            <a:r>
              <a:rPr lang="en-US" sz="2400" b="1" dirty="0" err="1">
                <a:solidFill>
                  <a:srgbClr val="FF0000"/>
                </a:solidFill>
              </a:rPr>
              <a:t>c_ethnicity_code</a:t>
            </a:r>
            <a:r>
              <a:rPr lang="en-US" sz="2400" dirty="0"/>
              <a:t>	the ID for ethnicity</a:t>
            </a:r>
          </a:p>
          <a:p>
            <a:pPr marL="461963">
              <a:tabLst>
                <a:tab pos="3657600" algn="l"/>
              </a:tabLst>
              <a:defRPr/>
            </a:pPr>
            <a:r>
              <a:rPr lang="en-US" sz="2400" dirty="0" err="1"/>
              <a:t>c_name</a:t>
            </a:r>
            <a:endParaRPr lang="en-US" sz="2400" dirty="0"/>
          </a:p>
          <a:p>
            <a:pPr marL="461963">
              <a:tabLst>
                <a:tab pos="3657600" algn="l"/>
              </a:tabLst>
              <a:defRPr/>
            </a:pPr>
            <a:r>
              <a:rPr lang="en-US" sz="2400" dirty="0" err="1"/>
              <a:t>c_name_chn</a:t>
            </a:r>
            <a:endParaRPr lang="en-US" sz="2400" dirty="0"/>
          </a:p>
          <a:p>
            <a:pPr marL="461963">
              <a:tabLst>
                <a:tab pos="3657600" algn="l"/>
              </a:tabLst>
              <a:defRPr/>
            </a:pPr>
            <a:r>
              <a:rPr lang="en-US" sz="2400" dirty="0" err="1"/>
              <a:t>c_group_code</a:t>
            </a:r>
            <a:r>
              <a:rPr lang="en-US" sz="2400" dirty="0"/>
              <a:t>	the largest category (Uyghur, etc.)</a:t>
            </a:r>
          </a:p>
          <a:p>
            <a:pPr marL="461963">
              <a:tabLst>
                <a:tab pos="3657600" algn="l"/>
              </a:tabLst>
              <a:defRPr/>
            </a:pPr>
            <a:r>
              <a:rPr lang="en-US" sz="2400" dirty="0" err="1"/>
              <a:t>c_subgroup_code</a:t>
            </a:r>
            <a:endParaRPr lang="en-US" sz="2400"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5"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33796" name="TextBox 1"/>
          <p:cNvSpPr txBox="1">
            <a:spLocks noChangeArrowheads="1"/>
          </p:cNvSpPr>
          <p:nvPr/>
        </p:nvSpPr>
        <p:spPr bwMode="auto">
          <a:xfrm>
            <a:off x="395288" y="765175"/>
            <a:ext cx="84978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We now have seen the main ENTITIES in CBDB.  However, the heart of the database is not these entities but their interactions with </a:t>
            </a:r>
            <a:r>
              <a:rPr lang="en-US" sz="2400" b="1"/>
              <a:t>People.</a:t>
            </a:r>
            <a:r>
              <a:rPr lang="en-US" sz="2400"/>
              <a:t> </a:t>
            </a:r>
          </a:p>
        </p:txBody>
      </p:sp>
      <p:sp>
        <p:nvSpPr>
          <p:cNvPr id="33797" name="TextBox 2"/>
          <p:cNvSpPr txBox="1">
            <a:spLocks noChangeArrowheads="1"/>
          </p:cNvSpPr>
          <p:nvPr/>
        </p:nvSpPr>
        <p:spPr bwMode="auto">
          <a:xfrm>
            <a:off x="107950" y="2133600"/>
            <a:ext cx="2447925"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b="1" u="sng">
                <a:solidFill>
                  <a:srgbClr val="FF0000"/>
                </a:solidFill>
              </a:rPr>
              <a:t>Entity</a:t>
            </a:r>
          </a:p>
          <a:p>
            <a:pPr eaLnBrk="1" hangingPunct="1"/>
            <a:r>
              <a:rPr lang="en-US"/>
              <a:t>Places</a:t>
            </a:r>
            <a:br>
              <a:rPr lang="en-US"/>
            </a:br>
            <a:endParaRPr lang="en-US"/>
          </a:p>
          <a:p>
            <a:pPr eaLnBrk="1" hangingPunct="1"/>
            <a:r>
              <a:rPr lang="en-US"/>
              <a:t>Offices</a:t>
            </a:r>
            <a:br>
              <a:rPr lang="en-US"/>
            </a:br>
            <a:endParaRPr lang="en-US"/>
          </a:p>
          <a:p>
            <a:pPr eaLnBrk="1" hangingPunct="1"/>
            <a:r>
              <a:rPr lang="en-US"/>
              <a:t>Kinship</a:t>
            </a:r>
          </a:p>
          <a:p>
            <a:pPr eaLnBrk="1" hangingPunct="1"/>
            <a:r>
              <a:rPr lang="en-US"/>
              <a:t>Social Associations</a:t>
            </a:r>
          </a:p>
          <a:p>
            <a:pPr eaLnBrk="1" hangingPunct="1"/>
            <a:endParaRPr lang="en-US"/>
          </a:p>
          <a:p>
            <a:pPr eaLnBrk="1" hangingPunct="1"/>
            <a:r>
              <a:rPr lang="en-US"/>
              <a:t>Social Distinctiveness</a:t>
            </a:r>
          </a:p>
          <a:p>
            <a:pPr eaLnBrk="1" hangingPunct="1"/>
            <a:r>
              <a:rPr lang="en-US"/>
              <a:t>Social Institutions</a:t>
            </a:r>
            <a:br>
              <a:rPr lang="en-US"/>
            </a:br>
            <a:endParaRPr lang="en-US"/>
          </a:p>
          <a:p>
            <a:pPr eaLnBrk="1" hangingPunct="1"/>
            <a:r>
              <a:rPr lang="en-US"/>
              <a:t>Texts</a:t>
            </a:r>
            <a:br>
              <a:rPr lang="en-US"/>
            </a:br>
            <a:endParaRPr lang="en-US"/>
          </a:p>
          <a:p>
            <a:pPr eaLnBrk="1" hangingPunct="1"/>
            <a:r>
              <a:rPr lang="en-US"/>
              <a:t>Ethnicity</a:t>
            </a:r>
          </a:p>
        </p:txBody>
      </p:sp>
      <p:sp>
        <p:nvSpPr>
          <p:cNvPr id="33798" name="TextBox 5"/>
          <p:cNvSpPr txBox="1">
            <a:spLocks noChangeArrowheads="1"/>
          </p:cNvSpPr>
          <p:nvPr/>
        </p:nvSpPr>
        <p:spPr bwMode="auto">
          <a:xfrm>
            <a:off x="2411413" y="2133600"/>
            <a:ext cx="3455987"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u="sng">
                <a:solidFill>
                  <a:srgbClr val="FF0000"/>
                </a:solidFill>
              </a:rPr>
              <a:t>Table</a:t>
            </a:r>
          </a:p>
          <a:p>
            <a:pPr eaLnBrk="1" hangingPunct="1"/>
            <a:r>
              <a:rPr lang="en-US"/>
              <a:t>ADDR_CODES</a:t>
            </a:r>
            <a:br>
              <a:rPr lang="en-US"/>
            </a:br>
            <a:endParaRPr lang="en-US"/>
          </a:p>
          <a:p>
            <a:pPr eaLnBrk="1" hangingPunct="1"/>
            <a:r>
              <a:rPr lang="en-US"/>
              <a:t>OFFICE_CODES</a:t>
            </a:r>
            <a:br>
              <a:rPr lang="en-US"/>
            </a:br>
            <a:endParaRPr lang="en-US"/>
          </a:p>
          <a:p>
            <a:pPr eaLnBrk="1" hangingPunct="1"/>
            <a:r>
              <a:rPr lang="en-US"/>
              <a:t>KINSHIP_CODES</a:t>
            </a:r>
          </a:p>
          <a:p>
            <a:pPr eaLnBrk="1" hangingPunct="1"/>
            <a:r>
              <a:rPr lang="en-US"/>
              <a:t>ASSOC_CODES</a:t>
            </a:r>
          </a:p>
          <a:p>
            <a:pPr eaLnBrk="1" hangingPunct="1"/>
            <a:endParaRPr lang="en-US"/>
          </a:p>
          <a:p>
            <a:pPr eaLnBrk="1" hangingPunct="1"/>
            <a:r>
              <a:rPr lang="en-US"/>
              <a:t>STATUS_CODES</a:t>
            </a:r>
          </a:p>
          <a:p>
            <a:pPr eaLnBrk="1" hangingPunct="1"/>
            <a:r>
              <a:rPr lang="en-US"/>
              <a:t>SOCIAL INSTITUTION_CODES</a:t>
            </a:r>
            <a:br>
              <a:rPr lang="en-US"/>
            </a:br>
            <a:endParaRPr lang="en-US"/>
          </a:p>
          <a:p>
            <a:pPr eaLnBrk="1" hangingPunct="1"/>
            <a:r>
              <a:rPr lang="en-US"/>
              <a:t>TEXT_CODES</a:t>
            </a:r>
            <a:br>
              <a:rPr lang="en-US"/>
            </a:br>
            <a:endParaRPr lang="en-US"/>
          </a:p>
          <a:p>
            <a:pPr eaLnBrk="1" hangingPunct="1"/>
            <a:r>
              <a:rPr lang="en-US"/>
              <a:t>ETHNICITY_TRIBE_CODES</a:t>
            </a:r>
          </a:p>
        </p:txBody>
      </p:sp>
      <p:sp>
        <p:nvSpPr>
          <p:cNvPr id="33799" name="TextBox 5"/>
          <p:cNvSpPr txBox="1">
            <a:spLocks noChangeArrowheads="1"/>
          </p:cNvSpPr>
          <p:nvPr/>
        </p:nvSpPr>
        <p:spPr bwMode="auto">
          <a:xfrm>
            <a:off x="5867400" y="2133600"/>
            <a:ext cx="3457575"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u="sng">
                <a:solidFill>
                  <a:srgbClr val="FF0000"/>
                </a:solidFill>
              </a:rPr>
              <a:t>Interactions with </a:t>
            </a:r>
            <a:r>
              <a:rPr lang="en-US" b="1" u="sng">
                <a:solidFill>
                  <a:srgbClr val="FF0000"/>
                </a:solidFill>
              </a:rPr>
              <a:t>People</a:t>
            </a:r>
          </a:p>
          <a:p>
            <a:pPr eaLnBrk="1" hangingPunct="1"/>
            <a:r>
              <a:rPr lang="en-US"/>
              <a:t>BIOG_ADDR_DATA</a:t>
            </a:r>
            <a:br>
              <a:rPr lang="en-US"/>
            </a:br>
            <a:r>
              <a:rPr lang="en-US"/>
              <a:t>POSTED_TO_ADDR_DATA</a:t>
            </a:r>
          </a:p>
          <a:p>
            <a:pPr eaLnBrk="1" hangingPunct="1"/>
            <a:r>
              <a:rPr lang="en-US"/>
              <a:t>POSTING_DATA</a:t>
            </a:r>
            <a:br>
              <a:rPr lang="en-US"/>
            </a:br>
            <a:r>
              <a:rPr lang="en-US"/>
              <a:t>POSTED_TO_OFFICE_DATA</a:t>
            </a:r>
          </a:p>
          <a:p>
            <a:pPr eaLnBrk="1" hangingPunct="1"/>
            <a:r>
              <a:rPr lang="en-US"/>
              <a:t>KIN_DATA</a:t>
            </a:r>
          </a:p>
          <a:p>
            <a:pPr eaLnBrk="1" hangingPunct="1"/>
            <a:r>
              <a:rPr lang="en-US"/>
              <a:t>ASSOC_DATA</a:t>
            </a:r>
          </a:p>
          <a:p>
            <a:pPr eaLnBrk="1" hangingPunct="1"/>
            <a:r>
              <a:rPr lang="en-US"/>
              <a:t>ENTRY_DATA</a:t>
            </a:r>
          </a:p>
          <a:p>
            <a:pPr eaLnBrk="1" hangingPunct="1"/>
            <a:r>
              <a:rPr lang="en-US"/>
              <a:t>STATUS_DATA</a:t>
            </a:r>
          </a:p>
          <a:p>
            <a:pPr eaLnBrk="1" hangingPunct="1"/>
            <a:r>
              <a:rPr lang="en-US"/>
              <a:t>BIOG_INST_DATA</a:t>
            </a:r>
            <a:br>
              <a:rPr lang="en-US"/>
            </a:br>
            <a:r>
              <a:rPr lang="en-US"/>
              <a:t>ENTRY_DATA</a:t>
            </a:r>
          </a:p>
          <a:p>
            <a:pPr eaLnBrk="1" hangingPunct="1"/>
            <a:r>
              <a:rPr lang="en-US"/>
              <a:t>TEXT_DATA</a:t>
            </a:r>
            <a:br>
              <a:rPr lang="en-US"/>
            </a:br>
            <a:r>
              <a:rPr lang="en-US"/>
              <a:t>BIOG_SOURCE_DATA</a:t>
            </a:r>
          </a:p>
          <a:p>
            <a:pPr eaLnBrk="1" hangingPunct="1"/>
            <a:r>
              <a:rPr lang="en-US"/>
              <a:t>(BIOG_MAIN)</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5604" name="TextBox 1"/>
          <p:cNvSpPr txBox="1">
            <a:spLocks noChangeArrowheads="1"/>
          </p:cNvSpPr>
          <p:nvPr/>
        </p:nvSpPr>
        <p:spPr bwMode="auto">
          <a:xfrm>
            <a:off x="395288" y="1122363"/>
            <a:ext cx="82804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400" dirty="0" smtClean="0"/>
              <a:t>Notes on Entities interacting with </a:t>
            </a:r>
            <a:r>
              <a:rPr lang="en-US" sz="2400" b="1" dirty="0" smtClean="0"/>
              <a:t>People</a:t>
            </a:r>
          </a:p>
          <a:p>
            <a:pPr eaLnBrk="1" hangingPunct="1">
              <a:defRPr/>
            </a:pPr>
            <a:endParaRPr lang="en-US" sz="2400" dirty="0" smtClean="0"/>
          </a:p>
          <a:p>
            <a:pPr marL="457200" indent="-457200" eaLnBrk="1" hangingPunct="1">
              <a:buFontTx/>
              <a:buAutoNum type="arabicPeriod"/>
              <a:tabLst>
                <a:tab pos="461963" algn="l"/>
              </a:tabLst>
              <a:defRPr/>
            </a:pPr>
            <a:r>
              <a:rPr lang="en-US" sz="2400" dirty="0" smtClean="0"/>
              <a:t>Because a single posting may include more than one office in more than one place, we divide postings data into three separate tables:</a:t>
            </a:r>
            <a:br>
              <a:rPr lang="en-US" sz="2400" dirty="0" smtClean="0"/>
            </a:br>
            <a:r>
              <a:rPr lang="en-US" sz="2400" dirty="0" smtClean="0"/>
              <a:t>	POSTING_DATA</a:t>
            </a:r>
            <a:br>
              <a:rPr lang="en-US" sz="2400" dirty="0" smtClean="0"/>
            </a:br>
            <a:r>
              <a:rPr lang="en-US" sz="2400" dirty="0" smtClean="0"/>
              <a:t>POSTED_TO_OFFICE_DATA</a:t>
            </a:r>
            <a:br>
              <a:rPr lang="en-US" sz="2400" dirty="0" smtClean="0"/>
            </a:br>
            <a:r>
              <a:rPr lang="en-US" sz="2400" dirty="0" smtClean="0"/>
              <a:t>POSTED_TO_ADDR_DATA</a:t>
            </a:r>
            <a:br>
              <a:rPr lang="en-US" sz="2400" dirty="0" smtClean="0"/>
            </a:br>
            <a:endParaRPr lang="en-US" sz="2400" dirty="0" smtClean="0"/>
          </a:p>
          <a:p>
            <a:pPr marL="457200" indent="-457200" eaLnBrk="1" hangingPunct="1">
              <a:buFontTx/>
              <a:buAutoNum type="arabicPeriod"/>
              <a:tabLst>
                <a:tab pos="461963" algn="l"/>
              </a:tabLst>
              <a:defRPr/>
            </a:pPr>
            <a:r>
              <a:rPr lang="en-US" sz="2400" dirty="0" smtClean="0"/>
              <a:t>Social associations can be complex, and the structure of ASSOC_DATA reflects this complexity. (Please open in Design View.)</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3"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5604" name="TextBox 1"/>
          <p:cNvSpPr txBox="1">
            <a:spLocks noChangeArrowheads="1"/>
          </p:cNvSpPr>
          <p:nvPr/>
        </p:nvSpPr>
        <p:spPr bwMode="auto">
          <a:xfrm>
            <a:off x="395288" y="1122363"/>
            <a:ext cx="82804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2400" dirty="0" smtClean="0"/>
              <a:t>Notes on Entities interacting with </a:t>
            </a:r>
            <a:r>
              <a:rPr lang="en-US" sz="2400" b="1" dirty="0" smtClean="0"/>
              <a:t>People</a:t>
            </a:r>
          </a:p>
          <a:p>
            <a:pPr eaLnBrk="1" hangingPunct="1">
              <a:defRPr/>
            </a:pPr>
            <a:endParaRPr lang="en-US" sz="2400" dirty="0" smtClean="0"/>
          </a:p>
          <a:p>
            <a:pPr marL="457200" indent="-457200" eaLnBrk="1" hangingPunct="1">
              <a:buFont typeface="+mj-lt"/>
              <a:buAutoNum type="arabicPeriod" startAt="3"/>
              <a:tabLst>
                <a:tab pos="461963" algn="l"/>
              </a:tabLst>
              <a:defRPr/>
            </a:pPr>
            <a:r>
              <a:rPr lang="en-US" sz="2400" dirty="0" smtClean="0"/>
              <a:t>Please open BIOG_ADDR_CODES.  These are the types of place associations we track as present.</a:t>
            </a:r>
            <a:br>
              <a:rPr lang="en-US" sz="2400" dirty="0" smtClean="0"/>
            </a:br>
            <a:endParaRPr lang="en-US" sz="2400" dirty="0" smtClean="0"/>
          </a:p>
          <a:p>
            <a:pPr marL="457200" indent="-457200" eaLnBrk="1" hangingPunct="1">
              <a:buFontTx/>
              <a:buAutoNum type="arabicPeriod" startAt="3"/>
              <a:tabLst>
                <a:tab pos="461963" algn="l"/>
              </a:tabLst>
              <a:defRPr/>
            </a:pPr>
            <a:r>
              <a:rPr lang="en-US" sz="2400" dirty="0" smtClean="0"/>
              <a:t>Please open TEXT_ROLE_CODES.  These are the types of roles for people we track.  (Note that a single text may have more than one author, recipient, etc., and hence needs the separate table TEXT_DATA.)</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5124" name="TextBox 1"/>
          <p:cNvSpPr txBox="1">
            <a:spLocks noChangeArrowheads="1"/>
          </p:cNvSpPr>
          <p:nvPr/>
        </p:nvSpPr>
        <p:spPr bwMode="auto">
          <a:xfrm>
            <a:off x="395288" y="895350"/>
            <a:ext cx="8497887"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a:t>I am going to go over how CBDB represents these entities as tables in some detail </a:t>
            </a:r>
            <a:r>
              <a:rPr lang="en-US" sz="2400" dirty="0" smtClean="0"/>
              <a:t>for two key reasons:</a:t>
            </a:r>
          </a:p>
          <a:p>
            <a:pPr eaLnBrk="1" hangingPunct="1"/>
            <a:endParaRPr lang="en-US" sz="1400" dirty="0"/>
          </a:p>
          <a:p>
            <a:pPr eaLnBrk="1" hangingPunct="1"/>
            <a:r>
              <a:rPr lang="en-US" sz="2400" dirty="0" smtClean="0"/>
              <a:t>First, one </a:t>
            </a:r>
            <a:r>
              <a:rPr lang="en-US" sz="2400" dirty="0"/>
              <a:t>of the central issues you will need to think about tomorrow is how to </a:t>
            </a:r>
            <a:r>
              <a:rPr lang="en-US" sz="2400" b="1" dirty="0"/>
              <a:t>take advantage of </a:t>
            </a:r>
            <a:r>
              <a:rPr lang="en-US" sz="2400" b="1" dirty="0" smtClean="0"/>
              <a:t>the </a:t>
            </a:r>
            <a:r>
              <a:rPr lang="en-US" sz="2400" b="1" dirty="0"/>
              <a:t>entities and </a:t>
            </a:r>
            <a:r>
              <a:rPr lang="en-US" sz="2400" b="1" dirty="0" smtClean="0"/>
              <a:t>the </a:t>
            </a:r>
            <a:r>
              <a:rPr lang="en-US" sz="2400" b="1" dirty="0"/>
              <a:t>table in </a:t>
            </a:r>
            <a:r>
              <a:rPr lang="en-US" sz="2400" b="1" dirty="0" smtClean="0"/>
              <a:t>CBDB</a:t>
            </a:r>
            <a:r>
              <a:rPr lang="en-US" sz="2400" dirty="0" smtClean="0"/>
              <a:t> in your projects in your projects.</a:t>
            </a:r>
          </a:p>
          <a:p>
            <a:pPr eaLnBrk="1" hangingPunct="1"/>
            <a:endParaRPr lang="en-US" sz="1200" dirty="0"/>
          </a:p>
          <a:p>
            <a:pPr eaLnBrk="1" hangingPunct="1"/>
            <a:r>
              <a:rPr lang="en-US" sz="2400" dirty="0" smtClean="0"/>
              <a:t>Second, the details of how we designed the tables in CBDB (especially the problems of the limits and complexity of data) may be of some help as you </a:t>
            </a:r>
            <a:r>
              <a:rPr lang="en-US" sz="2400" b="1" dirty="0" smtClean="0"/>
              <a:t>think through the design of your own data</a:t>
            </a:r>
            <a:r>
              <a:rPr lang="en-US" sz="2400" dirty="0" smtClean="0"/>
              <a:t>.</a:t>
            </a:r>
            <a:endParaRPr lang="en-US" sz="2400" dirty="0"/>
          </a:p>
          <a:p>
            <a:pPr eaLnBrk="1" hangingPunct="1"/>
            <a:endParaRPr lang="en-US" sz="1200" dirty="0"/>
          </a:p>
          <a:p>
            <a:pPr eaLnBrk="1" hangingPunct="1"/>
            <a:r>
              <a:rPr lang="en-US" sz="2400" dirty="0"/>
              <a:t>In order to think about </a:t>
            </a:r>
            <a:r>
              <a:rPr lang="en-US" sz="2400" b="1" dirty="0"/>
              <a:t>how to </a:t>
            </a:r>
            <a:r>
              <a:rPr lang="en-US" sz="2400" b="1" dirty="0" smtClean="0"/>
              <a:t>create and structure entities</a:t>
            </a:r>
            <a:r>
              <a:rPr lang="en-US" sz="2400" dirty="0"/>
              <a:t>, you will need some understanding of how CBDB </a:t>
            </a:r>
            <a:r>
              <a:rPr lang="en-US" sz="2400" dirty="0" smtClean="0"/>
              <a:t>has approached </a:t>
            </a:r>
            <a:r>
              <a:rPr lang="en-US" sz="2400" dirty="0"/>
              <a:t>them.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36868" name="TextBox 1"/>
          <p:cNvSpPr txBox="1">
            <a:spLocks noChangeArrowheads="1"/>
          </p:cNvSpPr>
          <p:nvPr/>
        </p:nvSpPr>
        <p:spPr bwMode="auto">
          <a:xfrm>
            <a:off x="539750" y="1122363"/>
            <a:ext cx="77771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a:solidFill>
                  <a:srgbClr val="0000FF"/>
                </a:solidFill>
              </a:rPr>
              <a:t>Part Two:  Entities in the Access Query Builder</a:t>
            </a:r>
          </a:p>
        </p:txBody>
      </p:sp>
      <p:sp>
        <p:nvSpPr>
          <p:cNvPr id="36869" name="TextBox 1"/>
          <p:cNvSpPr txBox="1">
            <a:spLocks noChangeArrowheads="1"/>
          </p:cNvSpPr>
          <p:nvPr/>
        </p:nvSpPr>
        <p:spPr bwMode="auto">
          <a:xfrm>
            <a:off x="539750" y="2133600"/>
            <a:ext cx="77771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400"/>
              <a:t>(Here we switch over to Access.)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6148" name="TextBox 1"/>
          <p:cNvSpPr txBox="1">
            <a:spLocks noChangeArrowheads="1"/>
          </p:cNvSpPr>
          <p:nvPr/>
        </p:nvSpPr>
        <p:spPr bwMode="auto">
          <a:xfrm>
            <a:off x="395288" y="765175"/>
            <a:ext cx="84978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Please open CBDB on your computer and look for the following tables:</a:t>
            </a:r>
          </a:p>
        </p:txBody>
      </p:sp>
      <p:sp>
        <p:nvSpPr>
          <p:cNvPr id="6149" name="TextBox 2"/>
          <p:cNvSpPr txBox="1">
            <a:spLocks noChangeArrowheads="1"/>
          </p:cNvSpPr>
          <p:nvPr/>
        </p:nvSpPr>
        <p:spPr bwMode="auto">
          <a:xfrm>
            <a:off x="395288" y="1730375"/>
            <a:ext cx="3313112"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b="1" u="sng">
                <a:solidFill>
                  <a:srgbClr val="FF0000"/>
                </a:solidFill>
              </a:rPr>
              <a:t>Entity</a:t>
            </a:r>
          </a:p>
          <a:p>
            <a:pPr eaLnBrk="1" hangingPunct="1"/>
            <a:r>
              <a:rPr lang="en-US" sz="2400"/>
              <a:t>People</a:t>
            </a:r>
          </a:p>
          <a:p>
            <a:pPr eaLnBrk="1" hangingPunct="1"/>
            <a:r>
              <a:rPr lang="en-US" sz="2400"/>
              <a:t>Places</a:t>
            </a:r>
          </a:p>
          <a:p>
            <a:pPr eaLnBrk="1" hangingPunct="1"/>
            <a:r>
              <a:rPr lang="en-US" sz="2400"/>
              <a:t>Offices</a:t>
            </a:r>
          </a:p>
          <a:p>
            <a:pPr eaLnBrk="1" hangingPunct="1"/>
            <a:r>
              <a:rPr lang="en-US" sz="2400"/>
              <a:t>Kinship</a:t>
            </a:r>
          </a:p>
          <a:p>
            <a:pPr eaLnBrk="1" hangingPunct="1"/>
            <a:r>
              <a:rPr lang="en-US" sz="2400"/>
              <a:t>Social Associations</a:t>
            </a:r>
          </a:p>
          <a:p>
            <a:pPr eaLnBrk="1" hangingPunct="1"/>
            <a:r>
              <a:rPr lang="en-US" sz="2400"/>
              <a:t>Social Distinctiveness</a:t>
            </a:r>
          </a:p>
          <a:p>
            <a:pPr eaLnBrk="1" hangingPunct="1"/>
            <a:r>
              <a:rPr lang="en-US" sz="2400"/>
              <a:t>Social Institutions</a:t>
            </a:r>
          </a:p>
          <a:p>
            <a:pPr eaLnBrk="1" hangingPunct="1"/>
            <a:r>
              <a:rPr lang="en-US" sz="2400"/>
              <a:t>Texts</a:t>
            </a:r>
          </a:p>
          <a:p>
            <a:pPr eaLnBrk="1" hangingPunct="1"/>
            <a:r>
              <a:rPr lang="en-US" sz="2400"/>
              <a:t>Ethnicity</a:t>
            </a:r>
          </a:p>
        </p:txBody>
      </p:sp>
      <p:sp>
        <p:nvSpPr>
          <p:cNvPr id="6150" name="TextBox 5"/>
          <p:cNvSpPr txBox="1">
            <a:spLocks noChangeArrowheads="1"/>
          </p:cNvSpPr>
          <p:nvPr/>
        </p:nvSpPr>
        <p:spPr bwMode="auto">
          <a:xfrm>
            <a:off x="3635375" y="1730375"/>
            <a:ext cx="5113338"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u="sng">
                <a:solidFill>
                  <a:srgbClr val="FF0000"/>
                </a:solidFill>
              </a:rPr>
              <a:t>Table</a:t>
            </a:r>
          </a:p>
          <a:p>
            <a:pPr eaLnBrk="1" hangingPunct="1"/>
            <a:r>
              <a:rPr lang="en-US" sz="2400"/>
              <a:t>BIOG_MAIN</a:t>
            </a:r>
          </a:p>
          <a:p>
            <a:pPr eaLnBrk="1" hangingPunct="1"/>
            <a:r>
              <a:rPr lang="en-US" sz="2400"/>
              <a:t>ADDR_CODES</a:t>
            </a:r>
          </a:p>
          <a:p>
            <a:pPr eaLnBrk="1" hangingPunct="1"/>
            <a:r>
              <a:rPr lang="en-US" sz="2400"/>
              <a:t>OFFICE_CODES</a:t>
            </a:r>
          </a:p>
          <a:p>
            <a:pPr eaLnBrk="1" hangingPunct="1"/>
            <a:r>
              <a:rPr lang="en-US" sz="2400"/>
              <a:t>KINSHIP_CODES</a:t>
            </a:r>
          </a:p>
          <a:p>
            <a:pPr eaLnBrk="1" hangingPunct="1"/>
            <a:r>
              <a:rPr lang="en-US" sz="2400"/>
              <a:t>ASSOC_CODES</a:t>
            </a:r>
          </a:p>
          <a:p>
            <a:pPr eaLnBrk="1" hangingPunct="1"/>
            <a:r>
              <a:rPr lang="en-US" sz="2400"/>
              <a:t>STATUS_CODES</a:t>
            </a:r>
          </a:p>
          <a:p>
            <a:pPr eaLnBrk="1" hangingPunct="1"/>
            <a:r>
              <a:rPr lang="en-US" sz="2400"/>
              <a:t>SOCIAL INSTITUTION_CODES</a:t>
            </a:r>
          </a:p>
          <a:p>
            <a:pPr eaLnBrk="1" hangingPunct="1"/>
            <a:r>
              <a:rPr lang="en-US" sz="2400"/>
              <a:t>TEXT_CODES</a:t>
            </a:r>
          </a:p>
          <a:p>
            <a:pPr eaLnBrk="1" hangingPunct="1"/>
            <a:r>
              <a:rPr lang="en-US" sz="2400"/>
              <a:t>ETHNICITY_TRIBE_CODES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6148" name="TextBox 1"/>
          <p:cNvSpPr txBox="1">
            <a:spLocks noChangeArrowheads="1"/>
          </p:cNvSpPr>
          <p:nvPr/>
        </p:nvSpPr>
        <p:spPr bwMode="auto">
          <a:xfrm>
            <a:off x="395288" y="765175"/>
            <a:ext cx="8497887"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smtClean="0"/>
              <a:t>For those of you </a:t>
            </a:r>
            <a:r>
              <a:rPr lang="en-US" sz="2400" b="1" dirty="0" smtClean="0">
                <a:solidFill>
                  <a:srgbClr val="FF0000"/>
                </a:solidFill>
              </a:rPr>
              <a:t>using Macs</a:t>
            </a:r>
            <a:r>
              <a:rPr lang="en-US" sz="2400" dirty="0" smtClean="0"/>
              <a:t>, we need a brief detour to set up the usage of the files.</a:t>
            </a:r>
          </a:p>
          <a:p>
            <a:pPr eaLnBrk="1" hangingPunct="1"/>
            <a:endParaRPr lang="en-US" sz="2400" dirty="0"/>
          </a:p>
          <a:p>
            <a:pPr eaLnBrk="1" hangingPunct="1"/>
            <a:r>
              <a:rPr lang="en-US" sz="2400" dirty="0" smtClean="0"/>
              <a:t>I hope everyone has installed:</a:t>
            </a:r>
          </a:p>
          <a:p>
            <a:pPr eaLnBrk="1" hangingPunct="1">
              <a:tabLst>
                <a:tab pos="461963" algn="l"/>
              </a:tabLst>
            </a:pPr>
            <a:r>
              <a:rPr lang="en-US" sz="2400" dirty="0"/>
              <a:t>	</a:t>
            </a:r>
            <a:r>
              <a:rPr lang="en-US" sz="2400" dirty="0" smtClean="0"/>
              <a:t>1.  </a:t>
            </a:r>
            <a:r>
              <a:rPr lang="en-US" sz="2400" dirty="0" err="1" smtClean="0"/>
              <a:t>OpenOffice</a:t>
            </a:r>
            <a:r>
              <a:rPr lang="en-US" sz="2400" dirty="0" smtClean="0"/>
              <a:t> Base</a:t>
            </a:r>
          </a:p>
          <a:p>
            <a:pPr eaLnBrk="1" hangingPunct="1">
              <a:tabLst>
                <a:tab pos="461963" algn="l"/>
              </a:tabLst>
            </a:pPr>
            <a:r>
              <a:rPr lang="en-US" sz="2400" dirty="0"/>
              <a:t>	</a:t>
            </a:r>
            <a:r>
              <a:rPr lang="en-US" sz="2400" dirty="0" smtClean="0"/>
              <a:t>2.  The Mac ODBC Administrator program</a:t>
            </a:r>
          </a:p>
          <a:p>
            <a:pPr eaLnBrk="1" hangingPunct="1">
              <a:tabLst>
                <a:tab pos="461963" algn="l"/>
              </a:tabLst>
            </a:pPr>
            <a:r>
              <a:rPr lang="en-US" sz="2400" dirty="0"/>
              <a:t>	</a:t>
            </a:r>
            <a:r>
              <a:rPr lang="en-US" sz="2400" dirty="0" smtClean="0"/>
              <a:t>3.  The ODBC driver for SQLite</a:t>
            </a:r>
          </a:p>
          <a:p>
            <a:pPr eaLnBrk="1" hangingPunct="1">
              <a:tabLst>
                <a:tab pos="461963" algn="l"/>
              </a:tabLst>
            </a:pPr>
            <a:r>
              <a:rPr lang="en-US" sz="2400" dirty="0"/>
              <a:t>	</a:t>
            </a:r>
            <a:r>
              <a:rPr lang="en-US" sz="2400" dirty="0" smtClean="0"/>
              <a:t>4.  The two versions of the CBDB SQLite databases</a:t>
            </a:r>
            <a:br>
              <a:rPr lang="en-US" sz="2400" dirty="0" smtClean="0"/>
            </a:br>
            <a:r>
              <a:rPr lang="en-US" sz="2400" dirty="0" smtClean="0"/>
              <a:t>		</a:t>
            </a:r>
            <a:r>
              <a:rPr lang="en-US" sz="2400" dirty="0" err="1" smtClean="0"/>
              <a:t>CBDBCore.db</a:t>
            </a:r>
            <a:r>
              <a:rPr lang="en-US" sz="2400" dirty="0" smtClean="0"/>
              <a:t/>
            </a:r>
            <a:br>
              <a:rPr lang="en-US" sz="2400" dirty="0" smtClean="0"/>
            </a:br>
            <a:r>
              <a:rPr lang="en-US" sz="2400" dirty="0" smtClean="0"/>
              <a:t>		20130818CBDBao.db</a:t>
            </a:r>
            <a:br>
              <a:rPr lang="en-US" sz="2400" dirty="0" smtClean="0"/>
            </a:br>
            <a:endParaRPr lang="en-US" sz="2400" dirty="0" smtClean="0"/>
          </a:p>
          <a:p>
            <a:pPr eaLnBrk="1" hangingPunct="1">
              <a:tabLst>
                <a:tab pos="461963" algn="l"/>
              </a:tabLst>
            </a:pPr>
            <a:r>
              <a:rPr lang="en-US" sz="2400" dirty="0" smtClean="0"/>
              <a:t>Now, go into Utilities in Finder and open ODBC Administrator</a:t>
            </a:r>
            <a:endParaRPr lang="en-US" sz="2400" dirty="0"/>
          </a:p>
        </p:txBody>
      </p:sp>
    </p:spTree>
    <p:extLst>
      <p:ext uri="{BB962C8B-B14F-4D97-AF65-F5344CB8AC3E}">
        <p14:creationId xmlns:p14="http://schemas.microsoft.com/office/powerpoint/2010/main" val="29783771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6148" name="TextBox 1"/>
          <p:cNvSpPr txBox="1">
            <a:spLocks noChangeArrowheads="1"/>
          </p:cNvSpPr>
          <p:nvPr/>
        </p:nvSpPr>
        <p:spPr bwMode="auto">
          <a:xfrm>
            <a:off x="395288" y="765175"/>
            <a:ext cx="84978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smtClean="0"/>
              <a:t>Go to User DSN and Add “</a:t>
            </a:r>
            <a:r>
              <a:rPr lang="en-US" sz="2400" dirty="0" err="1" smtClean="0"/>
              <a:t>CBDBFull</a:t>
            </a:r>
            <a:r>
              <a:rPr lang="en-US" sz="2400" dirty="0" smtClean="0"/>
              <a:t>” as an SQLite DSN</a:t>
            </a:r>
            <a:endParaRPr lang="en-US" sz="2400" dirty="0"/>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300" y="1336501"/>
            <a:ext cx="7391400" cy="5476875"/>
          </a:xfrm>
          <a:prstGeom prst="rect">
            <a:avLst/>
          </a:prstGeom>
        </p:spPr>
      </p:pic>
    </p:spTree>
    <p:extLst>
      <p:ext uri="{BB962C8B-B14F-4D97-AF65-F5344CB8AC3E}">
        <p14:creationId xmlns:p14="http://schemas.microsoft.com/office/powerpoint/2010/main" val="46303891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6148" name="TextBox 1"/>
          <p:cNvSpPr txBox="1">
            <a:spLocks noChangeArrowheads="1"/>
          </p:cNvSpPr>
          <p:nvPr/>
        </p:nvSpPr>
        <p:spPr bwMode="auto">
          <a:xfrm>
            <a:off x="395288" y="765175"/>
            <a:ext cx="84978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smtClean="0"/>
              <a:t>Next (and this is tedious), add the </a:t>
            </a:r>
            <a:r>
              <a:rPr lang="en-US" sz="2400" dirty="0" smtClean="0">
                <a:solidFill>
                  <a:srgbClr val="FF0000"/>
                </a:solidFill>
              </a:rPr>
              <a:t>keyword</a:t>
            </a:r>
            <a:r>
              <a:rPr lang="en-US" sz="2400" dirty="0" smtClean="0"/>
              <a:t> “database” with the </a:t>
            </a:r>
            <a:r>
              <a:rPr lang="en-US" sz="2400" dirty="0" smtClean="0">
                <a:solidFill>
                  <a:srgbClr val="FF0000"/>
                </a:solidFill>
              </a:rPr>
              <a:t>value</a:t>
            </a:r>
            <a:r>
              <a:rPr lang="en-US" sz="2400" dirty="0" smtClean="0"/>
              <a:t> of the full path and name of 20130818CBDBao.db</a:t>
            </a:r>
            <a:endParaRPr lang="en-US" sz="2400" dirty="0"/>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300" y="1768549"/>
            <a:ext cx="7391400" cy="5476875"/>
          </a:xfrm>
          <a:prstGeom prst="rect">
            <a:avLst/>
          </a:prstGeom>
        </p:spPr>
      </p:pic>
    </p:spTree>
    <p:extLst>
      <p:ext uri="{BB962C8B-B14F-4D97-AF65-F5344CB8AC3E}">
        <p14:creationId xmlns:p14="http://schemas.microsoft.com/office/powerpoint/2010/main" val="163983272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6148" name="TextBox 1"/>
          <p:cNvSpPr txBox="1">
            <a:spLocks noChangeArrowheads="1"/>
          </p:cNvSpPr>
          <p:nvPr/>
        </p:nvSpPr>
        <p:spPr bwMode="auto">
          <a:xfrm>
            <a:off x="323528" y="923236"/>
            <a:ext cx="8569647"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tabLst>
                <a:tab pos="461963" algn="l"/>
              </a:tabLst>
            </a:pPr>
            <a:r>
              <a:rPr lang="en-US" sz="2400" dirty="0" smtClean="0"/>
              <a:t>Now launch </a:t>
            </a:r>
            <a:r>
              <a:rPr lang="en-US" sz="2400" dirty="0" err="1" smtClean="0"/>
              <a:t>OpenOffice</a:t>
            </a:r>
            <a:r>
              <a:rPr lang="en-US" sz="2400" dirty="0" smtClean="0"/>
              <a:t> Base: </a:t>
            </a:r>
          </a:p>
          <a:p>
            <a:pPr eaLnBrk="1" hangingPunct="1">
              <a:tabLst>
                <a:tab pos="461963" algn="l"/>
              </a:tabLst>
            </a:pPr>
            <a:r>
              <a:rPr lang="en-US" sz="2400" dirty="0"/>
              <a:t>	C</a:t>
            </a:r>
            <a:r>
              <a:rPr lang="en-US" sz="2400" dirty="0" smtClean="0"/>
              <a:t>hoose the third option, “Connect to an existing database”</a:t>
            </a:r>
          </a:p>
          <a:p>
            <a:pPr eaLnBrk="1" hangingPunct="1">
              <a:tabLst>
                <a:tab pos="461963" algn="l"/>
              </a:tabLst>
            </a:pPr>
            <a:r>
              <a:rPr lang="en-US" sz="2400" dirty="0"/>
              <a:t>	</a:t>
            </a:r>
            <a:r>
              <a:rPr lang="en-US" sz="2400" dirty="0" smtClean="0"/>
              <a:t>Select </a:t>
            </a:r>
            <a:r>
              <a:rPr lang="en-US" sz="2400" dirty="0" err="1" smtClean="0"/>
              <a:t>CBDBFull</a:t>
            </a:r>
            <a:r>
              <a:rPr lang="en-US" sz="2400" dirty="0" smtClean="0"/>
              <a:t>.</a:t>
            </a:r>
          </a:p>
          <a:p>
            <a:pPr eaLnBrk="1" hangingPunct="1">
              <a:tabLst>
                <a:tab pos="461963" algn="l"/>
              </a:tabLst>
            </a:pPr>
            <a:r>
              <a:rPr lang="en-US" sz="2400" dirty="0"/>
              <a:t>	</a:t>
            </a:r>
            <a:r>
              <a:rPr lang="en-US" sz="2400" dirty="0" smtClean="0"/>
              <a:t>Save the </a:t>
            </a:r>
            <a:r>
              <a:rPr lang="en-US" sz="2400" dirty="0" err="1" smtClean="0"/>
              <a:t>odb</a:t>
            </a:r>
            <a:r>
              <a:rPr lang="en-US" sz="2400" dirty="0" smtClean="0"/>
              <a:t> file wherever you like.</a:t>
            </a:r>
            <a:br>
              <a:rPr lang="en-US" sz="2400" dirty="0" smtClean="0"/>
            </a:br>
            <a:endParaRPr lang="en-US" sz="2400" dirty="0" smtClean="0"/>
          </a:p>
          <a:p>
            <a:pPr eaLnBrk="1" hangingPunct="1">
              <a:tabLst>
                <a:tab pos="461963" algn="l"/>
              </a:tabLst>
            </a:pPr>
            <a:r>
              <a:rPr lang="en-US" sz="2400" dirty="0" smtClean="0"/>
              <a:t>Base opens, by default with the Forms.  Click on Tables.</a:t>
            </a:r>
            <a:endParaRPr lang="en-US" sz="2400" dirty="0"/>
          </a:p>
        </p:txBody>
      </p:sp>
    </p:spTree>
    <p:extLst>
      <p:ext uri="{BB962C8B-B14F-4D97-AF65-F5344CB8AC3E}">
        <p14:creationId xmlns:p14="http://schemas.microsoft.com/office/powerpoint/2010/main" val="72448287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1228</TotalTime>
  <Words>1773</Words>
  <Application>Microsoft Office PowerPoint</Application>
  <PresentationFormat>On-screen Show (4:3)</PresentationFormat>
  <Paragraphs>493</Paragraphs>
  <Slides>40</Slides>
  <Notes>40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Harvard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Peter Bol</dc:creator>
  <cp:lastModifiedBy>MAF</cp:lastModifiedBy>
  <cp:revision>88</cp:revision>
  <dcterms:created xsi:type="dcterms:W3CDTF">2010-08-28T23:07:50Z</dcterms:created>
  <dcterms:modified xsi:type="dcterms:W3CDTF">2013-08-22T04:15:22Z</dcterms:modified>
</cp:coreProperties>
</file>