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79" r:id="rId2"/>
    <p:sldId id="284" r:id="rId3"/>
    <p:sldId id="344" r:id="rId4"/>
    <p:sldId id="310" r:id="rId5"/>
    <p:sldId id="309" r:id="rId6"/>
    <p:sldId id="312" r:id="rId7"/>
    <p:sldId id="345" r:id="rId8"/>
    <p:sldId id="311" r:id="rId9"/>
    <p:sldId id="348" r:id="rId10"/>
    <p:sldId id="349" r:id="rId11"/>
    <p:sldId id="347" r:id="rId12"/>
    <p:sldId id="346" r:id="rId13"/>
    <p:sldId id="350" r:id="rId14"/>
    <p:sldId id="351" r:id="rId15"/>
    <p:sldId id="352" r:id="rId1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EFEAC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240"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614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63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6DD607BF-FA82-4C4A-AED8-C553637224B4}" type="slidenum">
              <a:rPr lang="en-US"/>
              <a:pPr>
                <a:defRPr/>
              </a:pPr>
              <a:t>‹#›</a:t>
            </a:fld>
            <a:endParaRPr lang="en-US"/>
          </a:p>
        </p:txBody>
      </p:sp>
    </p:spTree>
    <p:extLst>
      <p:ext uri="{BB962C8B-B14F-4D97-AF65-F5344CB8AC3E}">
        <p14:creationId xmlns:p14="http://schemas.microsoft.com/office/powerpoint/2010/main" val="6626603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251F81C-CA70-4003-AD2F-51AA0D677926}" type="slidenum">
              <a:rPr lang="en-US" smtClean="0"/>
              <a:pPr eaLnBrk="1" hangingPunct="1"/>
              <a:t>1</a:t>
            </a:fld>
            <a:endParaRPr lang="en-US" smtClean="0"/>
          </a:p>
        </p:txBody>
      </p:sp>
      <p:sp>
        <p:nvSpPr>
          <p:cNvPr id="17411"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FE49AE27-78F6-491B-A3F7-DEFC2777F162}" type="slidenum">
              <a:rPr lang="zh-CN" altLang="en-US" sz="1200">
                <a:ea typeface="TSC UMing S TT" pitchFamily="49" charset="-120"/>
              </a:rPr>
              <a:pPr algn="r" eaLnBrk="1" hangingPunct="1"/>
              <a:t>1</a:t>
            </a:fld>
            <a:endParaRPr lang="en-US" altLang="zh-CN" sz="1200">
              <a:ea typeface="TSC UMing S TT" pitchFamily="49" charset="-120"/>
            </a:endParaRPr>
          </a:p>
        </p:txBody>
      </p:sp>
      <p:sp>
        <p:nvSpPr>
          <p:cNvPr id="17412" name="Rectangle 2"/>
          <p:cNvSpPr>
            <a:spLocks noGrp="1" noRot="1" noChangeAspect="1" noChangeArrowheads="1" noTextEdit="1"/>
          </p:cNvSpPr>
          <p:nvPr>
            <p:ph type="sldImg"/>
          </p:nvPr>
        </p:nvSpPr>
        <p:spPr>
          <a:ln/>
        </p:spPr>
      </p:sp>
      <p:sp>
        <p:nvSpPr>
          <p:cNvPr id="17413"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47DD180-89AF-4EBA-AA9C-15E563918242}" type="slidenum">
              <a:rPr lang="en-US" smtClean="0"/>
              <a:pPr eaLnBrk="1" hangingPunct="1"/>
              <a:t>10</a:t>
            </a:fld>
            <a:endParaRPr lang="en-US" smtClean="0"/>
          </a:p>
        </p:txBody>
      </p:sp>
      <p:sp>
        <p:nvSpPr>
          <p:cNvPr id="26627"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AC56B072-41A3-4190-B4EB-DC256F5E2229}" type="slidenum">
              <a:rPr lang="zh-CN" altLang="en-US" sz="1200">
                <a:ea typeface="TSC UMing S TT" pitchFamily="49" charset="-120"/>
              </a:rPr>
              <a:pPr algn="r" eaLnBrk="1" hangingPunct="1"/>
              <a:t>10</a:t>
            </a:fld>
            <a:endParaRPr lang="en-US" altLang="zh-CN" sz="1200">
              <a:ea typeface="TSC UMing S TT" pitchFamily="49" charset="-120"/>
            </a:endParaRPr>
          </a:p>
        </p:txBody>
      </p:sp>
      <p:sp>
        <p:nvSpPr>
          <p:cNvPr id="26628" name="Rectangle 2"/>
          <p:cNvSpPr>
            <a:spLocks noGrp="1" noRot="1" noChangeAspect="1" noChangeArrowheads="1" noTextEdit="1"/>
          </p:cNvSpPr>
          <p:nvPr>
            <p:ph type="sldImg"/>
          </p:nvPr>
        </p:nvSpPr>
        <p:spPr>
          <a:ln/>
        </p:spPr>
      </p:sp>
      <p:sp>
        <p:nvSpPr>
          <p:cNvPr id="26629"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A1883FB-9179-4746-9529-41824B17F861}" type="slidenum">
              <a:rPr lang="en-US" smtClean="0"/>
              <a:pPr eaLnBrk="1" hangingPunct="1"/>
              <a:t>11</a:t>
            </a:fld>
            <a:endParaRPr lang="en-US" smtClean="0"/>
          </a:p>
        </p:txBody>
      </p:sp>
      <p:sp>
        <p:nvSpPr>
          <p:cNvPr id="27651"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DE2B7702-385B-4119-AF0B-041F0E4D4EE6}" type="slidenum">
              <a:rPr lang="zh-CN" altLang="en-US" sz="1200">
                <a:ea typeface="TSC UMing S TT" pitchFamily="49" charset="-120"/>
              </a:rPr>
              <a:pPr algn="r" eaLnBrk="1" hangingPunct="1"/>
              <a:t>11</a:t>
            </a:fld>
            <a:endParaRPr lang="en-US" altLang="zh-CN" sz="1200">
              <a:ea typeface="TSC UMing S TT" pitchFamily="49" charset="-120"/>
            </a:endParaRPr>
          </a:p>
        </p:txBody>
      </p:sp>
      <p:sp>
        <p:nvSpPr>
          <p:cNvPr id="27652" name="Rectangle 2"/>
          <p:cNvSpPr>
            <a:spLocks noGrp="1" noRot="1" noChangeAspect="1" noChangeArrowheads="1" noTextEdit="1"/>
          </p:cNvSpPr>
          <p:nvPr>
            <p:ph type="sldImg"/>
          </p:nvPr>
        </p:nvSpPr>
        <p:spPr>
          <a:ln/>
        </p:spPr>
      </p:sp>
      <p:sp>
        <p:nvSpPr>
          <p:cNvPr id="27653"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C189F5F-6847-4F77-B972-3133F396A314}" type="slidenum">
              <a:rPr lang="en-US" smtClean="0"/>
              <a:pPr eaLnBrk="1" hangingPunct="1"/>
              <a:t>12</a:t>
            </a:fld>
            <a:endParaRPr lang="en-US" smtClean="0"/>
          </a:p>
        </p:txBody>
      </p:sp>
      <p:sp>
        <p:nvSpPr>
          <p:cNvPr id="28675"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FE05D55-C375-4EB2-A84C-D61CD3FFB889}" type="slidenum">
              <a:rPr lang="zh-CN" altLang="en-US" sz="1200">
                <a:ea typeface="TSC UMing S TT" pitchFamily="49" charset="-120"/>
              </a:rPr>
              <a:pPr algn="r" eaLnBrk="1" hangingPunct="1"/>
              <a:t>12</a:t>
            </a:fld>
            <a:endParaRPr lang="en-US" altLang="zh-CN" sz="1200">
              <a:ea typeface="TSC UMing S TT" pitchFamily="49" charset="-120"/>
            </a:endParaRPr>
          </a:p>
        </p:txBody>
      </p:sp>
      <p:sp>
        <p:nvSpPr>
          <p:cNvPr id="28676" name="Rectangle 2"/>
          <p:cNvSpPr>
            <a:spLocks noGrp="1" noRot="1" noChangeAspect="1" noChangeArrowheads="1" noTextEdit="1"/>
          </p:cNvSpPr>
          <p:nvPr>
            <p:ph type="sldImg"/>
          </p:nvPr>
        </p:nvSpPr>
        <p:spPr>
          <a:ln/>
        </p:spPr>
      </p:sp>
      <p:sp>
        <p:nvSpPr>
          <p:cNvPr id="28677"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C189F5F-6847-4F77-B972-3133F396A314}" type="slidenum">
              <a:rPr lang="en-US" smtClean="0"/>
              <a:pPr eaLnBrk="1" hangingPunct="1"/>
              <a:t>13</a:t>
            </a:fld>
            <a:endParaRPr lang="en-US" smtClean="0"/>
          </a:p>
        </p:txBody>
      </p:sp>
      <p:sp>
        <p:nvSpPr>
          <p:cNvPr id="28675"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FE05D55-C375-4EB2-A84C-D61CD3FFB889}" type="slidenum">
              <a:rPr lang="zh-CN" altLang="en-US" sz="1200">
                <a:ea typeface="TSC UMing S TT" pitchFamily="49" charset="-120"/>
              </a:rPr>
              <a:pPr algn="r" eaLnBrk="1" hangingPunct="1"/>
              <a:t>13</a:t>
            </a:fld>
            <a:endParaRPr lang="en-US" altLang="zh-CN" sz="1200">
              <a:ea typeface="TSC UMing S TT" pitchFamily="49" charset="-120"/>
            </a:endParaRPr>
          </a:p>
        </p:txBody>
      </p:sp>
      <p:sp>
        <p:nvSpPr>
          <p:cNvPr id="28676" name="Rectangle 2"/>
          <p:cNvSpPr>
            <a:spLocks noGrp="1" noRot="1" noChangeAspect="1" noChangeArrowheads="1" noTextEdit="1"/>
          </p:cNvSpPr>
          <p:nvPr>
            <p:ph type="sldImg"/>
          </p:nvPr>
        </p:nvSpPr>
        <p:spPr>
          <a:ln/>
        </p:spPr>
      </p:sp>
      <p:sp>
        <p:nvSpPr>
          <p:cNvPr id="28677"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C189F5F-6847-4F77-B972-3133F396A314}" type="slidenum">
              <a:rPr lang="en-US" smtClean="0"/>
              <a:pPr eaLnBrk="1" hangingPunct="1"/>
              <a:t>14</a:t>
            </a:fld>
            <a:endParaRPr lang="en-US" smtClean="0"/>
          </a:p>
        </p:txBody>
      </p:sp>
      <p:sp>
        <p:nvSpPr>
          <p:cNvPr id="28675"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FE05D55-C375-4EB2-A84C-D61CD3FFB889}" type="slidenum">
              <a:rPr lang="zh-CN" altLang="en-US" sz="1200">
                <a:ea typeface="TSC UMing S TT" pitchFamily="49" charset="-120"/>
              </a:rPr>
              <a:pPr algn="r" eaLnBrk="1" hangingPunct="1"/>
              <a:t>14</a:t>
            </a:fld>
            <a:endParaRPr lang="en-US" altLang="zh-CN" sz="1200">
              <a:ea typeface="TSC UMing S TT" pitchFamily="49" charset="-120"/>
            </a:endParaRPr>
          </a:p>
        </p:txBody>
      </p:sp>
      <p:sp>
        <p:nvSpPr>
          <p:cNvPr id="28676" name="Rectangle 2"/>
          <p:cNvSpPr>
            <a:spLocks noGrp="1" noRot="1" noChangeAspect="1" noChangeArrowheads="1" noTextEdit="1"/>
          </p:cNvSpPr>
          <p:nvPr>
            <p:ph type="sldImg"/>
          </p:nvPr>
        </p:nvSpPr>
        <p:spPr>
          <a:ln/>
        </p:spPr>
      </p:sp>
      <p:sp>
        <p:nvSpPr>
          <p:cNvPr id="28677"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C189F5F-6847-4F77-B972-3133F396A314}" type="slidenum">
              <a:rPr lang="en-US" smtClean="0"/>
              <a:pPr eaLnBrk="1" hangingPunct="1"/>
              <a:t>15</a:t>
            </a:fld>
            <a:endParaRPr lang="en-US" smtClean="0"/>
          </a:p>
        </p:txBody>
      </p:sp>
      <p:sp>
        <p:nvSpPr>
          <p:cNvPr id="28675"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FE05D55-C375-4EB2-A84C-D61CD3FFB889}" type="slidenum">
              <a:rPr lang="zh-CN" altLang="en-US" sz="1200">
                <a:ea typeface="TSC UMing S TT" pitchFamily="49" charset="-120"/>
              </a:rPr>
              <a:pPr algn="r" eaLnBrk="1" hangingPunct="1"/>
              <a:t>15</a:t>
            </a:fld>
            <a:endParaRPr lang="en-US" altLang="zh-CN" sz="1200">
              <a:ea typeface="TSC UMing S TT" pitchFamily="49" charset="-120"/>
            </a:endParaRPr>
          </a:p>
        </p:txBody>
      </p:sp>
      <p:sp>
        <p:nvSpPr>
          <p:cNvPr id="28676" name="Rectangle 2"/>
          <p:cNvSpPr>
            <a:spLocks noGrp="1" noRot="1" noChangeAspect="1" noChangeArrowheads="1" noTextEdit="1"/>
          </p:cNvSpPr>
          <p:nvPr>
            <p:ph type="sldImg"/>
          </p:nvPr>
        </p:nvSpPr>
        <p:spPr>
          <a:ln/>
        </p:spPr>
      </p:sp>
      <p:sp>
        <p:nvSpPr>
          <p:cNvPr id="28677"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5AE1133-0195-4BD2-A4BB-93EAB00FB6A2}" type="slidenum">
              <a:rPr lang="en-US" smtClean="0"/>
              <a:pPr eaLnBrk="1" hangingPunct="1"/>
              <a:t>2</a:t>
            </a:fld>
            <a:endParaRPr lang="en-US" smtClean="0"/>
          </a:p>
        </p:txBody>
      </p:sp>
      <p:sp>
        <p:nvSpPr>
          <p:cNvPr id="18435"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2CE4D3BE-56AA-4ED5-8845-B985E3EBC427}" type="slidenum">
              <a:rPr lang="zh-CN" altLang="en-US" sz="1200">
                <a:ea typeface="TSC UMing S TT" pitchFamily="49" charset="-120"/>
              </a:rPr>
              <a:pPr algn="r" eaLnBrk="1" hangingPunct="1"/>
              <a:t>2</a:t>
            </a:fld>
            <a:endParaRPr lang="en-US" altLang="zh-CN" sz="1200">
              <a:ea typeface="TSC UMing S TT" pitchFamily="49" charset="-120"/>
            </a:endParaRPr>
          </a:p>
        </p:txBody>
      </p:sp>
      <p:sp>
        <p:nvSpPr>
          <p:cNvPr id="18436" name="Rectangle 2"/>
          <p:cNvSpPr>
            <a:spLocks noGrp="1" noRot="1" noChangeAspect="1" noChangeArrowheads="1" noTextEdit="1"/>
          </p:cNvSpPr>
          <p:nvPr>
            <p:ph type="sldImg"/>
          </p:nvPr>
        </p:nvSpPr>
        <p:spPr>
          <a:ln/>
        </p:spPr>
      </p:sp>
      <p:sp>
        <p:nvSpPr>
          <p:cNvPr id="18437"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98DA2FD-5F5C-4533-8325-0734C2A79CA4}" type="slidenum">
              <a:rPr lang="en-US" smtClean="0"/>
              <a:pPr eaLnBrk="1" hangingPunct="1"/>
              <a:t>3</a:t>
            </a:fld>
            <a:endParaRPr lang="en-US" smtClean="0"/>
          </a:p>
        </p:txBody>
      </p:sp>
      <p:sp>
        <p:nvSpPr>
          <p:cNvPr id="19459"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92E3642A-BB50-43E0-ABD8-F1CF08F58208}" type="slidenum">
              <a:rPr lang="zh-CN" altLang="en-US" sz="1200">
                <a:ea typeface="TSC UMing S TT" pitchFamily="49" charset="-120"/>
              </a:rPr>
              <a:pPr algn="r" eaLnBrk="1" hangingPunct="1"/>
              <a:t>3</a:t>
            </a:fld>
            <a:endParaRPr lang="en-US" altLang="zh-CN" sz="1200">
              <a:ea typeface="TSC UMing S TT" pitchFamily="49" charset="-120"/>
            </a:endParaRPr>
          </a:p>
        </p:txBody>
      </p:sp>
      <p:sp>
        <p:nvSpPr>
          <p:cNvPr id="19460" name="Rectangle 2"/>
          <p:cNvSpPr>
            <a:spLocks noGrp="1" noRot="1" noChangeAspect="1" noChangeArrowheads="1" noTextEdit="1"/>
          </p:cNvSpPr>
          <p:nvPr>
            <p:ph type="sldImg"/>
          </p:nvPr>
        </p:nvSpPr>
        <p:spPr>
          <a:ln/>
        </p:spPr>
      </p:sp>
      <p:sp>
        <p:nvSpPr>
          <p:cNvPr id="19461"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08F6A22-86CD-4DFF-A6FC-078A355793EE}" type="slidenum">
              <a:rPr lang="en-US" smtClean="0"/>
              <a:pPr eaLnBrk="1" hangingPunct="1"/>
              <a:t>4</a:t>
            </a:fld>
            <a:endParaRPr lang="en-US" smtClean="0"/>
          </a:p>
        </p:txBody>
      </p:sp>
      <p:sp>
        <p:nvSpPr>
          <p:cNvPr id="20483"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7E71FF57-878D-498C-8EE9-721EDD9A4357}" type="slidenum">
              <a:rPr lang="zh-CN" altLang="en-US" sz="1200">
                <a:ea typeface="TSC UMing S TT" pitchFamily="49" charset="-120"/>
              </a:rPr>
              <a:pPr algn="r" eaLnBrk="1" hangingPunct="1"/>
              <a:t>4</a:t>
            </a:fld>
            <a:endParaRPr lang="en-US" altLang="zh-CN" sz="1200">
              <a:ea typeface="TSC UMing S TT" pitchFamily="49" charset="-120"/>
            </a:endParaRPr>
          </a:p>
        </p:txBody>
      </p:sp>
      <p:sp>
        <p:nvSpPr>
          <p:cNvPr id="20484" name="Rectangle 2"/>
          <p:cNvSpPr>
            <a:spLocks noGrp="1" noRot="1" noChangeAspect="1" noChangeArrowheads="1" noTextEdit="1"/>
          </p:cNvSpPr>
          <p:nvPr>
            <p:ph type="sldImg"/>
          </p:nvPr>
        </p:nvSpPr>
        <p:spPr>
          <a:ln/>
        </p:spPr>
      </p:sp>
      <p:sp>
        <p:nvSpPr>
          <p:cNvPr id="20485"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27AA34E-221C-4462-886D-D9FFC9B827C9}" type="slidenum">
              <a:rPr lang="en-US" smtClean="0"/>
              <a:pPr eaLnBrk="1" hangingPunct="1"/>
              <a:t>5</a:t>
            </a:fld>
            <a:endParaRPr lang="en-US" smtClean="0"/>
          </a:p>
        </p:txBody>
      </p:sp>
      <p:sp>
        <p:nvSpPr>
          <p:cNvPr id="21507"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C4D15F67-0716-40E2-B185-AD58F6E89F10}" type="slidenum">
              <a:rPr lang="zh-CN" altLang="en-US" sz="1200">
                <a:ea typeface="TSC UMing S TT" pitchFamily="49" charset="-120"/>
              </a:rPr>
              <a:pPr algn="r" eaLnBrk="1" hangingPunct="1"/>
              <a:t>5</a:t>
            </a:fld>
            <a:endParaRPr lang="en-US" altLang="zh-CN" sz="1200">
              <a:ea typeface="TSC UMing S TT" pitchFamily="49" charset="-120"/>
            </a:endParaRPr>
          </a:p>
        </p:txBody>
      </p:sp>
      <p:sp>
        <p:nvSpPr>
          <p:cNvPr id="21508" name="Rectangle 2"/>
          <p:cNvSpPr>
            <a:spLocks noGrp="1" noRot="1" noChangeAspect="1" noChangeArrowheads="1" noTextEdit="1"/>
          </p:cNvSpPr>
          <p:nvPr>
            <p:ph type="sldImg"/>
          </p:nvPr>
        </p:nvSpPr>
        <p:spPr>
          <a:ln/>
        </p:spPr>
      </p:sp>
      <p:sp>
        <p:nvSpPr>
          <p:cNvPr id="21509"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257A11B-30DC-46CC-A91E-2F8A37D044E0}" type="slidenum">
              <a:rPr lang="en-US" smtClean="0"/>
              <a:pPr eaLnBrk="1" hangingPunct="1"/>
              <a:t>6</a:t>
            </a:fld>
            <a:endParaRPr lang="en-US" smtClean="0"/>
          </a:p>
        </p:txBody>
      </p:sp>
      <p:sp>
        <p:nvSpPr>
          <p:cNvPr id="22531"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0D62F90-B97B-401F-83AA-22416B18EB96}" type="slidenum">
              <a:rPr lang="zh-CN" altLang="en-US" sz="1200">
                <a:ea typeface="TSC UMing S TT" pitchFamily="49" charset="-120"/>
              </a:rPr>
              <a:pPr algn="r" eaLnBrk="1" hangingPunct="1"/>
              <a:t>6</a:t>
            </a:fld>
            <a:endParaRPr lang="en-US" altLang="zh-CN" sz="1200">
              <a:ea typeface="TSC UMing S TT" pitchFamily="49" charset="-120"/>
            </a:endParaRPr>
          </a:p>
        </p:txBody>
      </p:sp>
      <p:sp>
        <p:nvSpPr>
          <p:cNvPr id="22532" name="Rectangle 2"/>
          <p:cNvSpPr>
            <a:spLocks noGrp="1" noRot="1" noChangeAspect="1" noChangeArrowheads="1" noTextEdit="1"/>
          </p:cNvSpPr>
          <p:nvPr>
            <p:ph type="sldImg"/>
          </p:nvPr>
        </p:nvSpPr>
        <p:spPr>
          <a:ln/>
        </p:spPr>
      </p:sp>
      <p:sp>
        <p:nvSpPr>
          <p:cNvPr id="22533"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036F3B4-0F00-49E7-A4F7-DC612F7A2746}" type="slidenum">
              <a:rPr lang="en-US" smtClean="0"/>
              <a:pPr eaLnBrk="1" hangingPunct="1"/>
              <a:t>7</a:t>
            </a:fld>
            <a:endParaRPr lang="en-US" smtClean="0"/>
          </a:p>
        </p:txBody>
      </p:sp>
      <p:sp>
        <p:nvSpPr>
          <p:cNvPr id="23555"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CD20EF0-DFB3-4E5F-9392-5676C36565E5}" type="slidenum">
              <a:rPr lang="zh-CN" altLang="en-US" sz="1200">
                <a:ea typeface="TSC UMing S TT" pitchFamily="49" charset="-120"/>
              </a:rPr>
              <a:pPr algn="r" eaLnBrk="1" hangingPunct="1"/>
              <a:t>7</a:t>
            </a:fld>
            <a:endParaRPr lang="en-US" altLang="zh-CN" sz="1200">
              <a:ea typeface="TSC UMing S TT" pitchFamily="49" charset="-120"/>
            </a:endParaRPr>
          </a:p>
        </p:txBody>
      </p:sp>
      <p:sp>
        <p:nvSpPr>
          <p:cNvPr id="23556" name="Rectangle 2"/>
          <p:cNvSpPr>
            <a:spLocks noGrp="1" noRot="1" noChangeAspect="1" noChangeArrowheads="1" noTextEdit="1"/>
          </p:cNvSpPr>
          <p:nvPr>
            <p:ph type="sldImg"/>
          </p:nvPr>
        </p:nvSpPr>
        <p:spPr>
          <a:ln/>
        </p:spPr>
      </p:sp>
      <p:sp>
        <p:nvSpPr>
          <p:cNvPr id="23557"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25E5D36-9563-4536-B28F-8377F490CA09}" type="slidenum">
              <a:rPr lang="en-US" smtClean="0"/>
              <a:pPr eaLnBrk="1" hangingPunct="1"/>
              <a:t>8</a:t>
            </a:fld>
            <a:endParaRPr lang="en-US" smtClean="0"/>
          </a:p>
        </p:txBody>
      </p:sp>
      <p:sp>
        <p:nvSpPr>
          <p:cNvPr id="24579"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6C76EBFD-4DED-4359-8CB3-4EE7177077CF}" type="slidenum">
              <a:rPr lang="zh-CN" altLang="en-US" sz="1200">
                <a:ea typeface="TSC UMing S TT" pitchFamily="49" charset="-120"/>
              </a:rPr>
              <a:pPr algn="r" eaLnBrk="1" hangingPunct="1"/>
              <a:t>8</a:t>
            </a:fld>
            <a:endParaRPr lang="en-US" altLang="zh-CN" sz="1200">
              <a:ea typeface="TSC UMing S TT" pitchFamily="49" charset="-120"/>
            </a:endParaRPr>
          </a:p>
        </p:txBody>
      </p:sp>
      <p:sp>
        <p:nvSpPr>
          <p:cNvPr id="24580" name="Rectangle 2"/>
          <p:cNvSpPr>
            <a:spLocks noGrp="1" noRot="1" noChangeAspect="1" noChangeArrowheads="1" noTextEdit="1"/>
          </p:cNvSpPr>
          <p:nvPr>
            <p:ph type="sldImg"/>
          </p:nvPr>
        </p:nvSpPr>
        <p:spPr>
          <a:ln/>
        </p:spPr>
      </p:sp>
      <p:sp>
        <p:nvSpPr>
          <p:cNvPr id="24581"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D7EEDC0-E77F-474D-88FC-7E6A4E172995}" type="slidenum">
              <a:rPr lang="en-US" smtClean="0"/>
              <a:pPr eaLnBrk="1" hangingPunct="1"/>
              <a:t>9</a:t>
            </a:fld>
            <a:endParaRPr lang="en-US" smtClean="0"/>
          </a:p>
        </p:txBody>
      </p:sp>
      <p:sp>
        <p:nvSpPr>
          <p:cNvPr id="25603" name="Rectangle 7"/>
          <p:cNvSpPr txBox="1">
            <a:spLocks noGrp="1" noChangeArrowheads="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23643E88-4346-4557-86A3-CD461648717C}" type="slidenum">
              <a:rPr lang="zh-CN" altLang="en-US" sz="1200">
                <a:ea typeface="TSC UMing S TT" pitchFamily="49" charset="-120"/>
              </a:rPr>
              <a:pPr algn="r" eaLnBrk="1" hangingPunct="1"/>
              <a:t>9</a:t>
            </a:fld>
            <a:endParaRPr lang="en-US" altLang="zh-CN" sz="1200">
              <a:ea typeface="TSC UMing S TT" pitchFamily="49" charset="-120"/>
            </a:endParaRPr>
          </a:p>
        </p:txBody>
      </p:sp>
      <p:sp>
        <p:nvSpPr>
          <p:cNvPr id="25604" name="Rectangle 2"/>
          <p:cNvSpPr>
            <a:spLocks noGrp="1" noRot="1" noChangeAspect="1" noChangeArrowheads="1" noTextEdit="1"/>
          </p:cNvSpPr>
          <p:nvPr>
            <p:ph type="sldImg"/>
          </p:nvPr>
        </p:nvSpPr>
        <p:spPr>
          <a:ln/>
        </p:spPr>
      </p:sp>
      <p:sp>
        <p:nvSpPr>
          <p:cNvPr id="25605" name="Rectangle 3"/>
          <p:cNvSpPr>
            <a:spLocks noGrp="1" noChangeArrowheads="1"/>
          </p:cNvSpPr>
          <p:nvPr>
            <p:ph type="body" idx="1"/>
          </p:nvPr>
        </p:nvSpPr>
        <p:spPr>
          <a:noFill/>
        </p:spPr>
        <p:txBody>
          <a:bodyPr/>
          <a:lstStyle/>
          <a:p>
            <a:pPr eaLnBrk="1" hangingPunct="1"/>
            <a:endParaRPr lang="zh-CN"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8431A54-A7BD-462C-B613-615A7510571E}" type="slidenum">
              <a:rPr lang="en-US"/>
              <a:pPr>
                <a:defRPr/>
              </a:pPr>
              <a:t>‹#›</a:t>
            </a:fld>
            <a:endParaRPr lang="en-US"/>
          </a:p>
        </p:txBody>
      </p:sp>
    </p:spTree>
    <p:extLst>
      <p:ext uri="{BB962C8B-B14F-4D97-AF65-F5344CB8AC3E}">
        <p14:creationId xmlns:p14="http://schemas.microsoft.com/office/powerpoint/2010/main" val="300735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79F0531-B563-4A6C-BF11-8AABC9BE2A5D}" type="slidenum">
              <a:rPr lang="en-US"/>
              <a:pPr>
                <a:defRPr/>
              </a:pPr>
              <a:t>‹#›</a:t>
            </a:fld>
            <a:endParaRPr lang="en-US"/>
          </a:p>
        </p:txBody>
      </p:sp>
    </p:spTree>
    <p:extLst>
      <p:ext uri="{BB962C8B-B14F-4D97-AF65-F5344CB8AC3E}">
        <p14:creationId xmlns:p14="http://schemas.microsoft.com/office/powerpoint/2010/main" val="20997157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7A599C0-CB31-421B-BAA3-DE025524CDF9}" type="slidenum">
              <a:rPr lang="en-US"/>
              <a:pPr>
                <a:defRPr/>
              </a:pPr>
              <a:t>‹#›</a:t>
            </a:fld>
            <a:endParaRPr lang="en-US"/>
          </a:p>
        </p:txBody>
      </p:sp>
    </p:spTree>
    <p:extLst>
      <p:ext uri="{BB962C8B-B14F-4D97-AF65-F5344CB8AC3E}">
        <p14:creationId xmlns:p14="http://schemas.microsoft.com/office/powerpoint/2010/main" val="2450087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EC78315-80AF-4331-AA77-F16DE392CEF9}" type="slidenum">
              <a:rPr lang="en-US"/>
              <a:pPr>
                <a:defRPr/>
              </a:pPr>
              <a:t>‹#›</a:t>
            </a:fld>
            <a:endParaRPr lang="en-US"/>
          </a:p>
        </p:txBody>
      </p:sp>
    </p:spTree>
    <p:extLst>
      <p:ext uri="{BB962C8B-B14F-4D97-AF65-F5344CB8AC3E}">
        <p14:creationId xmlns:p14="http://schemas.microsoft.com/office/powerpoint/2010/main" val="2708811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CFDC98C-85B3-4337-996F-982CBDCB3FD1}" type="slidenum">
              <a:rPr lang="en-US"/>
              <a:pPr>
                <a:defRPr/>
              </a:pPr>
              <a:t>‹#›</a:t>
            </a:fld>
            <a:endParaRPr lang="en-US"/>
          </a:p>
        </p:txBody>
      </p:sp>
    </p:spTree>
    <p:extLst>
      <p:ext uri="{BB962C8B-B14F-4D97-AF65-F5344CB8AC3E}">
        <p14:creationId xmlns:p14="http://schemas.microsoft.com/office/powerpoint/2010/main" val="29461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D790A62-C77B-4160-A516-036920522735}" type="slidenum">
              <a:rPr lang="en-US"/>
              <a:pPr>
                <a:defRPr/>
              </a:pPr>
              <a:t>‹#›</a:t>
            </a:fld>
            <a:endParaRPr lang="en-US"/>
          </a:p>
        </p:txBody>
      </p:sp>
    </p:spTree>
    <p:extLst>
      <p:ext uri="{BB962C8B-B14F-4D97-AF65-F5344CB8AC3E}">
        <p14:creationId xmlns:p14="http://schemas.microsoft.com/office/powerpoint/2010/main" val="3198918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9F1EAAB-DB3F-4404-971F-3319B4E986F7}" type="slidenum">
              <a:rPr lang="en-US"/>
              <a:pPr>
                <a:defRPr/>
              </a:pPr>
              <a:t>‹#›</a:t>
            </a:fld>
            <a:endParaRPr lang="en-US"/>
          </a:p>
        </p:txBody>
      </p:sp>
    </p:spTree>
    <p:extLst>
      <p:ext uri="{BB962C8B-B14F-4D97-AF65-F5344CB8AC3E}">
        <p14:creationId xmlns:p14="http://schemas.microsoft.com/office/powerpoint/2010/main" val="2886630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F8EBD2C3-236A-44F0-B885-D2DCC26610FB}" type="slidenum">
              <a:rPr lang="en-US"/>
              <a:pPr>
                <a:defRPr/>
              </a:pPr>
              <a:t>‹#›</a:t>
            </a:fld>
            <a:endParaRPr lang="en-US"/>
          </a:p>
        </p:txBody>
      </p:sp>
    </p:spTree>
    <p:extLst>
      <p:ext uri="{BB962C8B-B14F-4D97-AF65-F5344CB8AC3E}">
        <p14:creationId xmlns:p14="http://schemas.microsoft.com/office/powerpoint/2010/main" val="5168912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7A0D6F7-50C4-4788-9640-0CD8D0995399}" type="slidenum">
              <a:rPr lang="en-US"/>
              <a:pPr>
                <a:defRPr/>
              </a:pPr>
              <a:t>‹#›</a:t>
            </a:fld>
            <a:endParaRPr lang="en-US"/>
          </a:p>
        </p:txBody>
      </p:sp>
    </p:spTree>
    <p:extLst>
      <p:ext uri="{BB962C8B-B14F-4D97-AF65-F5344CB8AC3E}">
        <p14:creationId xmlns:p14="http://schemas.microsoft.com/office/powerpoint/2010/main" val="3921192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5C6866-C490-4210-9DF6-15290D260566}" type="slidenum">
              <a:rPr lang="en-US"/>
              <a:pPr>
                <a:defRPr/>
              </a:pPr>
              <a:t>‹#›</a:t>
            </a:fld>
            <a:endParaRPr lang="en-US"/>
          </a:p>
        </p:txBody>
      </p:sp>
    </p:spTree>
    <p:extLst>
      <p:ext uri="{BB962C8B-B14F-4D97-AF65-F5344CB8AC3E}">
        <p14:creationId xmlns:p14="http://schemas.microsoft.com/office/powerpoint/2010/main" val="32229329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B7BD4E-3965-4B8B-AA1B-9FC3B30A8C5F}" type="slidenum">
              <a:rPr lang="en-US"/>
              <a:pPr>
                <a:defRPr/>
              </a:pPr>
              <a:t>‹#›</a:t>
            </a:fld>
            <a:endParaRPr lang="en-US"/>
          </a:p>
        </p:txBody>
      </p:sp>
    </p:spTree>
    <p:extLst>
      <p:ext uri="{BB962C8B-B14F-4D97-AF65-F5344CB8AC3E}">
        <p14:creationId xmlns:p14="http://schemas.microsoft.com/office/powerpoint/2010/main" val="2835888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573820F5-3791-46B0-BD4D-471AC391111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1187450" y="952500"/>
            <a:ext cx="6840538" cy="514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zh-CN" sz="2800">
              <a:ea typeface="新細明體" pitchFamily="18" charset="-120"/>
            </a:endParaRPr>
          </a:p>
          <a:p>
            <a:pPr algn="ctr" eaLnBrk="1" hangingPunct="1"/>
            <a:endParaRPr lang="en-US" altLang="zh-CN" sz="2800">
              <a:ea typeface="新細明體" pitchFamily="18" charset="-120"/>
            </a:endParaRPr>
          </a:p>
          <a:p>
            <a:pPr algn="ctr" eaLnBrk="1" hangingPunct="1"/>
            <a:endParaRPr lang="en-US" altLang="zh-CN" sz="2000">
              <a:ea typeface="新細明體" pitchFamily="18" charset="-120"/>
            </a:endParaRPr>
          </a:p>
          <a:p>
            <a:pPr algn="ctr" eaLnBrk="1" hangingPunct="1"/>
            <a:r>
              <a:rPr lang="en-US" sz="3600" b="1"/>
              <a:t>T’ang Studies Society</a:t>
            </a:r>
            <a:br>
              <a:rPr lang="en-US" sz="3600" b="1"/>
            </a:br>
            <a:r>
              <a:rPr lang="en-US" sz="3600" b="1"/>
              <a:t>Workshop on the </a:t>
            </a:r>
            <a:br>
              <a:rPr lang="en-US" sz="3600" b="1"/>
            </a:br>
            <a:r>
              <a:rPr lang="en-US" sz="3600" b="1"/>
              <a:t>China Biographical Database</a:t>
            </a:r>
            <a:br>
              <a:rPr lang="en-US" sz="3600" b="1"/>
            </a:br>
            <a:r>
              <a:rPr lang="en-US" sz="3200"/>
              <a:t/>
            </a:r>
            <a:br>
              <a:rPr lang="en-US" sz="3200"/>
            </a:br>
            <a:r>
              <a:rPr lang="en-US" sz="2800"/>
              <a:t>Harvard University</a:t>
            </a:r>
            <a:br>
              <a:rPr lang="en-US" sz="2800"/>
            </a:br>
            <a:r>
              <a:rPr lang="en-US" sz="2800">
                <a:ea typeface="TSC UMing S TT" pitchFamily="49" charset="-120"/>
              </a:rPr>
              <a:t>August 22-23, 2013</a:t>
            </a:r>
            <a:br>
              <a:rPr lang="en-US" sz="2800">
                <a:ea typeface="TSC UMing S TT" pitchFamily="49" charset="-120"/>
              </a:rPr>
            </a:br>
            <a:r>
              <a:rPr lang="en-US" sz="2800">
                <a:ea typeface="TSC UMing S TT" pitchFamily="49" charset="-120"/>
              </a:rPr>
              <a:t/>
            </a:r>
            <a:br>
              <a:rPr lang="en-US" sz="2800">
                <a:ea typeface="TSC UMing S TT" pitchFamily="49" charset="-120"/>
              </a:rPr>
            </a:br>
            <a:r>
              <a:rPr lang="en-US" sz="2800">
                <a:ea typeface="TSC UMing S TT" pitchFamily="49" charset="-120"/>
              </a:rPr>
              <a:t>Sponsored by the T’ang Studies Society</a:t>
            </a:r>
            <a:endParaRPr lang="en-US" sz="3200"/>
          </a:p>
        </p:txBody>
      </p:sp>
      <p:pic>
        <p:nvPicPr>
          <p:cNvPr id="205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4075" y="6350"/>
            <a:ext cx="7016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TextBox 1"/>
          <p:cNvSpPr txBox="1">
            <a:spLocks noChangeArrowheads="1"/>
          </p:cNvSpPr>
          <p:nvPr/>
        </p:nvSpPr>
        <p:spPr bwMode="auto">
          <a:xfrm>
            <a:off x="0" y="-26988"/>
            <a:ext cx="2124075" cy="97948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China Biographical Database Project (CBDB)</a:t>
            </a:r>
            <a:endParaRPr lang="en-US" sz="160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11268" name="TextBox 1"/>
          <p:cNvSpPr txBox="1">
            <a:spLocks noChangeArrowheads="1"/>
          </p:cNvSpPr>
          <p:nvPr/>
        </p:nvSpPr>
        <p:spPr bwMode="auto">
          <a:xfrm>
            <a:off x="323850" y="836613"/>
            <a:ext cx="8424863" cy="532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61963"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a:t>Open the Query Builder again</a:t>
            </a:r>
          </a:p>
          <a:p>
            <a:pPr eaLnBrk="1" hangingPunct="1"/>
            <a:r>
              <a:rPr lang="en-US" sz="2000"/>
              <a:t>Add ZZZ_BIOG_MAIN and “My People Query”</a:t>
            </a:r>
          </a:p>
          <a:p>
            <a:pPr eaLnBrk="1" hangingPunct="1"/>
            <a:r>
              <a:rPr lang="en-US" sz="2000"/>
              <a:t>Drag the “pname” field to c_name_chn in ZZZ_BIOG_MAIN</a:t>
            </a:r>
          </a:p>
          <a:p>
            <a:pPr eaLnBrk="1" hangingPunct="1"/>
            <a:r>
              <a:rPr lang="en-US" sz="2000"/>
              <a:t>Double-click on the link and select “All records in ‘My People Query’”</a:t>
            </a:r>
          </a:p>
          <a:p>
            <a:pPr eaLnBrk="1" hangingPunct="1"/>
            <a:r>
              <a:rPr lang="en-US" sz="2000"/>
              <a:t>Add “PersonInText” and c_personid, c_index_year</a:t>
            </a:r>
          </a:p>
          <a:p>
            <a:pPr eaLnBrk="1" hangingPunct="1"/>
            <a:r>
              <a:rPr lang="en-US" sz="2000"/>
              <a:t>Run the query</a:t>
            </a:r>
            <a:endParaRPr lang="en-US" sz="2400"/>
          </a:p>
          <a:p>
            <a:pPr eaLnBrk="1" hangingPunct="1"/>
            <a:r>
              <a:rPr lang="en-US" sz="2000"/>
              <a:t>Change the query to a “Make Table” (table = PeopleID)</a:t>
            </a:r>
          </a:p>
          <a:p>
            <a:pPr eaLnBrk="1" hangingPunct="1"/>
            <a:r>
              <a:rPr lang="en-US" sz="2000"/>
              <a:t>Close and save as PeopleID Query</a:t>
            </a:r>
          </a:p>
          <a:p>
            <a:pPr eaLnBrk="1" hangingPunct="1"/>
            <a:endParaRPr lang="en-US" sz="2000"/>
          </a:p>
          <a:p>
            <a:pPr eaLnBrk="1" hangingPunct="1"/>
            <a:r>
              <a:rPr lang="en-US" sz="2000"/>
              <a:t>Run the query</a:t>
            </a:r>
          </a:p>
          <a:p>
            <a:pPr eaLnBrk="1" hangingPunct="1"/>
            <a:r>
              <a:rPr lang="en-US" sz="2000"/>
              <a:t>Open the new table PeopleID</a:t>
            </a:r>
          </a:p>
          <a:p>
            <a:pPr eaLnBrk="1" hangingPunct="1"/>
            <a:r>
              <a:rPr lang="en-US" sz="2000"/>
              <a:t>Delete the irrelevant records</a:t>
            </a:r>
          </a:p>
          <a:p>
            <a:pPr eaLnBrk="1" hangingPunct="1"/>
            <a:r>
              <a:rPr lang="en-US" sz="2000"/>
              <a:t>IF YOU NEED TO ADD PEOPLE TO ZZZ_BIOG_MAIN</a:t>
            </a:r>
          </a:p>
          <a:p>
            <a:pPr eaLnBrk="1" hangingPunct="1"/>
            <a:r>
              <a:rPr lang="en-US" sz="2000"/>
              <a:t>	oh well, you have to add them:  give them numbers starting with </a:t>
            </a:r>
          </a:p>
          <a:p>
            <a:pPr eaLnBrk="1" hangingPunct="1"/>
            <a:r>
              <a:rPr lang="en-US" sz="2000"/>
              <a:t>	300000 and let us know, so we can add them and report their 	CBDB system IDs to you.</a:t>
            </a:r>
          </a:p>
          <a:p>
            <a:pPr eaLnBrk="1" hangingPunct="1"/>
            <a:endParaRPr lang="en-US" sz="200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12292" name="TextBox 2"/>
          <p:cNvSpPr txBox="1">
            <a:spLocks noChangeArrowheads="1"/>
          </p:cNvSpPr>
          <p:nvPr/>
        </p:nvSpPr>
        <p:spPr bwMode="auto">
          <a:xfrm>
            <a:off x="468313" y="1052513"/>
            <a:ext cx="8207375" cy="37856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dirty="0"/>
              <a:t>Step Two (if you wish):  </a:t>
            </a:r>
            <a:endParaRPr lang="en-US" sz="2400" dirty="0" smtClean="0"/>
          </a:p>
          <a:p>
            <a:pPr eaLnBrk="1" hangingPunct="1"/>
            <a:endParaRPr lang="en-US" sz="2400" dirty="0"/>
          </a:p>
          <a:p>
            <a:pPr eaLnBrk="1" hangingPunct="1"/>
            <a:r>
              <a:rPr lang="en-US" sz="2400" dirty="0" smtClean="0"/>
              <a:t>Normalize </a:t>
            </a:r>
            <a:r>
              <a:rPr lang="en-US" sz="2400" dirty="0"/>
              <a:t>the data by breaking the </a:t>
            </a:r>
            <a:r>
              <a:rPr lang="en-US" sz="2400" dirty="0" err="1"/>
              <a:t>PeopleInTexts</a:t>
            </a:r>
            <a:r>
              <a:rPr lang="en-US" sz="2400" dirty="0"/>
              <a:t> table into five tables:</a:t>
            </a:r>
          </a:p>
          <a:p>
            <a:pPr eaLnBrk="1" hangingPunct="1"/>
            <a:r>
              <a:rPr lang="en-US" sz="2400" dirty="0"/>
              <a:t>	</a:t>
            </a:r>
          </a:p>
          <a:p>
            <a:pPr eaLnBrk="1" hangingPunct="1">
              <a:tabLst>
                <a:tab pos="461963" algn="l"/>
              </a:tabLst>
            </a:pPr>
            <a:r>
              <a:rPr lang="en-US" sz="2400" dirty="0"/>
              <a:t>	1.  </a:t>
            </a:r>
            <a:r>
              <a:rPr lang="en-US" sz="2400" dirty="0" err="1"/>
              <a:t>PeopleID</a:t>
            </a:r>
            <a:r>
              <a:rPr lang="en-US" sz="2400" dirty="0"/>
              <a:t> (you just created)</a:t>
            </a:r>
          </a:p>
          <a:p>
            <a:pPr eaLnBrk="1" hangingPunct="1">
              <a:tabLst>
                <a:tab pos="461963" algn="l"/>
              </a:tabLst>
            </a:pPr>
            <a:r>
              <a:rPr lang="en-US" sz="2400" dirty="0"/>
              <a:t>	2.  </a:t>
            </a:r>
            <a:r>
              <a:rPr lang="en-US" sz="2400" dirty="0" err="1"/>
              <a:t>TextID</a:t>
            </a:r>
            <a:endParaRPr lang="en-US" sz="2400" dirty="0"/>
          </a:p>
          <a:p>
            <a:pPr eaLnBrk="1" hangingPunct="1">
              <a:tabLst>
                <a:tab pos="461963" algn="l"/>
              </a:tabLst>
            </a:pPr>
            <a:r>
              <a:rPr lang="en-US" sz="2400" dirty="0"/>
              <a:t>	3.  </a:t>
            </a:r>
            <a:r>
              <a:rPr lang="en-US" sz="2400" dirty="0" err="1"/>
              <a:t>RoleID</a:t>
            </a:r>
            <a:endParaRPr lang="en-US" sz="2400" dirty="0"/>
          </a:p>
          <a:p>
            <a:pPr eaLnBrk="1" hangingPunct="1">
              <a:tabLst>
                <a:tab pos="461963" algn="l"/>
              </a:tabLst>
            </a:pPr>
            <a:r>
              <a:rPr lang="en-US" sz="2400" dirty="0"/>
              <a:t>	4.  </a:t>
            </a:r>
            <a:r>
              <a:rPr lang="en-US" sz="2400" dirty="0" err="1"/>
              <a:t>GenreID</a:t>
            </a:r>
            <a:endParaRPr lang="en-US" sz="2400" dirty="0"/>
          </a:p>
          <a:p>
            <a:pPr eaLnBrk="1" hangingPunct="1">
              <a:tabLst>
                <a:tab pos="461963" algn="l"/>
              </a:tabLst>
            </a:pPr>
            <a:r>
              <a:rPr lang="en-US" sz="2400" dirty="0"/>
              <a:t>	5.  </a:t>
            </a:r>
            <a:r>
              <a:rPr lang="en-US" sz="2400" dirty="0" err="1"/>
              <a:t>PeopleTextData</a:t>
            </a:r>
            <a:r>
              <a:rPr lang="en-US" sz="2400" dirty="0"/>
              <a:t> (swaps most of the text for codes)</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2" name="TextBox 1"/>
          <p:cNvSpPr txBox="1"/>
          <p:nvPr/>
        </p:nvSpPr>
        <p:spPr>
          <a:xfrm>
            <a:off x="467544" y="764704"/>
            <a:ext cx="8208912" cy="707886"/>
          </a:xfrm>
          <a:prstGeom prst="rect">
            <a:avLst/>
          </a:prstGeom>
          <a:noFill/>
        </p:spPr>
        <p:txBody>
          <a:bodyPr wrap="square" rtlCol="0">
            <a:spAutoFit/>
          </a:bodyPr>
          <a:lstStyle/>
          <a:p>
            <a:r>
              <a:rPr lang="en-US" sz="2000" dirty="0" smtClean="0"/>
              <a:t>Once you have made the </a:t>
            </a:r>
            <a:r>
              <a:rPr lang="en-US" sz="2000" dirty="0" err="1" smtClean="0"/>
              <a:t>PeopleID</a:t>
            </a:r>
            <a:r>
              <a:rPr lang="en-US" sz="2000" dirty="0" smtClean="0"/>
              <a:t> table, you can see what data CBDB has on the people in your database.  Please create this query:</a:t>
            </a:r>
            <a:endParaRPr lang="en-US" sz="2000" dirty="0"/>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3477" y="1556792"/>
            <a:ext cx="7017046" cy="5202753"/>
          </a:xfrm>
          <a:prstGeom prst="rect">
            <a:avLst/>
          </a:prstGeom>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2" name="TextBox 1"/>
          <p:cNvSpPr txBox="1"/>
          <p:nvPr/>
        </p:nvSpPr>
        <p:spPr>
          <a:xfrm>
            <a:off x="467544" y="764704"/>
            <a:ext cx="8208912" cy="400110"/>
          </a:xfrm>
          <a:prstGeom prst="rect">
            <a:avLst/>
          </a:prstGeom>
          <a:noFill/>
        </p:spPr>
        <p:txBody>
          <a:bodyPr wrap="square" rtlCol="0">
            <a:spAutoFit/>
          </a:bodyPr>
          <a:lstStyle/>
          <a:p>
            <a:r>
              <a:rPr lang="en-US" sz="2000" dirty="0" smtClean="0"/>
              <a:t>And this query:</a:t>
            </a:r>
            <a:endParaRPr lang="en-US" sz="2000" dirty="0"/>
          </a:p>
        </p:txBody>
      </p:sp>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3477" y="1315921"/>
            <a:ext cx="7017046" cy="5209423"/>
          </a:xfrm>
          <a:prstGeom prst="rect">
            <a:avLst/>
          </a:prstGeom>
        </p:spPr>
      </p:pic>
    </p:spTree>
    <p:extLst>
      <p:ext uri="{BB962C8B-B14F-4D97-AF65-F5344CB8AC3E}">
        <p14:creationId xmlns:p14="http://schemas.microsoft.com/office/powerpoint/2010/main" val="2010336069"/>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2" name="TextBox 1"/>
          <p:cNvSpPr txBox="1"/>
          <p:nvPr/>
        </p:nvSpPr>
        <p:spPr>
          <a:xfrm>
            <a:off x="467544" y="764704"/>
            <a:ext cx="8208912" cy="400110"/>
          </a:xfrm>
          <a:prstGeom prst="rect">
            <a:avLst/>
          </a:prstGeom>
          <a:noFill/>
        </p:spPr>
        <p:txBody>
          <a:bodyPr wrap="square" rtlCol="0">
            <a:spAutoFit/>
          </a:bodyPr>
          <a:lstStyle/>
          <a:p>
            <a:r>
              <a:rPr lang="en-US" sz="2000" dirty="0" smtClean="0"/>
              <a:t>And this query:</a:t>
            </a:r>
            <a:endParaRPr lang="en-US" sz="2000" dirty="0"/>
          </a:p>
        </p:txBody>
      </p:sp>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42852" y="1340768"/>
            <a:ext cx="7017046" cy="5209423"/>
          </a:xfrm>
          <a:prstGeom prst="rect">
            <a:avLst/>
          </a:prstGeom>
        </p:spPr>
      </p:pic>
    </p:spTree>
    <p:extLst>
      <p:ext uri="{BB962C8B-B14F-4D97-AF65-F5344CB8AC3E}">
        <p14:creationId xmlns:p14="http://schemas.microsoft.com/office/powerpoint/2010/main" val="3599600648"/>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2" name="TextBox 1"/>
          <p:cNvSpPr txBox="1"/>
          <p:nvPr/>
        </p:nvSpPr>
        <p:spPr>
          <a:xfrm>
            <a:off x="899592" y="1292567"/>
            <a:ext cx="7344816" cy="1200329"/>
          </a:xfrm>
          <a:prstGeom prst="rect">
            <a:avLst/>
          </a:prstGeom>
          <a:noFill/>
        </p:spPr>
        <p:txBody>
          <a:bodyPr wrap="square" rtlCol="0">
            <a:spAutoFit/>
          </a:bodyPr>
          <a:lstStyle/>
          <a:p>
            <a:pPr algn="ctr"/>
            <a:r>
              <a:rPr lang="en-US" sz="2400" dirty="0" smtClean="0"/>
              <a:t>At this point, I’ll get out of your way and let you start to develop a model for your project.  If you have questions, I’ll be circulating in the room.</a:t>
            </a:r>
            <a:endParaRPr lang="en-US" sz="2400" dirty="0"/>
          </a:p>
        </p:txBody>
      </p:sp>
    </p:spTree>
    <p:extLst>
      <p:ext uri="{BB962C8B-B14F-4D97-AF65-F5344CB8AC3E}">
        <p14:creationId xmlns:p14="http://schemas.microsoft.com/office/powerpoint/2010/main" val="3439299625"/>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2"/>
          <p:cNvSpPr txBox="1">
            <a:spLocks noChangeArrowheads="1"/>
          </p:cNvSpPr>
          <p:nvPr/>
        </p:nvSpPr>
        <p:spPr bwMode="auto">
          <a:xfrm>
            <a:off x="1187450" y="952500"/>
            <a:ext cx="6840538" cy="3970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en-US" altLang="zh-CN" sz="1400">
              <a:ea typeface="新細明體" pitchFamily="18" charset="-120"/>
            </a:endParaRPr>
          </a:p>
          <a:p>
            <a:pPr algn="ctr" eaLnBrk="1" hangingPunct="1"/>
            <a:endParaRPr lang="en-US" altLang="zh-CN" sz="1400">
              <a:ea typeface="新細明體" pitchFamily="18" charset="-120"/>
            </a:endParaRPr>
          </a:p>
          <a:p>
            <a:pPr algn="ctr" eaLnBrk="1" hangingPunct="1"/>
            <a:r>
              <a:rPr lang="en-US" sz="3200"/>
              <a:t>Session Three:</a:t>
            </a:r>
            <a:br>
              <a:rPr lang="en-US" sz="3200"/>
            </a:br>
            <a:endParaRPr lang="en-US" sz="3200"/>
          </a:p>
          <a:p>
            <a:pPr algn="ctr" eaLnBrk="1" hangingPunct="1"/>
            <a:r>
              <a:rPr lang="en-US" sz="3200" b="1"/>
              <a:t>The Design of Research Projects using Relational Database Entities and CBDB</a:t>
            </a:r>
            <a:r>
              <a:rPr lang="en-US" sz="3200"/>
              <a:t/>
            </a:r>
            <a:br>
              <a:rPr lang="en-US" sz="3200"/>
            </a:br>
            <a:r>
              <a:rPr lang="en-US" sz="3200"/>
              <a:t/>
            </a:r>
            <a:br>
              <a:rPr lang="en-US" sz="3200"/>
            </a:br>
            <a:endParaRPr lang="en-US" altLang="zh-CN" sz="3200">
              <a:ea typeface="TSC UMing S TT" pitchFamily="49" charset="-120"/>
            </a:endParaRPr>
          </a:p>
        </p:txBody>
      </p:sp>
      <p:pic>
        <p:nvPicPr>
          <p:cNvPr id="307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4075" y="6350"/>
            <a:ext cx="7016750" cy="95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6" name="Text Box 4"/>
          <p:cNvSpPr txBox="1">
            <a:spLocks noChangeArrowheads="1"/>
          </p:cNvSpPr>
          <p:nvPr/>
        </p:nvSpPr>
        <p:spPr bwMode="auto">
          <a:xfrm>
            <a:off x="2787650" y="5759450"/>
            <a:ext cx="3729038"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en-US" altLang="zh-CN" sz="2800">
                <a:ea typeface="TSC UMing S TT" pitchFamily="49" charset="-120"/>
              </a:rPr>
              <a:t>Michael A. Fuller</a:t>
            </a:r>
            <a:endParaRPr lang="zh-CN" altLang="en-US" sz="2800">
              <a:ea typeface="TSC UMing S TT" pitchFamily="49" charset="-120"/>
            </a:endParaRPr>
          </a:p>
        </p:txBody>
      </p:sp>
      <p:sp>
        <p:nvSpPr>
          <p:cNvPr id="3077" name="TextBox 1"/>
          <p:cNvSpPr txBox="1">
            <a:spLocks noChangeArrowheads="1"/>
          </p:cNvSpPr>
          <p:nvPr/>
        </p:nvSpPr>
        <p:spPr bwMode="auto">
          <a:xfrm>
            <a:off x="0" y="-26988"/>
            <a:ext cx="2124075" cy="97948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China Biographical Database Project (CBDB)</a:t>
            </a:r>
            <a:endParaRPr lang="en-US" sz="160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4100" name="TextBox 1"/>
          <p:cNvSpPr txBox="1">
            <a:spLocks noChangeArrowheads="1"/>
          </p:cNvSpPr>
          <p:nvPr/>
        </p:nvSpPr>
        <p:spPr bwMode="auto">
          <a:xfrm>
            <a:off x="1331913" y="1122363"/>
            <a:ext cx="6696075" cy="3170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t>In your projects, you primarily will need to think about the design of the specific “thing” you want to link to CBDB and explore.</a:t>
            </a:r>
            <a:br>
              <a:rPr lang="en-US" sz="2400"/>
            </a:br>
            <a:endParaRPr lang="en-US" sz="1600"/>
          </a:p>
          <a:p>
            <a:pPr eaLnBrk="1" hangingPunct="1"/>
            <a:r>
              <a:rPr lang="en-US" sz="2400"/>
              <a:t>For example, I have created a small sample database that can be used to record information on texts in a </a:t>
            </a:r>
            <a:r>
              <a:rPr lang="zh-TW" altLang="en-US" sz="2400">
                <a:ea typeface="新細明體" pitchFamily="18" charset="-120"/>
              </a:rPr>
              <a:t>文集</a:t>
            </a:r>
            <a:r>
              <a:rPr lang="en-US" altLang="zh-TW" sz="2400">
                <a:ea typeface="新細明體" pitchFamily="18" charset="-120"/>
              </a:rPr>
              <a:t>.</a:t>
            </a:r>
            <a:br>
              <a:rPr lang="en-US" altLang="zh-TW" sz="2400">
                <a:ea typeface="新細明體" pitchFamily="18" charset="-120"/>
              </a:rPr>
            </a:br>
            <a:endParaRPr lang="en-US" altLang="zh-TW" sz="1600">
              <a:ea typeface="新細明體" pitchFamily="18" charset="-120"/>
            </a:endParaRPr>
          </a:p>
          <a:p>
            <a:pPr eaLnBrk="1" hangingPunct="1"/>
            <a:r>
              <a:rPr lang="en-US" sz="2400"/>
              <a:t>Let’s download and open it.</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3"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5124" name="TextBox 1"/>
          <p:cNvSpPr txBox="1">
            <a:spLocks noChangeArrowheads="1"/>
          </p:cNvSpPr>
          <p:nvPr/>
        </p:nvSpPr>
        <p:spPr bwMode="auto">
          <a:xfrm>
            <a:off x="971550" y="1057275"/>
            <a:ext cx="669607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a:t>The workhorse (“PeopleInTexts”) table captures “People in Texts” and has the following fields:</a:t>
            </a:r>
          </a:p>
        </p:txBody>
      </p:sp>
      <p:graphicFrame>
        <p:nvGraphicFramePr>
          <p:cNvPr id="3" name="Table 2"/>
          <p:cNvGraphicFramePr>
            <a:graphicFrameLocks noGrp="1"/>
          </p:cNvGraphicFramePr>
          <p:nvPr/>
        </p:nvGraphicFramePr>
        <p:xfrm>
          <a:off x="1524000" y="2074863"/>
          <a:ext cx="2400300" cy="3657600"/>
        </p:xfrm>
        <a:graphic>
          <a:graphicData uri="http://schemas.openxmlformats.org/drawingml/2006/table">
            <a:tbl>
              <a:tblPr firstRow="1" bandRow="1">
                <a:tableStyleId>{F5AB1C69-6EDB-4FF4-983F-18BD219EF322}</a:tableStyleId>
              </a:tblPr>
              <a:tblGrid>
                <a:gridCol w="2400300"/>
              </a:tblGrid>
              <a:tr h="370840">
                <a:tc>
                  <a:txBody>
                    <a:bodyPr/>
                    <a:lstStyle/>
                    <a:p>
                      <a:r>
                        <a:rPr lang="en-US" sz="2400" b="0" dirty="0" smtClean="0">
                          <a:solidFill>
                            <a:schemeClr val="tx1"/>
                          </a:solidFill>
                        </a:rPr>
                        <a:t>Author</a:t>
                      </a:r>
                      <a:endParaRPr lang="en-US" sz="2400" b="0" dirty="0">
                        <a:solidFill>
                          <a:schemeClr val="tx1"/>
                        </a:solidFill>
                      </a:endParaRPr>
                    </a:p>
                  </a:txBody>
                  <a:tcPr marL="91454" marR="91454">
                    <a:noFill/>
                  </a:tcPr>
                </a:tc>
              </a:tr>
              <a:tr h="370840">
                <a:tc>
                  <a:txBody>
                    <a:bodyPr/>
                    <a:lstStyle/>
                    <a:p>
                      <a:r>
                        <a:rPr lang="en-US" sz="2400" dirty="0" err="1" smtClean="0"/>
                        <a:t>PersonInText</a:t>
                      </a:r>
                      <a:endParaRPr lang="en-US" sz="2400" dirty="0"/>
                    </a:p>
                  </a:txBody>
                  <a:tcPr marL="91454" marR="91454"/>
                </a:tc>
              </a:tr>
              <a:tr h="370840">
                <a:tc>
                  <a:txBody>
                    <a:bodyPr/>
                    <a:lstStyle/>
                    <a:p>
                      <a:r>
                        <a:rPr lang="en-US" sz="2400" dirty="0" err="1" smtClean="0"/>
                        <a:t>TextTitle</a:t>
                      </a:r>
                      <a:endParaRPr lang="en-US" sz="2400" dirty="0"/>
                    </a:p>
                  </a:txBody>
                  <a:tcPr marL="91454" marR="91454"/>
                </a:tc>
              </a:tr>
              <a:tr h="370840">
                <a:tc>
                  <a:txBody>
                    <a:bodyPr/>
                    <a:lstStyle/>
                    <a:p>
                      <a:r>
                        <a:rPr lang="en-US" sz="2400" dirty="0" err="1" smtClean="0"/>
                        <a:t>TextType</a:t>
                      </a:r>
                      <a:endParaRPr lang="en-US" sz="2400" dirty="0"/>
                    </a:p>
                  </a:txBody>
                  <a:tcPr marL="91454" marR="91454"/>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err="1" smtClean="0"/>
                        <a:t>TextYear</a:t>
                      </a:r>
                      <a:endParaRPr lang="en-US" sz="2400" dirty="0" smtClean="0"/>
                    </a:p>
                  </a:txBody>
                  <a:tcPr marL="91454" marR="91454"/>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err="1" smtClean="0"/>
                        <a:t>TextSource</a:t>
                      </a:r>
                      <a:endParaRPr lang="en-US" sz="2400" dirty="0" smtClean="0"/>
                    </a:p>
                  </a:txBody>
                  <a:tcPr marL="91454" marR="91454"/>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err="1" smtClean="0"/>
                        <a:t>SourcePage</a:t>
                      </a:r>
                      <a:endParaRPr lang="en-US" sz="2400" dirty="0" smtClean="0"/>
                    </a:p>
                  </a:txBody>
                  <a:tcPr marL="91454" marR="91454"/>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err="1" smtClean="0"/>
                        <a:t>CitationNotes</a:t>
                      </a:r>
                      <a:endParaRPr lang="en-US" sz="2400" dirty="0" smtClean="0"/>
                    </a:p>
                  </a:txBody>
                  <a:tcPr marL="91454" marR="91454"/>
                </a:tc>
              </a:tr>
            </a:tbl>
          </a:graphicData>
        </a:graphic>
      </p:graphicFrame>
      <p:graphicFrame>
        <p:nvGraphicFramePr>
          <p:cNvPr id="6" name="Table 5"/>
          <p:cNvGraphicFramePr>
            <a:graphicFrameLocks noGrp="1"/>
          </p:cNvGraphicFramePr>
          <p:nvPr/>
        </p:nvGraphicFramePr>
        <p:xfrm>
          <a:off x="4332288" y="2060575"/>
          <a:ext cx="2760662" cy="3657600"/>
        </p:xfrm>
        <a:graphic>
          <a:graphicData uri="http://schemas.openxmlformats.org/drawingml/2006/table">
            <a:tbl>
              <a:tblPr firstRow="1" bandRow="1">
                <a:tableStyleId>{F5AB1C69-6EDB-4FF4-983F-18BD219EF322}</a:tableStyleId>
              </a:tblPr>
              <a:tblGrid>
                <a:gridCol w="2760662"/>
              </a:tblGrid>
              <a:tr h="370840">
                <a:tc>
                  <a:txBody>
                    <a:bodyPr/>
                    <a:lstStyle/>
                    <a:p>
                      <a:r>
                        <a:rPr lang="en-US" sz="2400" b="0" dirty="0" smtClean="0">
                          <a:solidFill>
                            <a:schemeClr val="tx1"/>
                          </a:solidFill>
                        </a:rPr>
                        <a:t>Text</a:t>
                      </a:r>
                      <a:r>
                        <a:rPr lang="en-US" sz="2400" b="0" baseline="0" dirty="0" smtClean="0">
                          <a:solidFill>
                            <a:schemeClr val="tx1"/>
                          </a:solidFill>
                        </a:rPr>
                        <a:t> (255)</a:t>
                      </a:r>
                      <a:endParaRPr lang="en-US" sz="2400" b="0" dirty="0">
                        <a:solidFill>
                          <a:schemeClr val="tx1"/>
                        </a:solidFill>
                      </a:endParaRPr>
                    </a:p>
                  </a:txBody>
                  <a:tcPr marL="91463" marR="91463"/>
                </a:tc>
              </a:tr>
              <a:tr h="370840">
                <a:tc>
                  <a:txBody>
                    <a:bodyPr/>
                    <a:lstStyle/>
                    <a:p>
                      <a:r>
                        <a:rPr lang="en-US" sz="2400" dirty="0" smtClean="0"/>
                        <a:t>Text (255)</a:t>
                      </a:r>
                      <a:endParaRPr lang="en-US" sz="2400" dirty="0"/>
                    </a:p>
                  </a:txBody>
                  <a:tcPr marL="91463" marR="91463"/>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Text (255)</a:t>
                      </a:r>
                    </a:p>
                  </a:txBody>
                  <a:tcPr marL="91463" marR="91463"/>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400" dirty="0" smtClean="0"/>
                        <a:t>Text (255)</a:t>
                      </a:r>
                    </a:p>
                  </a:txBody>
                  <a:tcPr marL="91463" marR="91463"/>
                </a:tc>
              </a:tr>
              <a:tr h="370840">
                <a:tc>
                  <a:txBody>
                    <a:bodyPr/>
                    <a:lstStyle/>
                    <a:p>
                      <a:r>
                        <a:rPr lang="en-US" sz="2400" dirty="0" smtClean="0"/>
                        <a:t>Number</a:t>
                      </a:r>
                      <a:r>
                        <a:rPr lang="en-US" sz="2400" baseline="0" dirty="0" smtClean="0"/>
                        <a:t> (</a:t>
                      </a:r>
                      <a:r>
                        <a:rPr lang="en-US" sz="2400" dirty="0" smtClean="0"/>
                        <a:t>Integer)</a:t>
                      </a:r>
                      <a:endParaRPr lang="en-US" sz="2400" dirty="0"/>
                    </a:p>
                  </a:txBody>
                  <a:tcPr marL="91463" marR="91463"/>
                </a:tc>
              </a:tr>
              <a:tr h="370840">
                <a:tc>
                  <a:txBody>
                    <a:bodyPr/>
                    <a:lstStyle/>
                    <a:p>
                      <a:r>
                        <a:rPr lang="en-US" sz="2400" dirty="0" smtClean="0"/>
                        <a:t>Text (255)</a:t>
                      </a:r>
                      <a:endParaRPr lang="en-US" sz="2400" dirty="0"/>
                    </a:p>
                  </a:txBody>
                  <a:tcPr marL="91463" marR="91463"/>
                </a:tc>
              </a:tr>
              <a:tr h="370840">
                <a:tc>
                  <a:txBody>
                    <a:bodyPr/>
                    <a:lstStyle/>
                    <a:p>
                      <a:r>
                        <a:rPr lang="en-US" sz="2400" dirty="0" smtClean="0"/>
                        <a:t>Text (255)</a:t>
                      </a:r>
                      <a:endParaRPr lang="en-US" sz="2400" dirty="0"/>
                    </a:p>
                  </a:txBody>
                  <a:tcPr marL="91463" marR="91463"/>
                </a:tc>
              </a:tr>
              <a:tr h="370840">
                <a:tc>
                  <a:txBody>
                    <a:bodyPr/>
                    <a:lstStyle/>
                    <a:p>
                      <a:r>
                        <a:rPr lang="en-US" sz="2400" dirty="0" smtClean="0"/>
                        <a:t>Memo</a:t>
                      </a:r>
                      <a:endParaRPr lang="en-US" sz="2400" dirty="0"/>
                    </a:p>
                  </a:txBody>
                  <a:tcPr marL="91463" marR="91463"/>
                </a:tc>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7"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graphicFrame>
        <p:nvGraphicFramePr>
          <p:cNvPr id="2" name="Table 1"/>
          <p:cNvGraphicFramePr>
            <a:graphicFrameLocks noGrp="1"/>
          </p:cNvGraphicFramePr>
          <p:nvPr/>
        </p:nvGraphicFramePr>
        <p:xfrm>
          <a:off x="250825" y="1146175"/>
          <a:ext cx="8713788" cy="5451476"/>
        </p:xfrm>
        <a:graphic>
          <a:graphicData uri="http://schemas.openxmlformats.org/drawingml/2006/table">
            <a:tbl>
              <a:tblPr/>
              <a:tblGrid>
                <a:gridCol w="792163"/>
                <a:gridCol w="792162"/>
                <a:gridCol w="865188"/>
                <a:gridCol w="2141537"/>
                <a:gridCol w="466725"/>
                <a:gridCol w="544513"/>
                <a:gridCol w="1011237"/>
                <a:gridCol w="947738"/>
                <a:gridCol w="1152525"/>
              </a:tblGrid>
              <a:tr h="47396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Author</a:t>
                      </a:r>
                      <a:endParaRPr kumimoji="0" lang="en-US" sz="1400" b="0" i="0" u="none" strike="noStrike" cap="none" normalizeH="0" baseline="0" smtClean="0">
                        <a:ln>
                          <a:noFill/>
                        </a:ln>
                        <a:solidFill>
                          <a:schemeClr val="tx1"/>
                        </a:solidFill>
                        <a:effectLst/>
                        <a:latin typeface="Arial" charset="0"/>
                      </a:endParaRPr>
                    </a:p>
                  </a:txBody>
                  <a:tcPr marL="47227" marR="47227" marT="23615" marB="23615"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PersonIn</a:t>
                      </a:r>
                      <a:br>
                        <a:rPr kumimoji="0" lang="en-US" sz="1400" b="0" i="0" u="none" strike="noStrike" cap="none" normalizeH="0" baseline="0" smtClean="0">
                          <a:ln>
                            <a:noFill/>
                          </a:ln>
                          <a:solidFill>
                            <a:schemeClr val="tx1"/>
                          </a:solidFill>
                          <a:effectLst/>
                          <a:latin typeface="Calibri" pitchFamily="34" charset="0"/>
                        </a:rPr>
                      </a:br>
                      <a:r>
                        <a:rPr kumimoji="0" lang="en-US" sz="1400" b="0" i="0" u="none" strike="noStrike" cap="none" normalizeH="0" baseline="0" smtClean="0">
                          <a:ln>
                            <a:noFill/>
                          </a:ln>
                          <a:solidFill>
                            <a:schemeClr val="tx1"/>
                          </a:solidFill>
                          <a:effectLst/>
                          <a:latin typeface="Calibri" pitchFamily="34" charset="0"/>
                        </a:rPr>
                        <a:t>Text</a:t>
                      </a:r>
                      <a:endParaRPr kumimoji="0" lang="en-US" sz="1400" b="0" i="0" u="none" strike="noStrike" cap="none" normalizeH="0" baseline="0" smtClean="0">
                        <a:ln>
                          <a:noFill/>
                        </a:ln>
                        <a:solidFill>
                          <a:schemeClr val="tx1"/>
                        </a:solidFill>
                        <a:effectLst/>
                        <a:latin typeface="Arial" charset="0"/>
                      </a:endParaRPr>
                    </a:p>
                  </a:txBody>
                  <a:tcPr marL="47227" marR="47227" marT="23615" marB="23615" anchor="ctr" horzOverflow="overflow">
                    <a:lnL>
                      <a:noFill/>
                    </a:lnL>
                    <a:lnR>
                      <a:noFill/>
                    </a:lnR>
                    <a:lnT>
                      <a:noFill/>
                    </a:lnT>
                    <a:lnB>
                      <a:noFill/>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Person</a:t>
                      </a:r>
                      <a:br>
                        <a:rPr kumimoji="0" lang="en-US" sz="1400" b="0" i="0" u="none" strike="noStrike" cap="none" normalizeH="0" baseline="0" smtClean="0">
                          <a:ln>
                            <a:noFill/>
                          </a:ln>
                          <a:solidFill>
                            <a:schemeClr val="tx1"/>
                          </a:solidFill>
                          <a:effectLst/>
                          <a:latin typeface="Calibri" pitchFamily="34" charset="0"/>
                        </a:rPr>
                      </a:br>
                      <a:r>
                        <a:rPr kumimoji="0" lang="en-US" sz="1400" b="0" i="0" u="none" strike="noStrike" cap="none" normalizeH="0" baseline="0" smtClean="0">
                          <a:ln>
                            <a:noFill/>
                          </a:ln>
                          <a:solidFill>
                            <a:schemeClr val="tx1"/>
                          </a:solidFill>
                          <a:effectLst/>
                          <a:latin typeface="Calibri" pitchFamily="34" charset="0"/>
                        </a:rPr>
                        <a:t>Role</a:t>
                      </a:r>
                      <a:endParaRPr kumimoji="0" lang="en-US" sz="1400" b="0" i="0" u="none" strike="noStrike" cap="none" normalizeH="0" baseline="0" smtClean="0">
                        <a:ln>
                          <a:noFill/>
                        </a:ln>
                        <a:solidFill>
                          <a:schemeClr val="tx1"/>
                        </a:solidFill>
                        <a:effectLst/>
                        <a:latin typeface="Arial" charset="0"/>
                      </a:endParaRPr>
                    </a:p>
                  </a:txBody>
                  <a:tcPr marL="47227" marR="47227" marT="23615" marB="23615" anchor="ctr" horzOverflow="overflow">
                    <a:lnL>
                      <a:noFill/>
                    </a:lnL>
                    <a:lnR>
                      <a:noFill/>
                    </a:lnR>
                    <a:lnT>
                      <a:noFill/>
                    </a:lnT>
                    <a:lnB>
                      <a:noFill/>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TextTitle</a:t>
                      </a:r>
                      <a:endParaRPr kumimoji="0" lang="en-US" sz="1400" b="0" i="0" u="none" strike="noStrike" cap="none" normalizeH="0" baseline="0" smtClean="0">
                        <a:ln>
                          <a:noFill/>
                        </a:ln>
                        <a:solidFill>
                          <a:schemeClr val="tx1"/>
                        </a:solidFill>
                        <a:effectLst/>
                        <a:latin typeface="Arial" charset="0"/>
                      </a:endParaRPr>
                    </a:p>
                  </a:txBody>
                  <a:tcPr marL="47227" marR="47227" marT="23615" marB="23615" anchor="ctr" horzOverflow="overflow">
                    <a:lnL>
                      <a:noFill/>
                    </a:lnL>
                    <a:lnR>
                      <a:noFill/>
                    </a:lnR>
                    <a:lnT>
                      <a:noFill/>
                    </a:lnT>
                    <a:lnB>
                      <a:noFill/>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TextType</a:t>
                      </a:r>
                      <a:endParaRPr kumimoji="0" lang="en-US" sz="1400" b="0" i="0" u="none" strike="noStrike" cap="none" normalizeH="0" baseline="0" smtClean="0">
                        <a:ln>
                          <a:noFill/>
                        </a:ln>
                        <a:solidFill>
                          <a:schemeClr val="tx1"/>
                        </a:solidFill>
                        <a:effectLst/>
                        <a:latin typeface="Arial" charset="0"/>
                      </a:endParaRPr>
                    </a:p>
                  </a:txBody>
                  <a:tcPr marL="47227" marR="47227" marT="23615" marB="23615" anchor="ctr" horzOverflow="overflow">
                    <a:lnL>
                      <a:noFill/>
                    </a:lnL>
                    <a:lnR>
                      <a:noFill/>
                    </a:lnR>
                    <a:lnT>
                      <a:noFill/>
                    </a:lnT>
                    <a:lnB>
                      <a:noFill/>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Text</a:t>
                      </a:r>
                      <a:br>
                        <a:rPr kumimoji="0" lang="en-US" sz="1400" b="0" i="0" u="none" strike="noStrike" cap="none" normalizeH="0" baseline="0" smtClean="0">
                          <a:ln>
                            <a:noFill/>
                          </a:ln>
                          <a:solidFill>
                            <a:schemeClr val="tx1"/>
                          </a:solidFill>
                          <a:effectLst/>
                          <a:latin typeface="Calibri" pitchFamily="34" charset="0"/>
                        </a:rPr>
                      </a:br>
                      <a:r>
                        <a:rPr kumimoji="0" lang="en-US" sz="1400" b="0" i="0" u="none" strike="noStrike" cap="none" normalizeH="0" baseline="0" smtClean="0">
                          <a:ln>
                            <a:noFill/>
                          </a:ln>
                          <a:solidFill>
                            <a:schemeClr val="tx1"/>
                          </a:solidFill>
                          <a:effectLst/>
                          <a:latin typeface="Calibri" pitchFamily="34" charset="0"/>
                        </a:rPr>
                        <a:t>Year</a:t>
                      </a:r>
                      <a:endParaRPr kumimoji="0" lang="en-US" sz="1400" b="0" i="0" u="none" strike="noStrike" cap="none" normalizeH="0" baseline="0" smtClean="0">
                        <a:ln>
                          <a:noFill/>
                        </a:ln>
                        <a:solidFill>
                          <a:schemeClr val="tx1"/>
                        </a:solidFill>
                        <a:effectLst/>
                        <a:latin typeface="Arial" charset="0"/>
                      </a:endParaRPr>
                    </a:p>
                  </a:txBody>
                  <a:tcPr marL="47227" marR="47227" marT="23615" marB="23615" anchor="ctr" horzOverflow="overflow">
                    <a:lnL>
                      <a:noFill/>
                    </a:lnL>
                    <a:lnR>
                      <a:noFill/>
                    </a:lnR>
                    <a:lnT>
                      <a:noFill/>
                    </a:lnT>
                    <a:lnB>
                      <a:noFill/>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TextSource</a:t>
                      </a:r>
                      <a:endParaRPr kumimoji="0" lang="en-US" sz="1400" b="0" i="0" u="none" strike="noStrike" cap="none" normalizeH="0" baseline="0" smtClean="0">
                        <a:ln>
                          <a:noFill/>
                        </a:ln>
                        <a:solidFill>
                          <a:schemeClr val="tx1"/>
                        </a:solidFill>
                        <a:effectLst/>
                        <a:latin typeface="Arial" charset="0"/>
                      </a:endParaRPr>
                    </a:p>
                  </a:txBody>
                  <a:tcPr marL="47227" marR="47227" marT="23615" marB="23615" anchor="ctr" horzOverflow="overflow">
                    <a:lnL>
                      <a:noFill/>
                    </a:lnL>
                    <a:lnR>
                      <a:noFill/>
                    </a:lnR>
                    <a:lnT>
                      <a:noFill/>
                    </a:lnT>
                    <a:lnB>
                      <a:noFill/>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SourcePage</a:t>
                      </a:r>
                      <a:endParaRPr kumimoji="0" lang="en-US" sz="1400" b="0" i="0" u="none" strike="noStrike" cap="none" normalizeH="0" baseline="0" smtClean="0">
                        <a:ln>
                          <a:noFill/>
                        </a:ln>
                        <a:solidFill>
                          <a:schemeClr val="tx1"/>
                        </a:solidFill>
                        <a:effectLst/>
                        <a:latin typeface="Arial" charset="0"/>
                      </a:endParaRPr>
                    </a:p>
                  </a:txBody>
                  <a:tcPr marL="47227" marR="47227" marT="23615" marB="23615" anchor="ctr" horzOverflow="overflow">
                    <a:lnL>
                      <a:noFill/>
                    </a:lnL>
                    <a:lnR>
                      <a:noFill/>
                    </a:lnR>
                    <a:lnT>
                      <a:noFill/>
                    </a:lnT>
                    <a:lnB>
                      <a:noFill/>
                    </a:lnB>
                    <a:lnTlToBr>
                      <a:noFill/>
                    </a:lnTlToBr>
                    <a:lnBlToTr>
                      <a:noFill/>
                    </a:lnBlToTr>
                    <a:solidFill>
                      <a:srgbClr val="C0C0C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CitationNotes</a:t>
                      </a:r>
                      <a:endParaRPr kumimoji="0" lang="en-US" sz="1400" b="0" i="0" u="none" strike="noStrike" cap="none" normalizeH="0" baseline="0" smtClean="0">
                        <a:ln>
                          <a:noFill/>
                        </a:ln>
                        <a:solidFill>
                          <a:schemeClr val="tx1"/>
                        </a:solidFill>
                        <a:effectLst/>
                        <a:latin typeface="Arial" charset="0"/>
                      </a:endParaRPr>
                    </a:p>
                  </a:txBody>
                  <a:tcPr marL="47227" marR="47227" marT="23615" marB="23615" anchor="ctr" horzOverflow="overflow">
                    <a:lnL>
                      <a:noFill/>
                    </a:lnL>
                    <a:lnR>
                      <a:noFill/>
                    </a:lnR>
                    <a:lnT>
                      <a:noFill/>
                    </a:lnT>
                    <a:lnB>
                      <a:noFill/>
                    </a:lnB>
                    <a:lnTlToBr>
                      <a:noFill/>
                    </a:lnTlToBr>
                    <a:lnBlToTr>
                      <a:noFill/>
                    </a:lnBlToTr>
                    <a:solidFill>
                      <a:srgbClr val="C0C0C0"/>
                    </a:solidFill>
                  </a:tcPr>
                </a:tc>
              </a:tr>
              <a:tr h="132744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Calibri" pitchFamily="34" charset="0"/>
                          <a:ea typeface="宋体" pitchFamily="2" charset="-122"/>
                        </a:rPr>
                        <a:t>權德輿</a:t>
                      </a:r>
                      <a:endParaRPr kumimoji="0" lang="zh-CN" altLang="en-US" sz="1400" b="0" i="0" u="none" strike="noStrike" cap="none" normalizeH="0" baseline="0" smtClean="0">
                        <a:ln>
                          <a:noFill/>
                        </a:ln>
                        <a:solidFill>
                          <a:schemeClr val="tx1"/>
                        </a:solidFill>
                        <a:effectLst/>
                        <a:latin typeface="Arial" charset="0"/>
                        <a:ea typeface="宋体" pitchFamily="2" charset="-122"/>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Calibri" pitchFamily="34" charset="0"/>
                          <a:ea typeface="宋体" pitchFamily="2" charset="-122"/>
                        </a:rPr>
                        <a:t>劉昌</a:t>
                      </a:r>
                      <a:endParaRPr kumimoji="0" lang="zh-CN" altLang="en-US" sz="1400" b="0" i="0" u="none" strike="noStrike" cap="none" normalizeH="0" baseline="0" smtClean="0">
                        <a:ln>
                          <a:noFill/>
                        </a:ln>
                        <a:solidFill>
                          <a:schemeClr val="tx1"/>
                        </a:solidFill>
                        <a:effectLst/>
                        <a:latin typeface="Arial" charset="0"/>
                        <a:ea typeface="宋体" pitchFamily="2" charset="-122"/>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Subject</a:t>
                      </a:r>
                      <a:endParaRPr kumimoji="0" lang="en-US" sz="1400" b="0" i="0" u="none" strike="noStrike" cap="none" normalizeH="0" baseline="0" smtClean="0">
                        <a:ln>
                          <a:noFill/>
                        </a:ln>
                        <a:solidFill>
                          <a:schemeClr val="tx1"/>
                        </a:solidFill>
                        <a:effectLst/>
                        <a:latin typeface="Arial" charset="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400" b="0" i="0" u="none" strike="noStrike" cap="none" normalizeH="0" baseline="0" smtClean="0">
                          <a:ln>
                            <a:noFill/>
                          </a:ln>
                          <a:solidFill>
                            <a:schemeClr val="tx1"/>
                          </a:solidFill>
                          <a:effectLst/>
                          <a:latin typeface="Calibri" pitchFamily="34" charset="0"/>
                          <a:ea typeface="新細明體" pitchFamily="18" charset="-120"/>
                        </a:rPr>
                        <a:t>大唐四鎮北庭行軍兼涇原等州節度度支營田等使開府儀同三司檢校尚書右僕射使持節涇州諸軍事涇州刺史兼御史大夫上柱國南川郡王劉公紀功碑銘</a:t>
                      </a:r>
                      <a:endParaRPr kumimoji="0" lang="zh-TW" altLang="en-US" sz="1400" b="0" i="0" u="none" strike="noStrike" cap="none" normalizeH="0" baseline="0" smtClean="0">
                        <a:ln>
                          <a:noFill/>
                        </a:ln>
                        <a:solidFill>
                          <a:schemeClr val="tx1"/>
                        </a:solidFill>
                        <a:effectLst/>
                        <a:latin typeface="Arial" charset="0"/>
                        <a:ea typeface="新細明體" pitchFamily="18" charset="-12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Calibri" pitchFamily="34" charset="0"/>
                          <a:ea typeface="宋体" pitchFamily="2" charset="-122"/>
                        </a:rPr>
                        <a:t>碑銘</a:t>
                      </a:r>
                      <a:endParaRPr kumimoji="0" lang="zh-CN" altLang="en-US" sz="1400" b="0" i="0" u="none" strike="noStrike" cap="none" normalizeH="0" baseline="0" smtClean="0">
                        <a:ln>
                          <a:noFill/>
                        </a:ln>
                        <a:solidFill>
                          <a:schemeClr val="tx1"/>
                        </a:solidFill>
                        <a:effectLst/>
                        <a:latin typeface="Arial" charset="0"/>
                        <a:ea typeface="宋体" pitchFamily="2" charset="-122"/>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
                      </a:r>
                      <a:br>
                        <a:rPr kumimoji="0" lang="en-US" sz="1400" b="0" i="0" u="none" strike="noStrike" cap="none" normalizeH="0" baseline="0" smtClean="0">
                          <a:ln>
                            <a:noFill/>
                          </a:ln>
                          <a:solidFill>
                            <a:schemeClr val="tx1"/>
                          </a:solidFill>
                          <a:effectLst/>
                          <a:latin typeface="Calibri" pitchFamily="34" charset="0"/>
                        </a:rPr>
                      </a:br>
                      <a:endParaRPr kumimoji="0" lang="en-US" sz="1400" b="0" i="0" u="none" strike="noStrike" cap="none" normalizeH="0" baseline="0" smtClean="0">
                        <a:ln>
                          <a:noFill/>
                        </a:ln>
                        <a:solidFill>
                          <a:schemeClr val="tx1"/>
                        </a:solidFill>
                        <a:effectLst/>
                        <a:latin typeface="Arial" charset="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400" b="0" i="0" u="none" strike="noStrike" cap="none" normalizeH="0" baseline="0" smtClean="0">
                          <a:ln>
                            <a:noFill/>
                          </a:ln>
                          <a:solidFill>
                            <a:schemeClr val="tx1"/>
                          </a:solidFill>
                          <a:effectLst/>
                          <a:latin typeface="Calibri" pitchFamily="34" charset="0"/>
                          <a:ea typeface="新細明體" pitchFamily="18" charset="-120"/>
                        </a:rPr>
                        <a:t>權德輿詩文集</a:t>
                      </a:r>
                      <a:endParaRPr kumimoji="0" lang="zh-TW" altLang="en-US" sz="1400" b="0" i="0" u="none" strike="noStrike" cap="none" normalizeH="0" baseline="0" smtClean="0">
                        <a:ln>
                          <a:noFill/>
                        </a:ln>
                        <a:solidFill>
                          <a:schemeClr val="tx1"/>
                        </a:solidFill>
                        <a:effectLst/>
                        <a:latin typeface="Arial" charset="0"/>
                        <a:ea typeface="新細明體" pitchFamily="18" charset="-12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1.12.189-93</a:t>
                      </a:r>
                      <a:endParaRPr kumimoji="0" lang="en-US" sz="1400" b="0" i="0" u="none" strike="noStrike" cap="none" normalizeH="0" baseline="0" smtClean="0">
                        <a:ln>
                          <a:noFill/>
                        </a:ln>
                        <a:solidFill>
                          <a:schemeClr val="tx1"/>
                        </a:solidFill>
                        <a:effectLst/>
                        <a:latin typeface="Arial" charset="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
                      </a:r>
                      <a:br>
                        <a:rPr kumimoji="0" lang="en-US" sz="1400" b="0" i="0" u="none" strike="noStrike" cap="none" normalizeH="0" baseline="0" smtClean="0">
                          <a:ln>
                            <a:noFill/>
                          </a:ln>
                          <a:solidFill>
                            <a:schemeClr val="tx1"/>
                          </a:solidFill>
                          <a:effectLst/>
                          <a:latin typeface="Calibri" pitchFamily="34" charset="0"/>
                        </a:rPr>
                      </a:br>
                      <a:endParaRPr kumimoji="0" lang="en-US" sz="1400" b="0" i="0" u="none" strike="noStrike" cap="none" normalizeH="0" baseline="0" smtClean="0">
                        <a:ln>
                          <a:noFill/>
                        </a:ln>
                        <a:solidFill>
                          <a:schemeClr val="tx1"/>
                        </a:solidFill>
                        <a:effectLst/>
                        <a:latin typeface="Arial" charset="0"/>
                      </a:endParaRPr>
                    </a:p>
                  </a:txBody>
                  <a:tcPr marL="47227" marR="47227" marT="23615" marB="23615" horzOverflow="overflow">
                    <a:lnL>
                      <a:noFill/>
                    </a:lnL>
                    <a:lnR>
                      <a:noFill/>
                    </a:lnR>
                    <a:lnT>
                      <a:noFill/>
                    </a:lnT>
                    <a:lnB>
                      <a:noFill/>
                    </a:lnB>
                    <a:lnTlToBr>
                      <a:noFill/>
                    </a:lnTlToBr>
                    <a:lnBlToTr>
                      <a:noFill/>
                    </a:lnBlToTr>
                    <a:solidFill>
                      <a:srgbClr val="FFFFFF"/>
                    </a:solidFill>
                  </a:tcPr>
                </a:tc>
              </a:tr>
              <a:tr h="111407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Calibri" pitchFamily="34" charset="0"/>
                          <a:ea typeface="宋体" pitchFamily="2" charset="-122"/>
                        </a:rPr>
                        <a:t>權德輿</a:t>
                      </a:r>
                      <a:endParaRPr kumimoji="0" lang="zh-CN" altLang="en-US" sz="1400" b="0" i="0" u="none" strike="noStrike" cap="none" normalizeH="0" baseline="0" smtClean="0">
                        <a:ln>
                          <a:noFill/>
                        </a:ln>
                        <a:solidFill>
                          <a:schemeClr val="tx1"/>
                        </a:solidFill>
                        <a:effectLst/>
                        <a:latin typeface="Arial" charset="0"/>
                        <a:ea typeface="宋体" pitchFamily="2" charset="-122"/>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Calibri" pitchFamily="34" charset="0"/>
                          <a:ea typeface="宋体" pitchFamily="2" charset="-122"/>
                        </a:rPr>
                        <a:t>張孝忠</a:t>
                      </a:r>
                      <a:endParaRPr kumimoji="0" lang="zh-CN" altLang="en-US" sz="1400" b="0" i="0" u="none" strike="noStrike" cap="none" normalizeH="0" baseline="0" smtClean="0">
                        <a:ln>
                          <a:noFill/>
                        </a:ln>
                        <a:solidFill>
                          <a:schemeClr val="tx1"/>
                        </a:solidFill>
                        <a:effectLst/>
                        <a:latin typeface="Arial" charset="0"/>
                        <a:ea typeface="宋体" pitchFamily="2" charset="-122"/>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Subject</a:t>
                      </a:r>
                      <a:endParaRPr kumimoji="0" lang="en-US" sz="1400" b="0" i="0" u="none" strike="noStrike" cap="none" normalizeH="0" baseline="0" smtClean="0">
                        <a:ln>
                          <a:noFill/>
                        </a:ln>
                        <a:solidFill>
                          <a:schemeClr val="tx1"/>
                        </a:solidFill>
                        <a:effectLst/>
                        <a:latin typeface="Arial" charset="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400" b="0" i="0" u="none" strike="noStrike" cap="none" normalizeH="0" baseline="0" smtClean="0">
                          <a:ln>
                            <a:noFill/>
                          </a:ln>
                          <a:solidFill>
                            <a:schemeClr val="tx1"/>
                          </a:solidFill>
                          <a:effectLst/>
                          <a:latin typeface="Calibri" pitchFamily="34" charset="0"/>
                          <a:ea typeface="新細明體" pitchFamily="18" charset="-120"/>
                        </a:rPr>
                        <a:t>唐故義武軍節度使營田易定等州觀察處置使開府儀同三司檢校司空同中書門下平章事范陽郡王贈太師貞武張公遺愛碑銘</a:t>
                      </a:r>
                      <a:endParaRPr kumimoji="0" lang="zh-TW" altLang="en-US" sz="1400" b="0" i="0" u="none" strike="noStrike" cap="none" normalizeH="0" baseline="0" smtClean="0">
                        <a:ln>
                          <a:noFill/>
                        </a:ln>
                        <a:solidFill>
                          <a:schemeClr val="tx1"/>
                        </a:solidFill>
                        <a:effectLst/>
                        <a:latin typeface="Arial" charset="0"/>
                        <a:ea typeface="新細明體" pitchFamily="18" charset="-12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Calibri" pitchFamily="34" charset="0"/>
                          <a:ea typeface="宋体" pitchFamily="2" charset="-122"/>
                        </a:rPr>
                        <a:t>碑銘</a:t>
                      </a:r>
                      <a:endParaRPr kumimoji="0" lang="zh-CN" altLang="en-US" sz="1400" b="0" i="0" u="none" strike="noStrike" cap="none" normalizeH="0" baseline="0" smtClean="0">
                        <a:ln>
                          <a:noFill/>
                        </a:ln>
                        <a:solidFill>
                          <a:schemeClr val="tx1"/>
                        </a:solidFill>
                        <a:effectLst/>
                        <a:latin typeface="Arial" charset="0"/>
                        <a:ea typeface="宋体" pitchFamily="2" charset="-122"/>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
                      </a:r>
                      <a:br>
                        <a:rPr kumimoji="0" lang="en-US" sz="1400" b="0" i="0" u="none" strike="noStrike" cap="none" normalizeH="0" baseline="0" smtClean="0">
                          <a:ln>
                            <a:noFill/>
                          </a:ln>
                          <a:solidFill>
                            <a:schemeClr val="tx1"/>
                          </a:solidFill>
                          <a:effectLst/>
                          <a:latin typeface="Calibri" pitchFamily="34" charset="0"/>
                        </a:rPr>
                      </a:br>
                      <a:endParaRPr kumimoji="0" lang="en-US" sz="1400" b="0" i="0" u="none" strike="noStrike" cap="none" normalizeH="0" baseline="0" smtClean="0">
                        <a:ln>
                          <a:noFill/>
                        </a:ln>
                        <a:solidFill>
                          <a:schemeClr val="tx1"/>
                        </a:solidFill>
                        <a:effectLst/>
                        <a:latin typeface="Arial" charset="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400" b="0" i="0" u="none" strike="noStrike" cap="none" normalizeH="0" baseline="0" smtClean="0">
                          <a:ln>
                            <a:noFill/>
                          </a:ln>
                          <a:solidFill>
                            <a:schemeClr val="tx1"/>
                          </a:solidFill>
                          <a:effectLst/>
                          <a:latin typeface="Calibri" pitchFamily="34" charset="0"/>
                          <a:ea typeface="新細明體" pitchFamily="18" charset="-120"/>
                        </a:rPr>
                        <a:t>權德輿詩文集</a:t>
                      </a:r>
                      <a:endParaRPr kumimoji="0" lang="zh-TW" altLang="en-US" sz="1400" b="0" i="0" u="none" strike="noStrike" cap="none" normalizeH="0" baseline="0" smtClean="0">
                        <a:ln>
                          <a:noFill/>
                        </a:ln>
                        <a:solidFill>
                          <a:schemeClr val="tx1"/>
                        </a:solidFill>
                        <a:effectLst/>
                        <a:latin typeface="Arial" charset="0"/>
                        <a:ea typeface="新細明體" pitchFamily="18" charset="-12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1.11.183-88</a:t>
                      </a:r>
                      <a:endParaRPr kumimoji="0" lang="en-US" sz="1400" b="0" i="0" u="none" strike="noStrike" cap="none" normalizeH="0" baseline="0" smtClean="0">
                        <a:ln>
                          <a:noFill/>
                        </a:ln>
                        <a:solidFill>
                          <a:schemeClr val="tx1"/>
                        </a:solidFill>
                        <a:effectLst/>
                        <a:latin typeface="Arial" charset="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
                      </a:r>
                      <a:br>
                        <a:rPr kumimoji="0" lang="en-US" sz="1400" b="0" i="0" u="none" strike="noStrike" cap="none" normalizeH="0" baseline="0" smtClean="0">
                          <a:ln>
                            <a:noFill/>
                          </a:ln>
                          <a:solidFill>
                            <a:schemeClr val="tx1"/>
                          </a:solidFill>
                          <a:effectLst/>
                          <a:latin typeface="Calibri" pitchFamily="34" charset="0"/>
                        </a:rPr>
                      </a:br>
                      <a:endParaRPr kumimoji="0" lang="en-US" sz="1400" b="0" i="0" u="none" strike="noStrike" cap="none" normalizeH="0" baseline="0" smtClean="0">
                        <a:ln>
                          <a:noFill/>
                        </a:ln>
                        <a:solidFill>
                          <a:schemeClr val="tx1"/>
                        </a:solidFill>
                        <a:effectLst/>
                        <a:latin typeface="Arial" charset="0"/>
                      </a:endParaRPr>
                    </a:p>
                  </a:txBody>
                  <a:tcPr marL="47227" marR="47227" marT="23615" marB="23615" horzOverflow="overflow">
                    <a:lnL>
                      <a:noFill/>
                    </a:lnL>
                    <a:lnR>
                      <a:noFill/>
                    </a:lnR>
                    <a:lnT>
                      <a:noFill/>
                    </a:lnT>
                    <a:lnB>
                      <a:noFill/>
                    </a:lnB>
                    <a:lnTlToBr>
                      <a:noFill/>
                    </a:lnTlToBr>
                    <a:lnBlToTr>
                      <a:noFill/>
                    </a:lnBlToTr>
                    <a:solidFill>
                      <a:srgbClr val="FFFFFF"/>
                    </a:solidFill>
                  </a:tcPr>
                </a:tc>
              </a:tr>
              <a:tr h="47396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Calibri" pitchFamily="34" charset="0"/>
                          <a:ea typeface="宋体" pitchFamily="2" charset="-122"/>
                        </a:rPr>
                        <a:t>權德輿</a:t>
                      </a:r>
                      <a:endParaRPr kumimoji="0" lang="zh-CN" altLang="en-US" sz="1400" b="0" i="0" u="none" strike="noStrike" cap="none" normalizeH="0" baseline="0" smtClean="0">
                        <a:ln>
                          <a:noFill/>
                        </a:ln>
                        <a:solidFill>
                          <a:schemeClr val="tx1"/>
                        </a:solidFill>
                        <a:effectLst/>
                        <a:latin typeface="Arial" charset="0"/>
                        <a:ea typeface="宋体" pitchFamily="2" charset="-122"/>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Calibri" pitchFamily="34" charset="0"/>
                          <a:ea typeface="宋体" pitchFamily="2" charset="-122"/>
                        </a:rPr>
                        <a:t>杜亚</a:t>
                      </a:r>
                      <a:endParaRPr kumimoji="0" lang="zh-CN" altLang="en-US" sz="1400" b="0" i="0" u="none" strike="noStrike" cap="none" normalizeH="0" baseline="0" smtClean="0">
                        <a:ln>
                          <a:noFill/>
                        </a:ln>
                        <a:solidFill>
                          <a:schemeClr val="tx1"/>
                        </a:solidFill>
                        <a:effectLst/>
                        <a:latin typeface="Arial" charset="0"/>
                        <a:ea typeface="宋体" pitchFamily="2" charset="-122"/>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Recipient</a:t>
                      </a:r>
                      <a:endParaRPr kumimoji="0" lang="en-US" sz="1400" b="0" i="0" u="none" strike="noStrike" cap="none" normalizeH="0" baseline="0" smtClean="0">
                        <a:ln>
                          <a:noFill/>
                        </a:ln>
                        <a:solidFill>
                          <a:schemeClr val="tx1"/>
                        </a:solidFill>
                        <a:effectLst/>
                        <a:latin typeface="Arial" charset="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400" b="0" i="0" u="none" strike="noStrike" cap="none" normalizeH="0" baseline="0" smtClean="0">
                          <a:ln>
                            <a:noFill/>
                          </a:ln>
                          <a:solidFill>
                            <a:schemeClr val="tx1"/>
                          </a:solidFill>
                          <a:effectLst/>
                          <a:latin typeface="Calibri" pitchFamily="34" charset="0"/>
                          <a:ea typeface="新細明體" pitchFamily="18" charset="-120"/>
                        </a:rPr>
                        <a:t>與睦州杜給事書</a:t>
                      </a:r>
                      <a:endParaRPr kumimoji="0" lang="zh-TW" altLang="en-US" sz="1400" b="0" i="0" u="none" strike="noStrike" cap="none" normalizeH="0" baseline="0" smtClean="0">
                        <a:ln>
                          <a:noFill/>
                        </a:ln>
                        <a:solidFill>
                          <a:schemeClr val="tx1"/>
                        </a:solidFill>
                        <a:effectLst/>
                        <a:latin typeface="Arial" charset="0"/>
                        <a:ea typeface="新細明體" pitchFamily="18" charset="-12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Calibri" pitchFamily="34" charset="0"/>
                          <a:ea typeface="宋体" pitchFamily="2" charset="-122"/>
                        </a:rPr>
                        <a:t>書</a:t>
                      </a:r>
                      <a:endParaRPr kumimoji="0" lang="zh-CN" altLang="en-US" sz="1400" b="0" i="0" u="none" strike="noStrike" cap="none" normalizeH="0" baseline="0" smtClean="0">
                        <a:ln>
                          <a:noFill/>
                        </a:ln>
                        <a:solidFill>
                          <a:schemeClr val="tx1"/>
                        </a:solidFill>
                        <a:effectLst/>
                        <a:latin typeface="Arial" charset="0"/>
                        <a:ea typeface="宋体" pitchFamily="2" charset="-122"/>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
                      </a:r>
                      <a:br>
                        <a:rPr kumimoji="0" lang="en-US" sz="1400" b="0" i="0" u="none" strike="noStrike" cap="none" normalizeH="0" baseline="0" smtClean="0">
                          <a:ln>
                            <a:noFill/>
                          </a:ln>
                          <a:solidFill>
                            <a:schemeClr val="tx1"/>
                          </a:solidFill>
                          <a:effectLst/>
                          <a:latin typeface="Calibri" pitchFamily="34" charset="0"/>
                        </a:rPr>
                      </a:br>
                      <a:endParaRPr kumimoji="0" lang="en-US" sz="1400" b="0" i="0" u="none" strike="noStrike" cap="none" normalizeH="0" baseline="0" smtClean="0">
                        <a:ln>
                          <a:noFill/>
                        </a:ln>
                        <a:solidFill>
                          <a:schemeClr val="tx1"/>
                        </a:solidFill>
                        <a:effectLst/>
                        <a:latin typeface="Arial" charset="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400" b="0" i="0" u="none" strike="noStrike" cap="none" normalizeH="0" baseline="0" smtClean="0">
                          <a:ln>
                            <a:noFill/>
                          </a:ln>
                          <a:solidFill>
                            <a:schemeClr val="tx1"/>
                          </a:solidFill>
                          <a:effectLst/>
                          <a:latin typeface="Calibri" pitchFamily="34" charset="0"/>
                          <a:ea typeface="新細明體" pitchFamily="18" charset="-120"/>
                        </a:rPr>
                        <a:t>權德輿詩文集</a:t>
                      </a:r>
                      <a:endParaRPr kumimoji="0" lang="zh-TW" altLang="en-US" sz="1400" b="0" i="0" u="none" strike="noStrike" cap="none" normalizeH="0" baseline="0" smtClean="0">
                        <a:ln>
                          <a:noFill/>
                        </a:ln>
                        <a:solidFill>
                          <a:schemeClr val="tx1"/>
                        </a:solidFill>
                        <a:effectLst/>
                        <a:latin typeface="Arial" charset="0"/>
                        <a:ea typeface="新細明體" pitchFamily="18" charset="-12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2.42.637-38</a:t>
                      </a:r>
                      <a:endParaRPr kumimoji="0" lang="en-US" sz="1400" b="0" i="0" u="none" strike="noStrike" cap="none" normalizeH="0" baseline="0" smtClean="0">
                        <a:ln>
                          <a:noFill/>
                        </a:ln>
                        <a:solidFill>
                          <a:schemeClr val="tx1"/>
                        </a:solidFill>
                        <a:effectLst/>
                        <a:latin typeface="Arial" charset="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Calibri" pitchFamily="34" charset="0"/>
                          <a:ea typeface="宋体" pitchFamily="2" charset="-122"/>
                        </a:rPr>
                        <a:t>建中二年十二月九日</a:t>
                      </a:r>
                      <a:endParaRPr kumimoji="0" lang="zh-CN" altLang="en-US" sz="1400" b="0" i="0" u="none" strike="noStrike" cap="none" normalizeH="0" baseline="0" smtClean="0">
                        <a:ln>
                          <a:noFill/>
                        </a:ln>
                        <a:solidFill>
                          <a:schemeClr val="tx1"/>
                        </a:solidFill>
                        <a:effectLst/>
                        <a:latin typeface="Arial" charset="0"/>
                        <a:ea typeface="宋体" pitchFamily="2" charset="-122"/>
                      </a:endParaRPr>
                    </a:p>
                  </a:txBody>
                  <a:tcPr marL="47227" marR="47227" marT="23615" marB="23615" horzOverflow="overflow">
                    <a:lnL>
                      <a:noFill/>
                    </a:lnL>
                    <a:lnR>
                      <a:noFill/>
                    </a:lnR>
                    <a:lnT>
                      <a:noFill/>
                    </a:lnT>
                    <a:lnB>
                      <a:noFill/>
                    </a:lnB>
                    <a:lnTlToBr>
                      <a:noFill/>
                    </a:lnTlToBr>
                    <a:lnBlToTr>
                      <a:noFill/>
                    </a:lnBlToTr>
                    <a:solidFill>
                      <a:srgbClr val="FFFFFF"/>
                    </a:solidFill>
                  </a:tcPr>
                </a:tc>
              </a:tr>
              <a:tr h="111407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Calibri" pitchFamily="34" charset="0"/>
                          <a:ea typeface="宋体" pitchFamily="2" charset="-122"/>
                        </a:rPr>
                        <a:t>權德輿</a:t>
                      </a:r>
                      <a:endParaRPr kumimoji="0" lang="zh-CN" altLang="en-US" sz="1400" b="0" i="0" u="none" strike="noStrike" cap="none" normalizeH="0" baseline="0" smtClean="0">
                        <a:ln>
                          <a:noFill/>
                        </a:ln>
                        <a:solidFill>
                          <a:schemeClr val="tx1"/>
                        </a:solidFill>
                        <a:effectLst/>
                        <a:latin typeface="Arial" charset="0"/>
                        <a:ea typeface="宋体" pitchFamily="2" charset="-122"/>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Calibri" pitchFamily="34" charset="0"/>
                          <a:ea typeface="宋体" pitchFamily="2" charset="-122"/>
                        </a:rPr>
                        <a:t>杜佑</a:t>
                      </a:r>
                      <a:endParaRPr kumimoji="0" lang="zh-CN" altLang="en-US" sz="1400" b="0" i="0" u="none" strike="noStrike" cap="none" normalizeH="0" baseline="0" smtClean="0">
                        <a:ln>
                          <a:noFill/>
                        </a:ln>
                        <a:solidFill>
                          <a:schemeClr val="tx1"/>
                        </a:solidFill>
                        <a:effectLst/>
                        <a:latin typeface="Arial" charset="0"/>
                        <a:ea typeface="宋体" pitchFamily="2" charset="-122"/>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Subject</a:t>
                      </a:r>
                      <a:endParaRPr kumimoji="0" lang="en-US" sz="1400" b="0" i="0" u="none" strike="noStrike" cap="none" normalizeH="0" baseline="0" smtClean="0">
                        <a:ln>
                          <a:noFill/>
                        </a:ln>
                        <a:solidFill>
                          <a:schemeClr val="tx1"/>
                        </a:solidFill>
                        <a:effectLst/>
                        <a:latin typeface="Arial" charset="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400" b="0" i="0" u="none" strike="noStrike" cap="none" normalizeH="0" baseline="0" smtClean="0">
                          <a:ln>
                            <a:noFill/>
                          </a:ln>
                          <a:solidFill>
                            <a:schemeClr val="tx1"/>
                          </a:solidFill>
                          <a:effectLst/>
                          <a:latin typeface="Calibri" pitchFamily="34" charset="0"/>
                          <a:ea typeface="新細明體" pitchFamily="18" charset="-120"/>
                        </a:rPr>
                        <a:t>大唐銀青光祿大夫檢校司徒同中書門下平章事太清宮及度支諸道鹽鐵轉運等使崇文館大學士上柱國岐國公杜公淮南遺愛碑銘</a:t>
                      </a:r>
                      <a:endParaRPr kumimoji="0" lang="zh-TW" altLang="en-US" sz="1400" b="0" i="0" u="none" strike="noStrike" cap="none" normalizeH="0" baseline="0" smtClean="0">
                        <a:ln>
                          <a:noFill/>
                        </a:ln>
                        <a:solidFill>
                          <a:schemeClr val="tx1"/>
                        </a:solidFill>
                        <a:effectLst/>
                        <a:latin typeface="Arial" charset="0"/>
                        <a:ea typeface="新細明體" pitchFamily="18" charset="-12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Calibri" pitchFamily="34" charset="0"/>
                          <a:ea typeface="宋体" pitchFamily="2" charset="-122"/>
                        </a:rPr>
                        <a:t>碑銘</a:t>
                      </a:r>
                      <a:endParaRPr kumimoji="0" lang="zh-CN" altLang="en-US" sz="1400" b="0" i="0" u="none" strike="noStrike" cap="none" normalizeH="0" baseline="0" smtClean="0">
                        <a:ln>
                          <a:noFill/>
                        </a:ln>
                        <a:solidFill>
                          <a:schemeClr val="tx1"/>
                        </a:solidFill>
                        <a:effectLst/>
                        <a:latin typeface="Arial" charset="0"/>
                        <a:ea typeface="宋体" pitchFamily="2" charset="-122"/>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
                      </a:r>
                      <a:br>
                        <a:rPr kumimoji="0" lang="en-US" sz="1400" b="0" i="0" u="none" strike="noStrike" cap="none" normalizeH="0" baseline="0" smtClean="0">
                          <a:ln>
                            <a:noFill/>
                          </a:ln>
                          <a:solidFill>
                            <a:schemeClr val="tx1"/>
                          </a:solidFill>
                          <a:effectLst/>
                          <a:latin typeface="Calibri" pitchFamily="34" charset="0"/>
                        </a:rPr>
                      </a:br>
                      <a:endParaRPr kumimoji="0" lang="en-US" sz="1400" b="0" i="0" u="none" strike="noStrike" cap="none" normalizeH="0" baseline="0" smtClean="0">
                        <a:ln>
                          <a:noFill/>
                        </a:ln>
                        <a:solidFill>
                          <a:schemeClr val="tx1"/>
                        </a:solidFill>
                        <a:effectLst/>
                        <a:latin typeface="Arial" charset="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400" b="0" i="0" u="none" strike="noStrike" cap="none" normalizeH="0" baseline="0" smtClean="0">
                          <a:ln>
                            <a:noFill/>
                          </a:ln>
                          <a:solidFill>
                            <a:schemeClr val="tx1"/>
                          </a:solidFill>
                          <a:effectLst/>
                          <a:latin typeface="Calibri" pitchFamily="34" charset="0"/>
                          <a:ea typeface="新細明體" pitchFamily="18" charset="-120"/>
                        </a:rPr>
                        <a:t>權德輿詩文集</a:t>
                      </a:r>
                      <a:endParaRPr kumimoji="0" lang="zh-TW" altLang="en-US" sz="1400" b="0" i="0" u="none" strike="noStrike" cap="none" normalizeH="0" baseline="0" smtClean="0">
                        <a:ln>
                          <a:noFill/>
                        </a:ln>
                        <a:solidFill>
                          <a:schemeClr val="tx1"/>
                        </a:solidFill>
                        <a:effectLst/>
                        <a:latin typeface="Arial" charset="0"/>
                        <a:ea typeface="新細明體" pitchFamily="18" charset="-12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1.11.178-82</a:t>
                      </a:r>
                      <a:endParaRPr kumimoji="0" lang="en-US" sz="1400" b="0" i="0" u="none" strike="noStrike" cap="none" normalizeH="0" baseline="0" smtClean="0">
                        <a:ln>
                          <a:noFill/>
                        </a:ln>
                        <a:solidFill>
                          <a:schemeClr val="tx1"/>
                        </a:solidFill>
                        <a:effectLst/>
                        <a:latin typeface="Arial" charset="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
                      </a:r>
                      <a:br>
                        <a:rPr kumimoji="0" lang="en-US" sz="1400" b="0" i="0" u="none" strike="noStrike" cap="none" normalizeH="0" baseline="0" smtClean="0">
                          <a:ln>
                            <a:noFill/>
                          </a:ln>
                          <a:solidFill>
                            <a:schemeClr val="tx1"/>
                          </a:solidFill>
                          <a:effectLst/>
                          <a:latin typeface="Calibri" pitchFamily="34" charset="0"/>
                        </a:rPr>
                      </a:br>
                      <a:endParaRPr kumimoji="0" lang="en-US" sz="1400" b="0" i="0" u="none" strike="noStrike" cap="none" normalizeH="0" baseline="0" smtClean="0">
                        <a:ln>
                          <a:noFill/>
                        </a:ln>
                        <a:solidFill>
                          <a:schemeClr val="tx1"/>
                        </a:solidFill>
                        <a:effectLst/>
                        <a:latin typeface="Arial" charset="0"/>
                      </a:endParaRPr>
                    </a:p>
                  </a:txBody>
                  <a:tcPr marL="47227" marR="47227" marT="23615" marB="23615" horzOverflow="overflow">
                    <a:lnL>
                      <a:noFill/>
                    </a:lnL>
                    <a:lnR>
                      <a:noFill/>
                    </a:lnR>
                    <a:lnT>
                      <a:noFill/>
                    </a:lnT>
                    <a:lnB>
                      <a:noFill/>
                    </a:lnB>
                    <a:lnTlToBr>
                      <a:noFill/>
                    </a:lnTlToBr>
                    <a:lnBlToTr>
                      <a:noFill/>
                    </a:lnBlToTr>
                    <a:solidFill>
                      <a:srgbClr val="FFFFFF"/>
                    </a:solidFill>
                  </a:tcPr>
                </a:tc>
              </a:tr>
              <a:tr h="47396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Calibri" pitchFamily="34" charset="0"/>
                          <a:ea typeface="宋体" pitchFamily="2" charset="-122"/>
                        </a:rPr>
                        <a:t>權德輿</a:t>
                      </a:r>
                      <a:endParaRPr kumimoji="0" lang="zh-CN" altLang="en-US" sz="1400" b="0" i="0" u="none" strike="noStrike" cap="none" normalizeH="0" baseline="0" smtClean="0">
                        <a:ln>
                          <a:noFill/>
                        </a:ln>
                        <a:solidFill>
                          <a:schemeClr val="tx1"/>
                        </a:solidFill>
                        <a:effectLst/>
                        <a:latin typeface="Arial" charset="0"/>
                        <a:ea typeface="宋体" pitchFamily="2" charset="-122"/>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Calibri" pitchFamily="34" charset="0"/>
                          <a:ea typeface="宋体" pitchFamily="2" charset="-122"/>
                        </a:rPr>
                        <a:t>杜佑</a:t>
                      </a:r>
                      <a:endParaRPr kumimoji="0" lang="zh-CN" altLang="en-US" sz="1400" b="0" i="0" u="none" strike="noStrike" cap="none" normalizeH="0" baseline="0" smtClean="0">
                        <a:ln>
                          <a:noFill/>
                        </a:ln>
                        <a:solidFill>
                          <a:schemeClr val="tx1"/>
                        </a:solidFill>
                        <a:effectLst/>
                        <a:latin typeface="Arial" charset="0"/>
                        <a:ea typeface="宋体" pitchFamily="2" charset="-122"/>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Subject</a:t>
                      </a:r>
                      <a:endParaRPr kumimoji="0" lang="en-US" sz="1400" b="0" i="0" u="none" strike="noStrike" cap="none" normalizeH="0" baseline="0" smtClean="0">
                        <a:ln>
                          <a:noFill/>
                        </a:ln>
                        <a:solidFill>
                          <a:schemeClr val="tx1"/>
                        </a:solidFill>
                        <a:effectLst/>
                        <a:latin typeface="Arial" charset="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Calibri" pitchFamily="34" charset="0"/>
                          <a:ea typeface="宋体" pitchFamily="2" charset="-122"/>
                        </a:rPr>
                        <a:t>祭故杜岐公文</a:t>
                      </a:r>
                      <a:endParaRPr kumimoji="0" lang="zh-CN" altLang="en-US" sz="1400" b="0" i="0" u="none" strike="noStrike" cap="none" normalizeH="0" baseline="0" smtClean="0">
                        <a:ln>
                          <a:noFill/>
                        </a:ln>
                        <a:solidFill>
                          <a:schemeClr val="tx1"/>
                        </a:solidFill>
                        <a:effectLst/>
                        <a:latin typeface="Arial" charset="0"/>
                        <a:ea typeface="宋体" pitchFamily="2" charset="-122"/>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Calibri" pitchFamily="34" charset="0"/>
                          <a:ea typeface="宋体" pitchFamily="2" charset="-122"/>
                        </a:rPr>
                        <a:t>祭文</a:t>
                      </a:r>
                      <a:endParaRPr kumimoji="0" lang="zh-CN" altLang="en-US" sz="1400" b="0" i="0" u="none" strike="noStrike" cap="none" normalizeH="0" baseline="0" smtClean="0">
                        <a:ln>
                          <a:noFill/>
                        </a:ln>
                        <a:solidFill>
                          <a:schemeClr val="tx1"/>
                        </a:solidFill>
                        <a:effectLst/>
                        <a:latin typeface="Arial" charset="0"/>
                        <a:ea typeface="宋体" pitchFamily="2" charset="-122"/>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
                      </a:r>
                      <a:br>
                        <a:rPr kumimoji="0" lang="en-US" sz="1400" b="0" i="0" u="none" strike="noStrike" cap="none" normalizeH="0" baseline="0" smtClean="0">
                          <a:ln>
                            <a:noFill/>
                          </a:ln>
                          <a:solidFill>
                            <a:schemeClr val="tx1"/>
                          </a:solidFill>
                          <a:effectLst/>
                          <a:latin typeface="Calibri" pitchFamily="34" charset="0"/>
                        </a:rPr>
                      </a:br>
                      <a:endParaRPr kumimoji="0" lang="en-US" sz="1400" b="0" i="0" u="none" strike="noStrike" cap="none" normalizeH="0" baseline="0" smtClean="0">
                        <a:ln>
                          <a:noFill/>
                        </a:ln>
                        <a:solidFill>
                          <a:schemeClr val="tx1"/>
                        </a:solidFill>
                        <a:effectLst/>
                        <a:latin typeface="Arial" charset="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400" b="0" i="0" u="none" strike="noStrike" cap="none" normalizeH="0" baseline="0" smtClean="0">
                          <a:ln>
                            <a:noFill/>
                          </a:ln>
                          <a:solidFill>
                            <a:schemeClr val="tx1"/>
                          </a:solidFill>
                          <a:effectLst/>
                          <a:latin typeface="Calibri" pitchFamily="34" charset="0"/>
                          <a:ea typeface="新細明體" pitchFamily="18" charset="-120"/>
                        </a:rPr>
                        <a:t>權德輿詩文集</a:t>
                      </a:r>
                      <a:endParaRPr kumimoji="0" lang="zh-TW" altLang="en-US" sz="1400" b="0" i="0" u="none" strike="noStrike" cap="none" normalizeH="0" baseline="0" smtClean="0">
                        <a:ln>
                          <a:noFill/>
                        </a:ln>
                        <a:solidFill>
                          <a:schemeClr val="tx1"/>
                        </a:solidFill>
                        <a:effectLst/>
                        <a:latin typeface="Arial" charset="0"/>
                        <a:ea typeface="新細明體" pitchFamily="18" charset="-12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2.49.777-78</a:t>
                      </a:r>
                      <a:endParaRPr kumimoji="0" lang="en-US" sz="1400" b="0" i="0" u="none" strike="noStrike" cap="none" normalizeH="0" baseline="0" smtClean="0">
                        <a:ln>
                          <a:noFill/>
                        </a:ln>
                        <a:solidFill>
                          <a:schemeClr val="tx1"/>
                        </a:solidFill>
                        <a:effectLst/>
                        <a:latin typeface="Arial" charset="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
                      </a:r>
                      <a:br>
                        <a:rPr kumimoji="0" lang="en-US" sz="1400" b="0" i="0" u="none" strike="noStrike" cap="none" normalizeH="0" baseline="0" smtClean="0">
                          <a:ln>
                            <a:noFill/>
                          </a:ln>
                          <a:solidFill>
                            <a:schemeClr val="tx1"/>
                          </a:solidFill>
                          <a:effectLst/>
                          <a:latin typeface="Calibri" pitchFamily="34" charset="0"/>
                        </a:rPr>
                      </a:br>
                      <a:endParaRPr kumimoji="0" lang="en-US" sz="1400" b="0" i="0" u="none" strike="noStrike" cap="none" normalizeH="0" baseline="0" smtClean="0">
                        <a:ln>
                          <a:noFill/>
                        </a:ln>
                        <a:solidFill>
                          <a:schemeClr val="tx1"/>
                        </a:solidFill>
                        <a:effectLst/>
                        <a:latin typeface="Arial" charset="0"/>
                      </a:endParaRPr>
                    </a:p>
                  </a:txBody>
                  <a:tcPr marL="47227" marR="47227" marT="23615" marB="23615" horzOverflow="overflow">
                    <a:lnL>
                      <a:noFill/>
                    </a:lnL>
                    <a:lnR>
                      <a:noFill/>
                    </a:lnR>
                    <a:lnT>
                      <a:noFill/>
                    </a:lnT>
                    <a:lnB>
                      <a:noFill/>
                    </a:lnB>
                    <a:lnTlToBr>
                      <a:noFill/>
                    </a:lnTlToBr>
                    <a:lnBlToTr>
                      <a:noFill/>
                    </a:lnBlToTr>
                    <a:solidFill>
                      <a:srgbClr val="FFFFFF"/>
                    </a:solidFill>
                  </a:tcPr>
                </a:tc>
              </a:tr>
              <a:tr h="47396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Calibri" pitchFamily="34" charset="0"/>
                          <a:ea typeface="宋体" pitchFamily="2" charset="-122"/>
                        </a:rPr>
                        <a:t>權德輿</a:t>
                      </a:r>
                      <a:endParaRPr kumimoji="0" lang="zh-CN" altLang="en-US" sz="1400" b="0" i="0" u="none" strike="noStrike" cap="none" normalizeH="0" baseline="0" smtClean="0">
                        <a:ln>
                          <a:noFill/>
                        </a:ln>
                        <a:solidFill>
                          <a:schemeClr val="tx1"/>
                        </a:solidFill>
                        <a:effectLst/>
                        <a:latin typeface="Arial" charset="0"/>
                        <a:ea typeface="宋体" pitchFamily="2" charset="-122"/>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Calibri" pitchFamily="34" charset="0"/>
                          <a:ea typeface="宋体" pitchFamily="2" charset="-122"/>
                        </a:rPr>
                        <a:t>馬燧</a:t>
                      </a:r>
                      <a:endParaRPr kumimoji="0" lang="zh-CN" altLang="en-US" sz="1400" b="0" i="0" u="none" strike="noStrike" cap="none" normalizeH="0" baseline="0" smtClean="0">
                        <a:ln>
                          <a:noFill/>
                        </a:ln>
                        <a:solidFill>
                          <a:schemeClr val="tx1"/>
                        </a:solidFill>
                        <a:effectLst/>
                        <a:latin typeface="Arial" charset="0"/>
                        <a:ea typeface="宋体" pitchFamily="2" charset="-122"/>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Subject</a:t>
                      </a:r>
                      <a:endParaRPr kumimoji="0" lang="en-US" sz="1400" b="0" i="0" u="none" strike="noStrike" cap="none" normalizeH="0" baseline="0" smtClean="0">
                        <a:ln>
                          <a:noFill/>
                        </a:ln>
                        <a:solidFill>
                          <a:schemeClr val="tx1"/>
                        </a:solidFill>
                        <a:effectLst/>
                        <a:latin typeface="Arial" charset="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400" b="0" i="0" u="none" strike="noStrike" cap="none" normalizeH="0" baseline="0" smtClean="0">
                          <a:ln>
                            <a:noFill/>
                          </a:ln>
                          <a:solidFill>
                            <a:schemeClr val="tx1"/>
                          </a:solidFill>
                          <a:effectLst/>
                          <a:latin typeface="Calibri" pitchFamily="34" charset="0"/>
                          <a:ea typeface="新細明體" pitchFamily="18" charset="-120"/>
                        </a:rPr>
                        <a:t>故司徒兼侍中上柱國北平郡王贈太傅馬公行狀</a:t>
                      </a:r>
                      <a:endParaRPr kumimoji="0" lang="zh-TW" altLang="en-US" sz="1400" b="0" i="0" u="none" strike="noStrike" cap="none" normalizeH="0" baseline="0" smtClean="0">
                        <a:ln>
                          <a:noFill/>
                        </a:ln>
                        <a:solidFill>
                          <a:schemeClr val="tx1"/>
                        </a:solidFill>
                        <a:effectLst/>
                        <a:latin typeface="Arial" charset="0"/>
                        <a:ea typeface="新細明體" pitchFamily="18" charset="-12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CN" altLang="en-US" sz="1400" b="0" i="0" u="none" strike="noStrike" cap="none" normalizeH="0" baseline="0" smtClean="0">
                          <a:ln>
                            <a:noFill/>
                          </a:ln>
                          <a:solidFill>
                            <a:schemeClr val="tx1"/>
                          </a:solidFill>
                          <a:effectLst/>
                          <a:latin typeface="Calibri" pitchFamily="34" charset="0"/>
                          <a:ea typeface="宋体" pitchFamily="2" charset="-122"/>
                        </a:rPr>
                        <a:t>行狀</a:t>
                      </a:r>
                      <a:endParaRPr kumimoji="0" lang="zh-CN" altLang="en-US" sz="1400" b="0" i="0" u="none" strike="noStrike" cap="none" normalizeH="0" baseline="0" smtClean="0">
                        <a:ln>
                          <a:noFill/>
                        </a:ln>
                        <a:solidFill>
                          <a:schemeClr val="tx1"/>
                        </a:solidFill>
                        <a:effectLst/>
                        <a:latin typeface="Arial" charset="0"/>
                        <a:ea typeface="宋体" pitchFamily="2" charset="-122"/>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
                      </a:r>
                      <a:br>
                        <a:rPr kumimoji="0" lang="en-US" sz="1400" b="0" i="0" u="none" strike="noStrike" cap="none" normalizeH="0" baseline="0" smtClean="0">
                          <a:ln>
                            <a:noFill/>
                          </a:ln>
                          <a:solidFill>
                            <a:schemeClr val="tx1"/>
                          </a:solidFill>
                          <a:effectLst/>
                          <a:latin typeface="Calibri" pitchFamily="34" charset="0"/>
                        </a:rPr>
                      </a:br>
                      <a:endParaRPr kumimoji="0" lang="en-US" sz="1400" b="0" i="0" u="none" strike="noStrike" cap="none" normalizeH="0" baseline="0" smtClean="0">
                        <a:ln>
                          <a:noFill/>
                        </a:ln>
                        <a:solidFill>
                          <a:schemeClr val="tx1"/>
                        </a:solidFill>
                        <a:effectLst/>
                        <a:latin typeface="Arial" charset="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zh-TW" altLang="en-US" sz="1400" b="0" i="0" u="none" strike="noStrike" cap="none" normalizeH="0" baseline="0" smtClean="0">
                          <a:ln>
                            <a:noFill/>
                          </a:ln>
                          <a:solidFill>
                            <a:schemeClr val="tx1"/>
                          </a:solidFill>
                          <a:effectLst/>
                          <a:latin typeface="Calibri" pitchFamily="34" charset="0"/>
                          <a:ea typeface="新細明體" pitchFamily="18" charset="-120"/>
                        </a:rPr>
                        <a:t>權德輿詩文集</a:t>
                      </a:r>
                      <a:endParaRPr kumimoji="0" lang="zh-TW" altLang="en-US" sz="1400" b="0" i="0" u="none" strike="noStrike" cap="none" normalizeH="0" baseline="0" smtClean="0">
                        <a:ln>
                          <a:noFill/>
                        </a:ln>
                        <a:solidFill>
                          <a:schemeClr val="tx1"/>
                        </a:solidFill>
                        <a:effectLst/>
                        <a:latin typeface="Arial" charset="0"/>
                        <a:ea typeface="新細明體" pitchFamily="18" charset="-12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1.19.296-307</a:t>
                      </a:r>
                      <a:endParaRPr kumimoji="0" lang="en-US" sz="1400" b="0" i="0" u="none" strike="noStrike" cap="none" normalizeH="0" baseline="0" smtClean="0">
                        <a:ln>
                          <a:noFill/>
                        </a:ln>
                        <a:solidFill>
                          <a:schemeClr val="tx1"/>
                        </a:solidFill>
                        <a:effectLst/>
                        <a:latin typeface="Arial" charset="0"/>
                      </a:endParaRPr>
                    </a:p>
                  </a:txBody>
                  <a:tcPr marL="47227" marR="47227" marT="23615" marB="23615" horzOverflow="overflow">
                    <a:lnL>
                      <a:noFill/>
                    </a:lnL>
                    <a:lnR>
                      <a:noFill/>
                    </a:lnR>
                    <a:lnT>
                      <a:noFill/>
                    </a:lnT>
                    <a:lnB>
                      <a:noFill/>
                    </a:lnB>
                    <a:lnTlToBr>
                      <a:noFill/>
                    </a:lnTlToBr>
                    <a:lnBlToTr>
                      <a:noFill/>
                    </a:lnBlToTr>
                    <a:solidFill>
                      <a:srgbClr val="FF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Calibri" pitchFamily="34" charset="0"/>
                        </a:rPr>
                        <a:t/>
                      </a:r>
                      <a:br>
                        <a:rPr kumimoji="0" lang="en-US" sz="1400" b="0" i="0" u="none" strike="noStrike" cap="none" normalizeH="0" baseline="0" smtClean="0">
                          <a:ln>
                            <a:noFill/>
                          </a:ln>
                          <a:solidFill>
                            <a:schemeClr val="tx1"/>
                          </a:solidFill>
                          <a:effectLst/>
                          <a:latin typeface="Calibri" pitchFamily="34" charset="0"/>
                        </a:rPr>
                      </a:br>
                      <a:endParaRPr kumimoji="0" lang="en-US" sz="1400" b="0" i="0" u="none" strike="noStrike" cap="none" normalizeH="0" baseline="0" smtClean="0">
                        <a:ln>
                          <a:noFill/>
                        </a:ln>
                        <a:solidFill>
                          <a:schemeClr val="tx1"/>
                        </a:solidFill>
                        <a:effectLst/>
                        <a:latin typeface="Arial" charset="0"/>
                      </a:endParaRPr>
                    </a:p>
                  </a:txBody>
                  <a:tcPr marL="47227" marR="47227" marT="23615" marB="23615" horzOverflow="overflow">
                    <a:lnL>
                      <a:noFill/>
                    </a:lnL>
                    <a:lnR>
                      <a:noFill/>
                    </a:lnR>
                    <a:lnT>
                      <a:noFill/>
                    </a:lnT>
                    <a:lnB>
                      <a:noFill/>
                    </a:lnB>
                    <a:lnTlToBr>
                      <a:noFill/>
                    </a:lnTlToBr>
                    <a:lnBlToTr>
                      <a:noFill/>
                    </a:lnBlToTr>
                    <a:solidFill>
                      <a:srgbClr val="FFFFFF"/>
                    </a:solidFill>
                  </a:tcPr>
                </a:tc>
              </a:tr>
            </a:tbl>
          </a:graphicData>
        </a:graphic>
      </p:graphicFrame>
      <p:sp>
        <p:nvSpPr>
          <p:cNvPr id="6213" name="TextBox 2"/>
          <p:cNvSpPr txBox="1">
            <a:spLocks noChangeArrowheads="1"/>
          </p:cNvSpPr>
          <p:nvPr/>
        </p:nvSpPr>
        <p:spPr bwMode="auto">
          <a:xfrm>
            <a:off x="250825" y="692150"/>
            <a:ext cx="38163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a:t>And we have some initial data:</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1"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7172" name="TextBox 1"/>
          <p:cNvSpPr txBox="1">
            <a:spLocks noChangeArrowheads="1"/>
          </p:cNvSpPr>
          <p:nvPr/>
        </p:nvSpPr>
        <p:spPr bwMode="auto">
          <a:xfrm>
            <a:off x="250825" y="908050"/>
            <a:ext cx="8642350" cy="5048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dirty="0"/>
              <a:t>Having collected data, one needs to integrate it with CBDB data in order to avoid repeating effort.</a:t>
            </a:r>
          </a:p>
          <a:p>
            <a:pPr eaLnBrk="1" hangingPunct="1"/>
            <a:endParaRPr lang="en-US" sz="1400" dirty="0"/>
          </a:p>
          <a:p>
            <a:pPr eaLnBrk="1" hangingPunct="1"/>
            <a:r>
              <a:rPr lang="en-US" sz="2400" dirty="0"/>
              <a:t>The best way to do it, at least initially, is to copy CBDB tables into your database.</a:t>
            </a:r>
          </a:p>
          <a:p>
            <a:pPr eaLnBrk="1" hangingPunct="1"/>
            <a:endParaRPr lang="en-US" sz="1400" dirty="0"/>
          </a:p>
          <a:p>
            <a:pPr eaLnBrk="1" hangingPunct="1"/>
            <a:r>
              <a:rPr lang="en-US" sz="2400" dirty="0"/>
              <a:t>You will want:</a:t>
            </a:r>
          </a:p>
          <a:p>
            <a:pPr eaLnBrk="1" hangingPunct="1"/>
            <a:endParaRPr lang="en-US" sz="1400" dirty="0"/>
          </a:p>
          <a:p>
            <a:pPr eaLnBrk="1" hangingPunct="1">
              <a:tabLst>
                <a:tab pos="461963" algn="l"/>
                <a:tab pos="2686050" algn="l"/>
              </a:tabLst>
            </a:pPr>
            <a:r>
              <a:rPr lang="en-US" sz="2000" dirty="0"/>
              <a:t>People	ZZZ_BIOG_MAIN</a:t>
            </a:r>
          </a:p>
          <a:p>
            <a:pPr eaLnBrk="1" hangingPunct="1">
              <a:tabLst>
                <a:tab pos="461963" algn="l"/>
                <a:tab pos="2686050" algn="l"/>
              </a:tabLst>
            </a:pPr>
            <a:r>
              <a:rPr lang="en-US" sz="2000" dirty="0"/>
              <a:t>	Entry Data	ZZZ_ENTRY_DATA</a:t>
            </a:r>
          </a:p>
          <a:p>
            <a:pPr eaLnBrk="1" hangingPunct="1">
              <a:tabLst>
                <a:tab pos="461963" algn="l"/>
                <a:tab pos="2686050" algn="l"/>
              </a:tabLst>
            </a:pPr>
            <a:r>
              <a:rPr lang="en-US" sz="2000" dirty="0"/>
              <a:t>	Place Data	ZZZ_BIOG_ADDR_DATA</a:t>
            </a:r>
          </a:p>
          <a:p>
            <a:pPr eaLnBrk="1" hangingPunct="1">
              <a:tabLst>
                <a:tab pos="461963" algn="l"/>
                <a:tab pos="2686050" algn="l"/>
              </a:tabLst>
            </a:pPr>
            <a:r>
              <a:rPr lang="en-US" sz="2000" dirty="0"/>
              <a:t>Kinship Data	ZZZ_KIN_BIOG_ADDR</a:t>
            </a:r>
          </a:p>
          <a:p>
            <a:pPr eaLnBrk="1" hangingPunct="1">
              <a:tabLst>
                <a:tab pos="461963" algn="l"/>
                <a:tab pos="2686050" algn="l"/>
              </a:tabLst>
            </a:pPr>
            <a:r>
              <a:rPr lang="en-US" sz="2000" dirty="0"/>
              <a:t>Association Data	ZZZ_NONKIN_BIOG_ADDR</a:t>
            </a:r>
          </a:p>
          <a:p>
            <a:pPr eaLnBrk="1" hangingPunct="1">
              <a:tabLst>
                <a:tab pos="461963" algn="l"/>
                <a:tab pos="2686050" algn="l"/>
              </a:tabLst>
            </a:pPr>
            <a:r>
              <a:rPr lang="en-US" sz="2000" dirty="0"/>
              <a:t>Posting Data	ZZZ_POSTED_TO_OFFICE_DATA</a:t>
            </a:r>
          </a:p>
          <a:p>
            <a:pPr eaLnBrk="1" hangingPunct="1">
              <a:tabLst>
                <a:tab pos="461963" algn="l"/>
                <a:tab pos="2686050" algn="l"/>
              </a:tabLst>
            </a:pPr>
            <a:r>
              <a:rPr lang="en-US" sz="2000" dirty="0"/>
              <a:t>	</a:t>
            </a:r>
            <a:r>
              <a:rPr lang="en-US" sz="2000" dirty="0" smtClean="0"/>
              <a:t>	ZZZ_POSTED_TO_ADDR_DATA</a:t>
            </a:r>
            <a:endParaRPr lang="en-US" sz="2000" dirty="0"/>
          </a:p>
          <a:p>
            <a:pPr eaLnBrk="1" hangingPunct="1">
              <a:tabLst>
                <a:tab pos="461963" algn="l"/>
                <a:tab pos="2686050" algn="l"/>
              </a:tabLst>
            </a:pPr>
            <a:r>
              <a:rPr lang="en-US" sz="2000" dirty="0"/>
              <a:t>Text Data (?)	ZZZ_TEXT_DATA</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95"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8196" name="TextBox 1"/>
          <p:cNvSpPr txBox="1">
            <a:spLocks noChangeArrowheads="1"/>
          </p:cNvSpPr>
          <p:nvPr/>
        </p:nvSpPr>
        <p:spPr bwMode="auto">
          <a:xfrm>
            <a:off x="250825" y="908050"/>
            <a:ext cx="8642350" cy="5110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400" dirty="0"/>
              <a:t>Also, add some code tables (for convenient look-up):</a:t>
            </a:r>
          </a:p>
          <a:p>
            <a:pPr eaLnBrk="1" hangingPunct="1"/>
            <a:endParaRPr lang="en-US" sz="2400" dirty="0"/>
          </a:p>
          <a:p>
            <a:pPr eaLnBrk="1" hangingPunct="1">
              <a:tabLst>
                <a:tab pos="3205163" algn="l"/>
              </a:tabLst>
            </a:pPr>
            <a:r>
              <a:rPr lang="en-US" sz="2000" dirty="0"/>
              <a:t>Address Hierarchy	ZZZ_BELONGS_TO</a:t>
            </a:r>
          </a:p>
          <a:p>
            <a:pPr eaLnBrk="1" hangingPunct="1">
              <a:tabLst>
                <a:tab pos="3205163" algn="l"/>
              </a:tabLst>
            </a:pPr>
            <a:r>
              <a:rPr lang="en-US" sz="2000" dirty="0"/>
              <a:t>Entry Codes	ENTRY_CODES</a:t>
            </a:r>
          </a:p>
          <a:p>
            <a:pPr eaLnBrk="1" hangingPunct="1">
              <a:tabLst>
                <a:tab pos="3205163" algn="l"/>
              </a:tabLst>
            </a:pPr>
            <a:r>
              <a:rPr lang="en-US" sz="2000" dirty="0"/>
              <a:t>	ENTRY_TYPES</a:t>
            </a:r>
          </a:p>
          <a:p>
            <a:pPr eaLnBrk="1" hangingPunct="1">
              <a:tabLst>
                <a:tab pos="3205163" algn="l"/>
              </a:tabLst>
            </a:pPr>
            <a:r>
              <a:rPr lang="en-US" sz="2000" dirty="0"/>
              <a:t>	ENTRY_CODE_TYPE_REL</a:t>
            </a:r>
          </a:p>
          <a:p>
            <a:pPr eaLnBrk="1" hangingPunct="1">
              <a:tabLst>
                <a:tab pos="3205163" algn="l"/>
              </a:tabLst>
            </a:pPr>
            <a:r>
              <a:rPr lang="en-US" sz="2000" dirty="0"/>
              <a:t>Association Codes	ASSOC_CODES</a:t>
            </a:r>
          </a:p>
          <a:p>
            <a:pPr eaLnBrk="1" hangingPunct="1">
              <a:tabLst>
                <a:tab pos="3205163" algn="l"/>
              </a:tabLst>
            </a:pPr>
            <a:r>
              <a:rPr lang="en-US" sz="2000" dirty="0"/>
              <a:t>	ASSOC_TYPES</a:t>
            </a:r>
          </a:p>
          <a:p>
            <a:pPr eaLnBrk="1" hangingPunct="1">
              <a:tabLst>
                <a:tab pos="3205163" algn="l"/>
              </a:tabLst>
            </a:pPr>
            <a:r>
              <a:rPr lang="en-US" sz="2000" dirty="0"/>
              <a:t>	ASSOC_CODE_TYPE_REL</a:t>
            </a:r>
          </a:p>
          <a:p>
            <a:pPr eaLnBrk="1" hangingPunct="1">
              <a:tabLst>
                <a:tab pos="3205163" algn="l"/>
              </a:tabLst>
            </a:pPr>
            <a:r>
              <a:rPr lang="en-US" sz="2000" dirty="0"/>
              <a:t>Place Association Codes	BIOG_ADDR_CODES</a:t>
            </a:r>
          </a:p>
          <a:p>
            <a:pPr eaLnBrk="1" hangingPunct="1">
              <a:tabLst>
                <a:tab pos="3205163" algn="l"/>
              </a:tabLst>
            </a:pPr>
            <a:r>
              <a:rPr lang="en-US" sz="2000" dirty="0"/>
              <a:t>Kinship Codes	KINSHIP_CODES</a:t>
            </a:r>
          </a:p>
          <a:p>
            <a:pPr eaLnBrk="1" hangingPunct="1">
              <a:tabLst>
                <a:tab pos="3205163" algn="l"/>
              </a:tabLst>
            </a:pPr>
            <a:r>
              <a:rPr lang="en-US" sz="2000" dirty="0"/>
              <a:t>Dynasties	DYNASTIES</a:t>
            </a:r>
          </a:p>
          <a:p>
            <a:pPr eaLnBrk="1" hangingPunct="1">
              <a:tabLst>
                <a:tab pos="3205163" algn="l"/>
              </a:tabLst>
            </a:pPr>
            <a:r>
              <a:rPr lang="zh-TW" altLang="en-US" sz="2000" dirty="0">
                <a:ea typeface="新細明體" pitchFamily="18" charset="-120"/>
              </a:rPr>
              <a:t>年號</a:t>
            </a:r>
            <a:r>
              <a:rPr lang="en-US" altLang="zh-TW" sz="2000" dirty="0">
                <a:ea typeface="新細明體" pitchFamily="18" charset="-120"/>
              </a:rPr>
              <a:t>	NIAN_HAO</a:t>
            </a:r>
          </a:p>
          <a:p>
            <a:pPr eaLnBrk="1" hangingPunct="1">
              <a:tabLst>
                <a:tab pos="3205163" algn="l"/>
              </a:tabLst>
            </a:pPr>
            <a:r>
              <a:rPr lang="en-US" sz="2000" dirty="0"/>
              <a:t>Office Codes	OFFICE_CODES</a:t>
            </a:r>
          </a:p>
          <a:p>
            <a:pPr eaLnBrk="1" hangingPunct="1">
              <a:tabLst>
                <a:tab pos="3205163" algn="l"/>
              </a:tabLst>
            </a:pPr>
            <a:r>
              <a:rPr lang="en-US" sz="2000" dirty="0"/>
              <a:t>	OFFICE_TYPE_TREE</a:t>
            </a:r>
          </a:p>
          <a:p>
            <a:pPr eaLnBrk="1" hangingPunct="1">
              <a:tabLst>
                <a:tab pos="3205163" algn="l"/>
              </a:tabLst>
            </a:pPr>
            <a:r>
              <a:rPr lang="en-US" sz="2000" dirty="0"/>
              <a:t>	OFFICE_CODE_TYPE_REL</a:t>
            </a:r>
            <a:endParaRPr lang="en-US" dirty="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19"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2" name="TextBox 1"/>
          <p:cNvSpPr txBox="1"/>
          <p:nvPr/>
        </p:nvSpPr>
        <p:spPr>
          <a:xfrm>
            <a:off x="323850" y="836613"/>
            <a:ext cx="8640638" cy="5078313"/>
          </a:xfrm>
          <a:prstGeom prst="rect">
            <a:avLst/>
          </a:prstGeom>
          <a:noFill/>
        </p:spPr>
        <p:txBody>
          <a:bodyPr wrap="square">
            <a:spAutoFit/>
          </a:bodyPr>
          <a:lstStyle/>
          <a:p>
            <a:pPr>
              <a:defRPr/>
            </a:pPr>
            <a:r>
              <a:rPr lang="en-US" sz="2400" dirty="0"/>
              <a:t>Now that you have added the CBDB tables, you’ll need to link your table to them.</a:t>
            </a:r>
            <a:br>
              <a:rPr lang="en-US" sz="2400" dirty="0"/>
            </a:br>
            <a:endParaRPr lang="en-US" sz="1200" dirty="0"/>
          </a:p>
          <a:p>
            <a:pPr>
              <a:defRPr/>
            </a:pPr>
            <a:r>
              <a:rPr lang="en-US" sz="2400" b="1" dirty="0"/>
              <a:t>First, you’re going to need a list of all people in your table</a:t>
            </a:r>
            <a:r>
              <a:rPr lang="en-US" sz="2400" b="1" dirty="0" smtClean="0"/>
              <a:t>:</a:t>
            </a:r>
          </a:p>
          <a:p>
            <a:pPr>
              <a:defRPr/>
            </a:pPr>
            <a:endParaRPr lang="en-US" sz="2000" dirty="0"/>
          </a:p>
          <a:p>
            <a:pPr marL="461963">
              <a:defRPr/>
            </a:pPr>
            <a:r>
              <a:rPr lang="en-US" sz="2000" dirty="0"/>
              <a:t>Open the Query Builder</a:t>
            </a:r>
          </a:p>
          <a:p>
            <a:pPr marL="461963">
              <a:defRPr/>
            </a:pPr>
            <a:r>
              <a:rPr lang="en-US" sz="2000" dirty="0"/>
              <a:t>Add your table</a:t>
            </a:r>
          </a:p>
          <a:p>
            <a:pPr marL="461963">
              <a:defRPr/>
            </a:pPr>
            <a:r>
              <a:rPr lang="en-US" sz="2000" dirty="0"/>
              <a:t>Select the “</a:t>
            </a:r>
            <a:r>
              <a:rPr lang="en-US" sz="2000" dirty="0" err="1"/>
              <a:t>PersonInText</a:t>
            </a:r>
            <a:r>
              <a:rPr lang="en-US" sz="2000" dirty="0"/>
              <a:t>” field</a:t>
            </a:r>
          </a:p>
          <a:p>
            <a:pPr marL="461963">
              <a:defRPr/>
            </a:pPr>
            <a:r>
              <a:rPr lang="en-US" sz="2000" dirty="0"/>
              <a:t>Run the query:  note that you have duplicates.</a:t>
            </a:r>
          </a:p>
          <a:p>
            <a:pPr marL="461963">
              <a:defRPr/>
            </a:pPr>
            <a:r>
              <a:rPr lang="en-US" sz="2000" dirty="0"/>
              <a:t>Go into SQL View</a:t>
            </a:r>
          </a:p>
          <a:p>
            <a:pPr marL="461963">
              <a:defRPr/>
            </a:pPr>
            <a:r>
              <a:rPr lang="en-US" sz="2000" dirty="0"/>
              <a:t>	add “distinct” after “SELECT”</a:t>
            </a:r>
          </a:p>
          <a:p>
            <a:pPr marL="461963">
              <a:defRPr/>
            </a:pPr>
            <a:r>
              <a:rPr lang="en-US" sz="2000" dirty="0"/>
              <a:t>	add “as </a:t>
            </a:r>
            <a:r>
              <a:rPr lang="en-US" sz="2000" dirty="0" err="1"/>
              <a:t>pname</a:t>
            </a:r>
            <a:r>
              <a:rPr lang="en-US" sz="2000" dirty="0"/>
              <a:t>” after </a:t>
            </a:r>
            <a:r>
              <a:rPr lang="en-US" sz="2000" dirty="0" err="1"/>
              <a:t>PersonInText</a:t>
            </a:r>
            <a:r>
              <a:rPr lang="en-US" sz="2000" dirty="0"/>
              <a:t> in the SELECT list</a:t>
            </a:r>
          </a:p>
          <a:p>
            <a:pPr marL="461963">
              <a:defRPr/>
            </a:pPr>
            <a:r>
              <a:rPr lang="en-US" sz="2000" dirty="0"/>
              <a:t>Rerun the query</a:t>
            </a:r>
          </a:p>
          <a:p>
            <a:pPr marL="461963">
              <a:defRPr/>
            </a:pPr>
            <a:r>
              <a:rPr lang="en-US" sz="2000" dirty="0"/>
              <a:t>Change the query to a “Make Table” (table = PNames1)</a:t>
            </a:r>
          </a:p>
          <a:p>
            <a:pPr marL="461963">
              <a:defRPr/>
            </a:pPr>
            <a:r>
              <a:rPr lang="en-US" sz="2000" dirty="0"/>
              <a:t>Close and Save the query as “My People1 Query”</a:t>
            </a:r>
            <a:br>
              <a:rPr lang="en-US" sz="2000" dirty="0"/>
            </a:br>
            <a:r>
              <a:rPr lang="en-US" sz="2000" dirty="0"/>
              <a:t>Run</a:t>
            </a:r>
            <a:endParaRPr lang="en-US" sz="1400"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43438" y="6350"/>
            <a:ext cx="4491037"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3" name="TextBox 1"/>
          <p:cNvSpPr txBox="1">
            <a:spLocks noChangeArrowheads="1"/>
          </p:cNvSpPr>
          <p:nvPr/>
        </p:nvSpPr>
        <p:spPr bwMode="auto">
          <a:xfrm>
            <a:off x="0" y="-26988"/>
            <a:ext cx="4651375" cy="642938"/>
          </a:xfrm>
          <a:prstGeom prst="rect">
            <a:avLst/>
          </a:prstGeom>
          <a:solidFill>
            <a:srgbClr val="EFEACD"/>
          </a:solidFill>
          <a:ln>
            <a:noFill/>
          </a:ln>
          <a:extLs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1600" b="1"/>
              <a:t> China Biographical Database Project (CBDB)</a:t>
            </a:r>
            <a:endParaRPr lang="en-US" sz="1600"/>
          </a:p>
        </p:txBody>
      </p:sp>
      <p:sp>
        <p:nvSpPr>
          <p:cNvPr id="10244" name="TextBox 1"/>
          <p:cNvSpPr txBox="1">
            <a:spLocks noChangeArrowheads="1"/>
          </p:cNvSpPr>
          <p:nvPr/>
        </p:nvSpPr>
        <p:spPr bwMode="auto">
          <a:xfrm>
            <a:off x="323850" y="836613"/>
            <a:ext cx="8424863" cy="523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61963"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US" sz="2000"/>
              <a:t>Open the Query Builder again</a:t>
            </a:r>
          </a:p>
          <a:p>
            <a:pPr eaLnBrk="1" hangingPunct="1"/>
            <a:r>
              <a:rPr lang="en-US" sz="2000"/>
              <a:t>Add your table</a:t>
            </a:r>
          </a:p>
          <a:p>
            <a:pPr eaLnBrk="1" hangingPunct="1"/>
            <a:r>
              <a:rPr lang="en-US" sz="2000"/>
              <a:t>Select the “Author” field</a:t>
            </a:r>
          </a:p>
          <a:p>
            <a:pPr eaLnBrk="1" hangingPunct="1"/>
            <a:r>
              <a:rPr lang="en-US" sz="2000"/>
              <a:t>Go into SQL View</a:t>
            </a:r>
          </a:p>
          <a:p>
            <a:pPr eaLnBrk="1" hangingPunct="1"/>
            <a:r>
              <a:rPr lang="en-US" sz="2000"/>
              <a:t>	add “distinct” after “SELECT”</a:t>
            </a:r>
          </a:p>
          <a:p>
            <a:pPr eaLnBrk="1" hangingPunct="1"/>
            <a:r>
              <a:rPr lang="en-US" sz="2000"/>
              <a:t>	add “as pname” after Author in the SELECT list</a:t>
            </a:r>
          </a:p>
          <a:p>
            <a:pPr eaLnBrk="1" hangingPunct="1"/>
            <a:r>
              <a:rPr lang="en-US" sz="2000"/>
              <a:t>Change the query to a “Make Table” (table = PNames2)</a:t>
            </a:r>
          </a:p>
          <a:p>
            <a:pPr eaLnBrk="1" hangingPunct="1"/>
            <a:r>
              <a:rPr lang="en-US" sz="2000"/>
              <a:t>Close and Save the query as “My People2 Query”</a:t>
            </a:r>
          </a:p>
          <a:p>
            <a:pPr eaLnBrk="1" hangingPunct="1"/>
            <a:r>
              <a:rPr lang="en-US" sz="2000"/>
              <a:t>Run</a:t>
            </a:r>
          </a:p>
          <a:p>
            <a:pPr eaLnBrk="1" hangingPunct="1"/>
            <a:r>
              <a:rPr lang="en-US" sz="2000"/>
              <a:t>Copy all the records from PNames2 into PName1</a:t>
            </a:r>
            <a:br>
              <a:rPr lang="en-US" sz="2000"/>
            </a:br>
            <a:endParaRPr lang="en-US" sz="1400"/>
          </a:p>
          <a:p>
            <a:pPr eaLnBrk="1" hangingPunct="1"/>
            <a:r>
              <a:rPr lang="en-US" sz="2000"/>
              <a:t>Open the Query Builder again</a:t>
            </a:r>
          </a:p>
          <a:p>
            <a:pPr eaLnBrk="1" hangingPunct="1"/>
            <a:r>
              <a:rPr lang="en-US" sz="2000"/>
              <a:t>Add PName1</a:t>
            </a:r>
          </a:p>
          <a:p>
            <a:pPr eaLnBrk="1" hangingPunct="1"/>
            <a:r>
              <a:rPr lang="en-US" sz="2000"/>
              <a:t>Select the “pname” field</a:t>
            </a:r>
          </a:p>
          <a:p>
            <a:pPr eaLnBrk="1" hangingPunct="1"/>
            <a:r>
              <a:rPr lang="en-US" sz="2000"/>
              <a:t>Go into SQL View</a:t>
            </a:r>
          </a:p>
          <a:p>
            <a:pPr eaLnBrk="1" hangingPunct="1"/>
            <a:r>
              <a:rPr lang="en-US" sz="2000"/>
              <a:t>	add “distinct” after “SELECT”</a:t>
            </a:r>
          </a:p>
          <a:p>
            <a:pPr eaLnBrk="1" hangingPunct="1"/>
            <a:r>
              <a:rPr lang="en-US" sz="2000"/>
              <a:t>Close and Save the query as “My People Query”</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1718</TotalTime>
  <Words>829</Words>
  <Application>Microsoft Office PowerPoint</Application>
  <PresentationFormat>On-screen Show (4:3)</PresentationFormat>
  <Paragraphs>225</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Harvard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Peter Bol</dc:creator>
  <cp:lastModifiedBy>Michael A. Fuller</cp:lastModifiedBy>
  <cp:revision>93</cp:revision>
  <dcterms:created xsi:type="dcterms:W3CDTF">2010-08-28T23:07:50Z</dcterms:created>
  <dcterms:modified xsi:type="dcterms:W3CDTF">2013-08-21T00:12:32Z</dcterms:modified>
</cp:coreProperties>
</file>