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png" ContentType="image/png"/>
  <Default Extension="wmf" ContentType="image/x-wm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23"/>
  </p:handoutMasterIdLst>
  <p:sldIdLst>
    <p:sldId id="256" r:id="rId3"/>
    <p:sldId id="259" r:id="rId5"/>
    <p:sldId id="298" r:id="rId6"/>
    <p:sldId id="344" r:id="rId7"/>
    <p:sldId id="345" r:id="rId8"/>
    <p:sldId id="347" r:id="rId9"/>
    <p:sldId id="348" r:id="rId10"/>
    <p:sldId id="346" r:id="rId11"/>
    <p:sldId id="334" r:id="rId12"/>
    <p:sldId id="308" r:id="rId13"/>
    <p:sldId id="320" r:id="rId14"/>
    <p:sldId id="350" r:id="rId15"/>
    <p:sldId id="324" r:id="rId16"/>
    <p:sldId id="309" r:id="rId17"/>
    <p:sldId id="359" r:id="rId18"/>
    <p:sldId id="360" r:id="rId19"/>
    <p:sldId id="364" r:id="rId20"/>
    <p:sldId id="292" r:id="rId21"/>
    <p:sldId id="288" r:id="rId22"/>
  </p:sldIdLst>
  <p:sldSz cx="9144000" cy="5143500" type="screen16x9"/>
  <p:notesSz cx="6858000" cy="9144000"/>
  <p:custDataLst>
    <p:tags r:id="rId27"/>
  </p:custData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4367"/>
    <a:srgbClr val="1D4865"/>
    <a:srgbClr val="1D4971"/>
    <a:srgbClr val="51B3CD"/>
    <a:srgbClr val="83C2DB"/>
    <a:srgbClr val="2980B4"/>
    <a:srgbClr val="4287C6"/>
    <a:srgbClr val="278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75815" autoAdjust="0"/>
  </p:normalViewPr>
  <p:slideViewPr>
    <p:cSldViewPr snapToGrid="0">
      <p:cViewPr varScale="1">
        <p:scale>
          <a:sx n="91" d="100"/>
          <a:sy n="91" d="100"/>
        </p:scale>
        <p:origin x="54" y="303"/>
      </p:cViewPr>
      <p:guideLst>
        <p:guide orient="horz" pos="1496"/>
        <p:guide pos="28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gs" Target="tags/tag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handoutMaster" Target="handoutMasters/handoutMaster1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273843"/>
            <a:ext cx="7886700" cy="435887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0" y="1333829"/>
            <a:ext cx="3655181" cy="617934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400"/>
            </a:lvl4pPr>
            <a:lvl5pPr marL="1371600" indent="0">
              <a:buNone/>
              <a:defRPr sz="1400"/>
            </a:lvl5pPr>
            <a:lvl6pPr marL="1714500" indent="0">
              <a:buNone/>
              <a:defRPr sz="1400"/>
            </a:lvl6pPr>
            <a:lvl7pPr marL="2057400" indent="0">
              <a:buNone/>
              <a:defRPr sz="1400"/>
            </a:lvl7pPr>
            <a:lvl8pPr marL="2400300" indent="0">
              <a:buNone/>
              <a:defRPr sz="1400"/>
            </a:lvl8pPr>
            <a:lvl9pPr marL="27432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0" y="1999034"/>
            <a:ext cx="3655181" cy="26432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400"/>
            </a:lvl4pPr>
            <a:lvl5pPr marL="1371600" indent="0">
              <a:buNone/>
              <a:defRPr sz="1400"/>
            </a:lvl5pPr>
            <a:lvl6pPr marL="1714500" indent="0">
              <a:buNone/>
              <a:defRPr sz="1400"/>
            </a:lvl6pPr>
            <a:lvl7pPr marL="2057400" indent="0">
              <a:buNone/>
              <a:defRPr sz="1400"/>
            </a:lvl7pPr>
            <a:lvl8pPr marL="2400300" indent="0">
              <a:buNone/>
              <a:defRPr sz="1400"/>
            </a:lvl8pPr>
            <a:lvl9pPr marL="27432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0"/>
            <a:ext cx="4629150" cy="405288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400"/>
            </a:lvl2pPr>
            <a:lvl3pPr marL="685800" indent="0">
              <a:buNone/>
              <a:defRPr sz="1200"/>
            </a:lvl3pPr>
            <a:lvl4pPr marL="1028700" indent="0">
              <a:buNone/>
              <a:defRPr sz="1100"/>
            </a:lvl4pPr>
            <a:lvl5pPr marL="1371600" indent="0">
              <a:buNone/>
              <a:defRPr sz="1100"/>
            </a:lvl5pPr>
            <a:lvl6pPr marL="1714500" indent="0">
              <a:buNone/>
              <a:defRPr sz="1100"/>
            </a:lvl6pPr>
            <a:lvl7pPr marL="2057400" indent="0">
              <a:buNone/>
              <a:defRPr sz="1100"/>
            </a:lvl7pPr>
            <a:lvl8pPr marL="2400300" indent="0">
              <a:buNone/>
              <a:defRPr sz="1100"/>
            </a:lvl8pPr>
            <a:lvl9pPr marL="2743200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10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4.xml"/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33.png"/><Relationship Id="rId2" Type="http://schemas.openxmlformats.org/officeDocument/2006/relationships/image" Target="../media/image32.wmf"/><Relationship Id="rId1" Type="http://schemas.openxmlformats.org/officeDocument/2006/relationships/oleObject" Target="file:///C:\Users\sudos\Desktop\SynologyDrive\WORKSHOP-2022-07-29\7-21.xlsx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0.xml"/><Relationship Id="rId2" Type="http://schemas.openxmlformats.org/officeDocument/2006/relationships/hyperlink" Target="https://wiki.harvard.edu/confluence/display/LibraryStaffDoc/LibraryCloud+APIs" TargetMode="Externa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7.wmf"/><Relationship Id="rId1" Type="http://schemas.openxmlformats.org/officeDocument/2006/relationships/oleObject" Target="file:///C:\Users\sudos\Desktop\CBDB WORKSHOP\&#22270;&#20070;&#20154;&#29289;&#20851;&#32852;.docx" TargetMode="Externa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15.png"/><Relationship Id="rId7" Type="http://schemas.openxmlformats.org/officeDocument/2006/relationships/image" Target="../media/image14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2" Type="http://schemas.openxmlformats.org/officeDocument/2006/relationships/slideLayout" Target="../slideLayouts/slideLayout4.xml"/><Relationship Id="rId11" Type="http://schemas.openxmlformats.org/officeDocument/2006/relationships/image" Target="../media/image18.png"/><Relationship Id="rId10" Type="http://schemas.openxmlformats.org/officeDocument/2006/relationships/image" Target="../media/image17.png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文本框 3074"/>
          <p:cNvSpPr txBox="1"/>
          <p:nvPr/>
        </p:nvSpPr>
        <p:spPr>
          <a:xfrm>
            <a:off x="2570480" y="661670"/>
            <a:ext cx="6330315" cy="2284095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square" lIns="68580" tIns="34290" rIns="68580" bIns="34290" anchor="t">
            <a:spAutoFit/>
          </a:bodyPr>
          <a:lstStyle/>
          <a:p>
            <a:pPr algn="ctr" defTabSz="914400">
              <a:lnSpc>
                <a:spcPct val="150000"/>
              </a:lnSpc>
              <a:buClrTx/>
              <a:buSzTx/>
              <a:buFontTx/>
            </a:pPr>
            <a:r>
              <a:rPr lang="en-US" altLang="zh-CN" sz="4800" b="1" dirty="0">
                <a:latin typeface="Times New Roman" panose="02020603050405020304" charset="0"/>
                <a:ea typeface="SimHei" panose="02010609060101010101" charset="-122"/>
                <a:cs typeface="Times New Roman" panose="02020603050405020304" charset="0"/>
                <a:sym typeface="+mn-ea"/>
              </a:rPr>
              <a:t>CBDB</a:t>
            </a:r>
            <a:r>
              <a:rPr lang="zh-CN" altLang="en-US" sz="4800" b="1" dirty="0">
                <a:latin typeface="SimHei" panose="02010609060101010101" charset="-122"/>
                <a:ea typeface="SimHei" panose="02010609060101010101" charset="-122"/>
                <a:sym typeface="+mn-ea"/>
              </a:rPr>
              <a:t>與哈佛燕京古籍</a:t>
            </a:r>
            <a:endParaRPr lang="zh-CN" altLang="en-US" sz="4800" b="1" dirty="0">
              <a:latin typeface="SimHei" panose="02010609060101010101" charset="-122"/>
              <a:ea typeface="SimHei" panose="02010609060101010101" charset="-122"/>
              <a:sym typeface="+mn-ea"/>
            </a:endParaRPr>
          </a:p>
          <a:p>
            <a:pPr algn="ctr" defTabSz="914400">
              <a:lnSpc>
                <a:spcPct val="150000"/>
              </a:lnSpc>
              <a:buClrTx/>
              <a:buSzTx/>
              <a:buFontTx/>
            </a:pPr>
            <a:r>
              <a:rPr lang="zh-CN" altLang="en-US" sz="4800" b="1" dirty="0">
                <a:latin typeface="SimHei" panose="02010609060101010101" charset="-122"/>
                <a:ea typeface="SimHei" panose="02010609060101010101" charset="-122"/>
                <a:sym typeface="+mn-ea"/>
              </a:rPr>
              <a:t>珍善本的關聯</a:t>
            </a:r>
            <a:endParaRPr lang="zh-CN" altLang="en-US" sz="4800" b="1" dirty="0">
              <a:latin typeface="SimHei" panose="02010609060101010101" charset="-122"/>
              <a:ea typeface="SimHei" panose="02010609060101010101" charset="-122"/>
              <a:sym typeface="+mn-ea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3557905" y="4036695"/>
            <a:ext cx="3680460" cy="923637"/>
          </a:xfrm>
          <a:prstGeom prst="roundRect">
            <a:avLst/>
          </a:prstGeom>
          <a:solidFill>
            <a:srgbClr val="1B436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lt"/>
              </a:rPr>
              <a:t> </a:t>
            </a:r>
            <a:r>
              <a:rPr lang="zh-CN" altLang="en-US" sz="24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lt"/>
              </a:rPr>
              <a:t>孔凡晶</a:t>
            </a:r>
            <a:endParaRPr lang="zh-CN" altLang="en-US" sz="2400" dirty="0">
              <a:solidFill>
                <a:schemeClr val="bg1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  <a:sym typeface="+mn-lt"/>
            </a:endParaRPr>
          </a:p>
          <a:p>
            <a:pPr algn="ctr"/>
            <a:r>
              <a:rPr lang="zh-CN" altLang="en-US" sz="2400" dirty="0">
                <a:solidFill>
                  <a:schemeClr val="bg1"/>
                </a:solidFill>
                <a:latin typeface="SimHei" panose="02010609060101010101" charset="-122"/>
                <a:ea typeface="SimHei" panose="02010609060101010101" charset="-122"/>
                <a:cs typeface="SimHei" panose="02010609060101010101" charset="-122"/>
                <a:sym typeface="+mn-lt"/>
              </a:rPr>
              <a:t>東北師範大學圖書館</a:t>
            </a:r>
            <a:endParaRPr lang="en-US" altLang="zh-CN" sz="2400" dirty="0">
              <a:solidFill>
                <a:schemeClr val="bg1"/>
              </a:solidFill>
              <a:latin typeface="SimHei" panose="02010609060101010101" charset="-122"/>
              <a:ea typeface="SimHei" panose="02010609060101010101" charset="-122"/>
              <a:cs typeface="SimHei" panose="02010609060101010101" charset="-122"/>
              <a:sym typeface="+mn-lt"/>
            </a:endParaRPr>
          </a:p>
        </p:txBody>
      </p:sp>
      <p:pic>
        <p:nvPicPr>
          <p:cNvPr id="125" name="M01-06-002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97307" y="-758263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14:prism isContent="1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5"/>
                </p:tgtEl>
              </p:cMediaNode>
            </p:audio>
          </p:childTnLst>
        </p:cTn>
      </p:par>
    </p:tnLst>
    <p:bldLst>
      <p:bldP spid="3075" grpId="0" bldLvl="0" animBg="1"/>
      <p:bldP spid="121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>
            <a:off x="589349" y="875610"/>
            <a:ext cx="1309473" cy="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椭圆 20"/>
          <p:cNvSpPr/>
          <p:nvPr/>
        </p:nvSpPr>
        <p:spPr>
          <a:xfrm>
            <a:off x="937141" y="2019"/>
            <a:ext cx="661749" cy="653245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00"/>
          </a:p>
        </p:txBody>
      </p:sp>
      <p:sp>
        <p:nvSpPr>
          <p:cNvPr id="22" name="文本框 21"/>
          <p:cNvSpPr txBox="1"/>
          <p:nvPr/>
        </p:nvSpPr>
        <p:spPr>
          <a:xfrm>
            <a:off x="163370" y="647820"/>
            <a:ext cx="2323010" cy="252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1B4367"/>
                </a:solidFill>
                <a:cs typeface="+mn-ea"/>
                <a:sym typeface="+mn-lt"/>
              </a:rPr>
              <a:t>工作方法</a:t>
            </a:r>
            <a:endParaRPr lang="zh-CN" altLang="en-US" sz="1200" b="1" dirty="0">
              <a:solidFill>
                <a:srgbClr val="1B4367"/>
              </a:solidFill>
              <a:cs typeface="+mn-ea"/>
              <a:sym typeface="+mn-lt"/>
            </a:endParaRPr>
          </a:p>
        </p:txBody>
      </p:sp>
      <p:sp>
        <p:nvSpPr>
          <p:cNvPr id="24" name="文本框 11"/>
          <p:cNvSpPr txBox="1"/>
          <p:nvPr/>
        </p:nvSpPr>
        <p:spPr>
          <a:xfrm>
            <a:off x="913272" y="17078"/>
            <a:ext cx="709677" cy="58144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zh-CN" altLang="en-US" sz="9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PART </a:t>
            </a:r>
            <a:endParaRPr lang="en-US" altLang="zh-CN" sz="9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5400" y="900430"/>
            <a:ext cx="9071610" cy="622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300" b="1" dirty="0">
                <a:solidFill>
                  <a:srgbClr val="1B4367"/>
                </a:solidFill>
                <a:cs typeface="+mn-ea"/>
                <a:sym typeface="+mn-ea"/>
              </a:rPr>
              <a:t>二、</a:t>
            </a:r>
            <a:r>
              <a:rPr lang="en-US" altLang="zh-CN" sz="2300" b="1" dirty="0">
                <a:solidFill>
                  <a:srgbClr val="1B4367"/>
                </a:solidFill>
                <a:cs typeface="+mn-ea"/>
                <a:sym typeface="+mn-ea"/>
              </a:rPr>
              <a:t>利用</a:t>
            </a:r>
            <a:r>
              <a:rPr lang="zh-CN" altLang="en-US" sz="2300" b="1" dirty="0">
                <a:solidFill>
                  <a:srgbClr val="1B4367"/>
                </a:solidFill>
                <a:cs typeface="+mn-ea"/>
                <a:sym typeface="+mn-ea"/>
              </a:rPr>
              <a:t>燕京圖書館書單提取作者和著述資訊（</a:t>
            </a:r>
            <a:r>
              <a:rPr lang="en-US" altLang="zh-CN" sz="2300" b="1" dirty="0">
                <a:solidFill>
                  <a:srgbClr val="1B4367"/>
                </a:solidFill>
                <a:cs typeface="+mn-ea"/>
                <a:sym typeface="+mn-ea"/>
              </a:rPr>
              <a:t>2022.03-2022.05</a:t>
            </a:r>
            <a:r>
              <a:rPr lang="zh-CN" altLang="en-US" sz="2300" b="1" dirty="0">
                <a:solidFill>
                  <a:srgbClr val="1B4367"/>
                </a:solidFill>
                <a:cs typeface="+mn-ea"/>
                <a:sym typeface="+mn-ea"/>
              </a:rPr>
              <a:t>）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 </a:t>
            </a:r>
            <a:endParaRPr lang="en-US" altLang="zh-CN" sz="2000" b="1" dirty="0">
              <a:solidFill>
                <a:srgbClr val="1B4367"/>
              </a:solidFill>
              <a:cs typeface="+mn-ea"/>
              <a:sym typeface="+mn-ea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63195" y="1727835"/>
            <a:ext cx="8567420" cy="27070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三份書單：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《普通古籍》、《大紅書目》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、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《Rare Books》</a:t>
            </a:r>
            <a:endParaRPr lang="en-US" altLang="zh-CN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                   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總計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29330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本書籍。</a:t>
            </a: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問題：元數據格式各異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;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 </a:t>
            </a: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解決：統一格式，去除重複記錄。</a:t>
            </a: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endParaRPr lang="en-US" altLang="zh-CN" sz="2000" dirty="0">
              <a:latin typeface="Microsoft YaHei" panose="020B0503020204020204" pitchFamily="34" charset="-122"/>
              <a:ea typeface="Microsoft YaHei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4155" y="0"/>
            <a:ext cx="8086725" cy="4547235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3001010" y="598805"/>
            <a:ext cx="21888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FF0000"/>
                </a:solidFill>
              </a:rPr>
              <a:t>普通古籍</a:t>
            </a:r>
            <a:endParaRPr lang="zh-CN" altLang="en-US" sz="2400">
              <a:solidFill>
                <a:srgbClr val="FF0000"/>
              </a:solidFill>
            </a:endParaRPr>
          </a:p>
        </p:txBody>
      </p:sp>
      <p:pic>
        <p:nvPicPr>
          <p:cNvPr id="3" name="Content Placeholder 2"/>
          <p:cNvPicPr>
            <a:picLocks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9265" y="411480"/>
            <a:ext cx="8222615" cy="4054475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3366135" y="1019175"/>
            <a:ext cx="24187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FF0000"/>
                </a:solidFill>
              </a:rPr>
              <a:t>大红书目</a:t>
            </a:r>
            <a:endParaRPr lang="zh-CN" altLang="en-US" sz="280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930" y="149225"/>
            <a:ext cx="8462010" cy="4398010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4530090" y="534035"/>
            <a:ext cx="20948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>
                <a:solidFill>
                  <a:srgbClr val="FF0000"/>
                </a:solidFill>
              </a:rPr>
              <a:t>Rare Books</a:t>
            </a:r>
            <a:endParaRPr lang="en-US" sz="2800">
              <a:solidFill>
                <a:srgbClr val="FF0000"/>
              </a:solidFill>
            </a:endParaRPr>
          </a:p>
        </p:txBody>
      </p:sp>
      <p:pic>
        <p:nvPicPr>
          <p:cNvPr id="13" name="Content Placeholder 12"/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85165" y="224790"/>
            <a:ext cx="8257540" cy="4097655"/>
          </a:xfrm>
          <a:prstGeom prst="rect">
            <a:avLst/>
          </a:prstGeom>
        </p:spPr>
      </p:pic>
      <p:sp>
        <p:nvSpPr>
          <p:cNvPr id="17" name="Text Box 16"/>
          <p:cNvSpPr txBox="1"/>
          <p:nvPr/>
        </p:nvSpPr>
        <p:spPr>
          <a:xfrm>
            <a:off x="3425190" y="1019175"/>
            <a:ext cx="3528060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FF0000"/>
                </a:solidFill>
              </a:rPr>
              <a:t>統一格式的數據</a:t>
            </a:r>
            <a:endParaRPr lang="zh-CN" alt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4" grpId="0"/>
      <p:bldP spid="4" grpId="1"/>
      <p:bldP spid="9" grpId="0"/>
      <p:bldP spid="9" grpId="1"/>
      <p:bldP spid="17" grpId="0" bldLvl="0" animBg="1"/>
      <p:bldP spid="1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>
            <a:off x="589349" y="875610"/>
            <a:ext cx="1309473" cy="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椭圆 20"/>
          <p:cNvSpPr/>
          <p:nvPr/>
        </p:nvSpPr>
        <p:spPr>
          <a:xfrm>
            <a:off x="937141" y="2019"/>
            <a:ext cx="661749" cy="653245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00"/>
          </a:p>
        </p:txBody>
      </p:sp>
      <p:sp>
        <p:nvSpPr>
          <p:cNvPr id="22" name="文本框 21"/>
          <p:cNvSpPr txBox="1"/>
          <p:nvPr/>
        </p:nvSpPr>
        <p:spPr>
          <a:xfrm>
            <a:off x="163370" y="647820"/>
            <a:ext cx="2323010" cy="252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1B4367"/>
                </a:solidFill>
                <a:cs typeface="+mn-ea"/>
                <a:sym typeface="+mn-lt"/>
              </a:rPr>
              <a:t>工作方法</a:t>
            </a:r>
            <a:endParaRPr lang="zh-CN" altLang="en-US" sz="1200" b="1" dirty="0">
              <a:solidFill>
                <a:srgbClr val="1B4367"/>
              </a:solidFill>
              <a:cs typeface="+mn-ea"/>
              <a:sym typeface="+mn-lt"/>
            </a:endParaRPr>
          </a:p>
        </p:txBody>
      </p:sp>
      <p:sp>
        <p:nvSpPr>
          <p:cNvPr id="24" name="文本框 11"/>
          <p:cNvSpPr txBox="1"/>
          <p:nvPr/>
        </p:nvSpPr>
        <p:spPr>
          <a:xfrm>
            <a:off x="913272" y="17078"/>
            <a:ext cx="709677" cy="58144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zh-CN" altLang="en-US" sz="9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PART </a:t>
            </a:r>
            <a:endParaRPr lang="en-US" altLang="zh-CN" sz="9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256530" y="3465830"/>
            <a:ext cx="2120265" cy="635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13"/>
          <p:cNvSpPr txBox="1"/>
          <p:nvPr/>
        </p:nvSpPr>
        <p:spPr>
          <a:xfrm>
            <a:off x="7430135" y="3072130"/>
            <a:ext cx="150495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sz="2000" b="1" dirty="0">
                <a:solidFill>
                  <a:srgbClr val="1B4367"/>
                </a:solidFill>
                <a:cs typeface="+mn-ea"/>
                <a:sym typeface="+mn-ea"/>
              </a:rPr>
              <a:t>王安石</a:t>
            </a: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</p:txBody>
      </p:sp>
      <p:sp>
        <p:nvSpPr>
          <p:cNvPr id="23" name="Text Box 22"/>
          <p:cNvSpPr txBox="1"/>
          <p:nvPr/>
        </p:nvSpPr>
        <p:spPr>
          <a:xfrm>
            <a:off x="4217035" y="2185035"/>
            <a:ext cx="1504950" cy="2399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sz="2000" b="1" dirty="0">
                <a:solidFill>
                  <a:srgbClr val="1B4367"/>
                </a:solidFill>
                <a:cs typeface="+mn-ea"/>
                <a:sym typeface="+mn-ea"/>
              </a:rPr>
              <a:t>王安甲</a:t>
            </a:r>
            <a:endParaRPr lang="zh-CN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王安乙</a:t>
            </a: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王安丙</a:t>
            </a: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王安丁</a:t>
            </a: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王安石</a:t>
            </a: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</p:txBody>
      </p:sp>
      <p:sp>
        <p:nvSpPr>
          <p:cNvPr id="25" name="Text Box 24"/>
          <p:cNvSpPr txBox="1"/>
          <p:nvPr/>
        </p:nvSpPr>
        <p:spPr>
          <a:xfrm>
            <a:off x="107950" y="2579370"/>
            <a:ext cx="179070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sz="2000" b="1" dirty="0">
                <a:solidFill>
                  <a:srgbClr val="1B4367"/>
                </a:solidFill>
                <a:cs typeface="+mn-ea"/>
                <a:sym typeface="+mn-ea"/>
              </a:rPr>
              <a:t>作者：王安石</a:t>
            </a:r>
            <a:endParaRPr lang="zh-CN" sz="2000" b="1" dirty="0">
              <a:solidFill>
                <a:srgbClr val="1B4367"/>
              </a:solidFill>
              <a:cs typeface="+mn-ea"/>
              <a:sym typeface="+mn-ea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3000375" y="2579370"/>
            <a:ext cx="1130935" cy="7105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3051810" y="3044825"/>
            <a:ext cx="1096645" cy="3073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3125470" y="3465830"/>
            <a:ext cx="1022985" cy="57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096895" y="3579495"/>
            <a:ext cx="1068705" cy="43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000375" y="3647440"/>
            <a:ext cx="1074420" cy="7727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1"/>
          <p:cNvSpPr txBox="1"/>
          <p:nvPr/>
        </p:nvSpPr>
        <p:spPr>
          <a:xfrm>
            <a:off x="5233035" y="2422525"/>
            <a:ext cx="21717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sz="1800" b="1" dirty="0">
                <a:solidFill>
                  <a:srgbClr val="1B4367"/>
                </a:solidFill>
                <a:cs typeface="+mn-ea"/>
                <a:sym typeface="+mn-ea"/>
              </a:rPr>
              <a:t>選取與原書目作者匹配度最高者</a:t>
            </a:r>
            <a:endParaRPr lang="zh-CN" altLang="en-US" sz="1800" b="1" dirty="0">
              <a:solidFill>
                <a:srgbClr val="1B4367"/>
              </a:solidFill>
              <a:cs typeface="+mn-ea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5437505" y="4250690"/>
            <a:ext cx="336931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sz="2000" b="1" dirty="0">
                <a:solidFill>
                  <a:srgbClr val="1B4367"/>
                </a:solidFill>
                <a:cs typeface="+mn-ea"/>
                <a:sym typeface="+mn-ea"/>
              </a:rPr>
              <a:t>最終匹配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3751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條人物資訊</a:t>
            </a: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</p:txBody>
      </p:sp>
      <p:pic>
        <p:nvPicPr>
          <p:cNvPr id="6" name="Content Placeholder 4"/>
          <p:cNvPicPr>
            <a:picLocks noChangeAspect="1"/>
          </p:cNvPicPr>
          <p:nvPr>
            <p:ph/>
          </p:nvPr>
        </p:nvPicPr>
        <p:blipFill>
          <a:blip r:embed="rId1"/>
          <a:stretch>
            <a:fillRect/>
          </a:stretch>
        </p:blipFill>
        <p:spPr>
          <a:xfrm>
            <a:off x="106680" y="1541780"/>
            <a:ext cx="8958580" cy="700405"/>
          </a:xfrm>
          <a:prstGeom prst="rect">
            <a:avLst/>
          </a:prstGeom>
        </p:spPr>
      </p:pic>
      <p:sp>
        <p:nvSpPr>
          <p:cNvPr id="7" name="Rectangles 6"/>
          <p:cNvSpPr/>
          <p:nvPr/>
        </p:nvSpPr>
        <p:spPr>
          <a:xfrm>
            <a:off x="4629150" y="1781175"/>
            <a:ext cx="269875" cy="34671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Text Box 7"/>
          <p:cNvSpPr txBox="1"/>
          <p:nvPr/>
        </p:nvSpPr>
        <p:spPr>
          <a:xfrm>
            <a:off x="5437505" y="1259205"/>
            <a:ext cx="1042035" cy="3067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人名？</a:t>
            </a:r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5256530" y="2127885"/>
            <a:ext cx="1042035" cy="3067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</a:rPr>
              <a:t>角色？</a:t>
            </a:r>
            <a:endParaRPr lang="zh-CN" altLang="en-US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945380" y="1565910"/>
            <a:ext cx="662305" cy="2616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7" idx="3"/>
          </p:cNvCxnSpPr>
          <p:nvPr/>
        </p:nvCxnSpPr>
        <p:spPr>
          <a:xfrm>
            <a:off x="4899025" y="1954530"/>
            <a:ext cx="701040" cy="16573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11"/>
          <p:cNvSpPr txBox="1"/>
          <p:nvPr/>
        </p:nvSpPr>
        <p:spPr>
          <a:xfrm>
            <a:off x="1536700" y="3199130"/>
            <a:ext cx="150495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提取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“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王安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”</a:t>
            </a:r>
            <a:endParaRPr lang="en-US" altLang="zh-CN" sz="2000" b="1" dirty="0">
              <a:solidFill>
                <a:srgbClr val="1B4367"/>
              </a:solidFill>
              <a:cs typeface="+mn-ea"/>
              <a:sym typeface="+mn-ea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0" y="932180"/>
            <a:ext cx="1017587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2、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设计人名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匹配策略</a:t>
            </a:r>
            <a:r>
              <a:rPr lang="en-US" altLang="zh-CN" sz="2000" dirty="0"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   </a:t>
            </a:r>
            <a:endParaRPr lang="en-US" altLang="zh-CN" sz="2000" dirty="0">
              <a:latin typeface="Microsoft YaHei" panose="020B0503020204020204" pitchFamily="34" charset="-122"/>
              <a:ea typeface="Microsoft YaHei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12" grpId="0"/>
      <p:bldP spid="12" grpId="1"/>
      <p:bldP spid="23" grpId="0"/>
      <p:bldP spid="23" grpId="1"/>
      <p:bldP spid="2" grpId="0"/>
      <p:bldP spid="2" grpId="1"/>
      <p:bldP spid="14" grpId="0"/>
      <p:bldP spid="14" grpId="1"/>
      <p:bldP spid="5" grpId="0"/>
      <p:bldP spid="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Content Placeholder 4"/>
          <p:cNvPicPr>
            <a:picLocks noChangeAspect="1"/>
          </p:cNvPicPr>
          <p:nvPr>
            <p:ph/>
          </p:nvPr>
        </p:nvPicPr>
        <p:blipFill>
          <a:blip r:embed="rId1"/>
          <a:stretch>
            <a:fillRect/>
          </a:stretch>
        </p:blipFill>
        <p:spPr>
          <a:xfrm>
            <a:off x="258445" y="71755"/>
            <a:ext cx="8419465" cy="4867275"/>
          </a:xfrm>
          <a:prstGeom prst="rect">
            <a:avLst/>
          </a:prstGeom>
        </p:spPr>
      </p:pic>
      <p:sp>
        <p:nvSpPr>
          <p:cNvPr id="6" name="Rectangles 5"/>
          <p:cNvSpPr/>
          <p:nvPr/>
        </p:nvSpPr>
        <p:spPr>
          <a:xfrm>
            <a:off x="400050" y="17145"/>
            <a:ext cx="8220075" cy="53911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" name="Rectangles 1"/>
          <p:cNvSpPr/>
          <p:nvPr/>
        </p:nvSpPr>
        <p:spPr>
          <a:xfrm>
            <a:off x="7804150" y="17145"/>
            <a:ext cx="873760" cy="468503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" name="Text Box 2"/>
          <p:cNvSpPr txBox="1"/>
          <p:nvPr/>
        </p:nvSpPr>
        <p:spPr>
          <a:xfrm>
            <a:off x="1492885" y="1344930"/>
            <a:ext cx="6311265" cy="64516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rgbClr val="FF0000"/>
                </a:solidFill>
              </a:rPr>
              <a:t>人物</a:t>
            </a:r>
            <a:r>
              <a:rPr lang="en-US" altLang="zh-CN" sz="3600">
                <a:solidFill>
                  <a:srgbClr val="FF0000"/>
                </a:solidFill>
              </a:rPr>
              <a:t>ID</a:t>
            </a:r>
            <a:r>
              <a:rPr lang="zh-CN" altLang="en-US" sz="3600">
                <a:solidFill>
                  <a:srgbClr val="FF0000"/>
                </a:solidFill>
              </a:rPr>
              <a:t>重複量大，需人工消歧</a:t>
            </a:r>
            <a:endParaRPr lang="zh-CN" altLang="en-US" sz="36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3" grpId="0" animBg="1"/>
      <p:bldP spid="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>
            <a:off x="589349" y="875610"/>
            <a:ext cx="1309473" cy="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椭圆 20"/>
          <p:cNvSpPr/>
          <p:nvPr/>
        </p:nvSpPr>
        <p:spPr>
          <a:xfrm>
            <a:off x="937141" y="2019"/>
            <a:ext cx="661749" cy="653245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00"/>
          </a:p>
        </p:txBody>
      </p:sp>
      <p:sp>
        <p:nvSpPr>
          <p:cNvPr id="22" name="文本框 21"/>
          <p:cNvSpPr txBox="1"/>
          <p:nvPr/>
        </p:nvSpPr>
        <p:spPr>
          <a:xfrm>
            <a:off x="163370" y="647820"/>
            <a:ext cx="2323010" cy="252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1B4367"/>
                </a:solidFill>
                <a:cs typeface="+mn-ea"/>
                <a:sym typeface="+mn-lt"/>
              </a:rPr>
              <a:t>工作方法</a:t>
            </a:r>
            <a:endParaRPr lang="zh-CN" altLang="en-US" sz="1200" b="1" dirty="0">
              <a:solidFill>
                <a:srgbClr val="1B4367"/>
              </a:solidFill>
              <a:cs typeface="+mn-ea"/>
              <a:sym typeface="+mn-lt"/>
            </a:endParaRPr>
          </a:p>
        </p:txBody>
      </p:sp>
      <p:sp>
        <p:nvSpPr>
          <p:cNvPr id="24" name="文本框 11"/>
          <p:cNvSpPr txBox="1"/>
          <p:nvPr/>
        </p:nvSpPr>
        <p:spPr>
          <a:xfrm>
            <a:off x="913272" y="17078"/>
            <a:ext cx="709677" cy="58144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zh-CN" altLang="en-US" sz="9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PART </a:t>
            </a:r>
            <a:endParaRPr lang="en-US" altLang="zh-CN" sz="9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35255" y="875665"/>
            <a:ext cx="887412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ea"/>
              </a:rPr>
              <a:t>三、利用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ea"/>
              </a:rPr>
              <a:t>FUZZYLOOKUP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ea"/>
              </a:rPr>
              <a:t>实现人名和著述的匹配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ea"/>
              </a:rPr>
              <a:t> 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ea"/>
              </a:rPr>
              <a:t>（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ea"/>
              </a:rPr>
              <a:t>2022.05-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ea"/>
              </a:rPr>
              <a:t>）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ea"/>
              </a:rPr>
              <a:t> </a:t>
            </a:r>
            <a:endParaRPr lang="en-US" altLang="zh-CN" sz="2400" b="1" dirty="0">
              <a:solidFill>
                <a:srgbClr val="1B4367"/>
              </a:solidFill>
              <a:cs typeface="+mn-ea"/>
              <a:sym typeface="+mn-ea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35255" y="1597025"/>
            <a:ext cx="1017587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sz="2000" b="1" dirty="0">
                <a:solidFill>
                  <a:srgbClr val="1B4367"/>
                </a:solidFill>
                <a:cs typeface="+mn-ea"/>
                <a:sym typeface="+mn-ea"/>
              </a:rPr>
              <a:t>中华书局书目信息共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13537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条数据。</a:t>
            </a: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问题：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1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、格式统一，但个别字段混乱；</a:t>
            </a: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 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         2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、作者字段，同一角色作者姓名间无明显分隔符。</a:t>
            </a: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 algn="l">
              <a:lnSpc>
                <a:spcPct val="150000"/>
              </a:lnSpc>
            </a:pP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</p:txBody>
      </p:sp>
      <p:pic>
        <p:nvPicPr>
          <p:cNvPr id="6" name="Content Placeholder 5"/>
          <p:cNvPicPr>
            <a:picLocks noChangeAspect="1"/>
          </p:cNvPicPr>
          <p:nvPr>
            <p:ph/>
          </p:nvPr>
        </p:nvPicPr>
        <p:blipFill>
          <a:blip r:embed="rId1"/>
          <a:stretch>
            <a:fillRect/>
          </a:stretch>
        </p:blipFill>
        <p:spPr>
          <a:xfrm>
            <a:off x="-35560" y="216535"/>
            <a:ext cx="8974455" cy="4735195"/>
          </a:xfrm>
          <a:prstGeom prst="rect">
            <a:avLst/>
          </a:prstGeom>
        </p:spPr>
      </p:pic>
      <p:sp>
        <p:nvSpPr>
          <p:cNvPr id="7" name="Rectangles 6"/>
          <p:cNvSpPr/>
          <p:nvPr/>
        </p:nvSpPr>
        <p:spPr>
          <a:xfrm>
            <a:off x="63500" y="240030"/>
            <a:ext cx="8766810" cy="36195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6150"/>
            <a:ext cx="8662670" cy="3261995"/>
          </a:xfrm>
          <a:prstGeom prst="rect">
            <a:avLst/>
          </a:prstGeom>
        </p:spPr>
      </p:pic>
      <p:sp>
        <p:nvSpPr>
          <p:cNvPr id="15" name="Rectangles 14"/>
          <p:cNvSpPr/>
          <p:nvPr/>
        </p:nvSpPr>
        <p:spPr>
          <a:xfrm>
            <a:off x="3201035" y="1527175"/>
            <a:ext cx="4460240" cy="69342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17" name="Content Placeholder 16"/>
          <p:cNvPicPr>
            <a:picLocks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-390525" y="2375535"/>
            <a:ext cx="11475085" cy="2360930"/>
          </a:xfrm>
          <a:prstGeom prst="rect">
            <a:avLst/>
          </a:prstGeom>
        </p:spPr>
      </p:pic>
      <p:sp>
        <p:nvSpPr>
          <p:cNvPr id="18" name="Rectangles 17"/>
          <p:cNvSpPr/>
          <p:nvPr/>
        </p:nvSpPr>
        <p:spPr>
          <a:xfrm>
            <a:off x="2386965" y="3656330"/>
            <a:ext cx="2819400" cy="97028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005" y="1473835"/>
            <a:ext cx="7664450" cy="1532255"/>
          </a:xfrm>
          <a:prstGeom prst="rect">
            <a:avLst/>
          </a:prstGeom>
        </p:spPr>
      </p:pic>
      <p:sp>
        <p:nvSpPr>
          <p:cNvPr id="8" name="Rectangles 7"/>
          <p:cNvSpPr/>
          <p:nvPr/>
        </p:nvSpPr>
        <p:spPr>
          <a:xfrm>
            <a:off x="3424555" y="1920875"/>
            <a:ext cx="1858645" cy="45466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475" y="-311785"/>
            <a:ext cx="5685155" cy="5059045"/>
          </a:xfrm>
          <a:prstGeom prst="rect">
            <a:avLst/>
          </a:prstGeom>
        </p:spPr>
      </p:pic>
      <p:sp>
        <p:nvSpPr>
          <p:cNvPr id="13" name="Rectangles 12"/>
          <p:cNvSpPr/>
          <p:nvPr/>
        </p:nvSpPr>
        <p:spPr>
          <a:xfrm>
            <a:off x="2396490" y="302895"/>
            <a:ext cx="1979295" cy="33909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5" grpId="0" bldLvl="0" animBg="1"/>
      <p:bldP spid="15" grpId="1" animBg="1"/>
      <p:bldP spid="8" grpId="0" animBg="1"/>
      <p:bldP spid="8" grpId="1" animBg="1"/>
      <p:bldP spid="18" grpId="0" bldLvl="0" animBg="1"/>
      <p:bldP spid="18" grpId="1" animBg="1"/>
      <p:bldP spid="13" grpId="0" bldLvl="0" animBg="1"/>
      <p:bldP spid="1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>
            <a:off x="589349" y="875610"/>
            <a:ext cx="1309473" cy="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椭圆 20"/>
          <p:cNvSpPr/>
          <p:nvPr/>
        </p:nvSpPr>
        <p:spPr>
          <a:xfrm>
            <a:off x="937141" y="2019"/>
            <a:ext cx="661749" cy="653245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00"/>
          </a:p>
        </p:txBody>
      </p:sp>
      <p:sp>
        <p:nvSpPr>
          <p:cNvPr id="22" name="文本框 21"/>
          <p:cNvSpPr txBox="1"/>
          <p:nvPr/>
        </p:nvSpPr>
        <p:spPr>
          <a:xfrm>
            <a:off x="163370" y="647820"/>
            <a:ext cx="2323010" cy="252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1B4367"/>
                </a:solidFill>
                <a:cs typeface="+mn-ea"/>
                <a:sym typeface="+mn-lt"/>
              </a:rPr>
              <a:t>工作方法</a:t>
            </a:r>
            <a:endParaRPr lang="zh-CN" altLang="en-US" sz="1200" b="1" dirty="0">
              <a:solidFill>
                <a:srgbClr val="1B4367"/>
              </a:solidFill>
              <a:cs typeface="+mn-ea"/>
              <a:sym typeface="+mn-lt"/>
            </a:endParaRPr>
          </a:p>
        </p:txBody>
      </p:sp>
      <p:sp>
        <p:nvSpPr>
          <p:cNvPr id="24" name="文本框 11"/>
          <p:cNvSpPr txBox="1"/>
          <p:nvPr/>
        </p:nvSpPr>
        <p:spPr>
          <a:xfrm>
            <a:off x="913272" y="17078"/>
            <a:ext cx="709677" cy="58144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zh-CN" altLang="en-US" sz="9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PART </a:t>
            </a:r>
            <a:endParaRPr lang="en-US" altLang="zh-CN" sz="9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35255" y="875665"/>
            <a:ext cx="887412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ea"/>
              </a:rPr>
              <a:t>三、利用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ea"/>
              </a:rPr>
              <a:t>FUZZYLOOKUP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ea"/>
              </a:rPr>
              <a:t>實現人名和著述的匹配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ea"/>
              </a:rPr>
              <a:t> 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ea"/>
              </a:rPr>
              <a:t>（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ea"/>
              </a:rPr>
              <a:t>2022.05-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ea"/>
              </a:rPr>
              <a:t>）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ea"/>
              </a:rPr>
              <a:t> </a:t>
            </a:r>
            <a:endParaRPr lang="en-US" altLang="zh-CN" sz="2400" b="1" dirty="0">
              <a:solidFill>
                <a:srgbClr val="1B4367"/>
              </a:solidFill>
              <a:cs typeface="+mn-ea"/>
              <a:sym typeface="+mn-ea"/>
            </a:endParaRPr>
          </a:p>
        </p:txBody>
      </p:sp>
      <p:pic>
        <p:nvPicPr>
          <p:cNvPr id="23" name="Content Placeholder 22"/>
          <p:cNvPicPr>
            <a:picLocks noChangeAspect="1"/>
          </p:cNvPicPr>
          <p:nvPr>
            <p:ph/>
          </p:nvPr>
        </p:nvPicPr>
        <p:blipFill>
          <a:blip r:embed="rId1"/>
          <a:stretch>
            <a:fillRect/>
          </a:stretch>
        </p:blipFill>
        <p:spPr>
          <a:xfrm>
            <a:off x="236220" y="1520825"/>
            <a:ext cx="8721725" cy="3686810"/>
          </a:xfrm>
          <a:prstGeom prst="rect">
            <a:avLst/>
          </a:prstGeom>
        </p:spPr>
      </p:pic>
      <p:sp>
        <p:nvSpPr>
          <p:cNvPr id="25" name="Rectangles 24"/>
          <p:cNvSpPr/>
          <p:nvPr/>
        </p:nvSpPr>
        <p:spPr>
          <a:xfrm>
            <a:off x="192405" y="1421130"/>
            <a:ext cx="8650605" cy="44640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>
            <a:off x="589349" y="875610"/>
            <a:ext cx="1309473" cy="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椭圆 20"/>
          <p:cNvSpPr/>
          <p:nvPr/>
        </p:nvSpPr>
        <p:spPr>
          <a:xfrm>
            <a:off x="937141" y="2019"/>
            <a:ext cx="661749" cy="653245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00"/>
          </a:p>
        </p:txBody>
      </p:sp>
      <p:sp>
        <p:nvSpPr>
          <p:cNvPr id="22" name="文本框 21"/>
          <p:cNvSpPr txBox="1"/>
          <p:nvPr/>
        </p:nvSpPr>
        <p:spPr>
          <a:xfrm>
            <a:off x="163370" y="647820"/>
            <a:ext cx="2323010" cy="252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1B4367"/>
                </a:solidFill>
                <a:cs typeface="+mn-ea"/>
                <a:sym typeface="+mn-lt"/>
              </a:rPr>
              <a:t>工作方法</a:t>
            </a:r>
            <a:endParaRPr lang="zh-CN" altLang="en-US" sz="1200" b="1" dirty="0">
              <a:solidFill>
                <a:srgbClr val="1B4367"/>
              </a:solidFill>
              <a:cs typeface="+mn-ea"/>
              <a:sym typeface="+mn-lt"/>
            </a:endParaRPr>
          </a:p>
        </p:txBody>
      </p:sp>
      <p:sp>
        <p:nvSpPr>
          <p:cNvPr id="24" name="文本框 11"/>
          <p:cNvSpPr txBox="1"/>
          <p:nvPr/>
        </p:nvSpPr>
        <p:spPr>
          <a:xfrm>
            <a:off x="913272" y="17078"/>
            <a:ext cx="709677" cy="58144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zh-CN" altLang="en-US" sz="9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PART </a:t>
            </a:r>
            <a:endParaRPr lang="en-US" altLang="zh-CN" sz="9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35255" y="875665"/>
            <a:ext cx="887412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ea"/>
              </a:rPr>
              <a:t>三、利用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ea"/>
              </a:rPr>
              <a:t>FUZZYLOOKUP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ea"/>
              </a:rPr>
              <a:t>實現人名和著述的匹配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ea"/>
              </a:rPr>
              <a:t> 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ea"/>
              </a:rPr>
              <a:t>（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ea"/>
              </a:rPr>
              <a:t>2022.05-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ea"/>
              </a:rPr>
              <a:t>）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ea"/>
              </a:rPr>
              <a:t> </a:t>
            </a:r>
            <a:endParaRPr lang="en-US" altLang="zh-CN" sz="2400" b="1" dirty="0">
              <a:solidFill>
                <a:srgbClr val="1B4367"/>
              </a:solidFill>
              <a:cs typeface="+mn-ea"/>
              <a:sym typeface="+mn-ea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356870" y="1582420"/>
            <a:ext cx="10175875" cy="8604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提取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CBDB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中人物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-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書籍資訊（感謝宏甦）</a:t>
            </a:r>
            <a:endParaRPr lang="en-US" altLang="zh-CN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endParaRPr lang="en-US" altLang="zh-CN" sz="2000" dirty="0">
              <a:latin typeface="Microsoft YaHei" panose="020B0503020204020204" pitchFamily="34" charset="-122"/>
              <a:ea typeface="Microsoft YaHei" panose="020B0503020204020204" pitchFamily="34" charset="-122"/>
              <a:sym typeface="+mn-ea"/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/>
          </p:nvPr>
        </p:nvPicPr>
        <p:blipFill>
          <a:blip r:embed="rId1"/>
          <a:stretch>
            <a:fillRect/>
          </a:stretch>
        </p:blipFill>
        <p:spPr>
          <a:xfrm>
            <a:off x="320675" y="1520825"/>
            <a:ext cx="8463915" cy="3564890"/>
          </a:xfrm>
          <a:prstGeom prst="rect">
            <a:avLst/>
          </a:prstGeom>
        </p:spPr>
      </p:pic>
      <p:sp>
        <p:nvSpPr>
          <p:cNvPr id="6" name="Rectangles 5"/>
          <p:cNvSpPr/>
          <p:nvPr/>
        </p:nvSpPr>
        <p:spPr>
          <a:xfrm>
            <a:off x="400050" y="1396365"/>
            <a:ext cx="8396605" cy="57785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>
            <a:off x="589349" y="875610"/>
            <a:ext cx="1309473" cy="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椭圆 20"/>
          <p:cNvSpPr/>
          <p:nvPr/>
        </p:nvSpPr>
        <p:spPr>
          <a:xfrm>
            <a:off x="937141" y="2019"/>
            <a:ext cx="661749" cy="653245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00"/>
          </a:p>
        </p:txBody>
      </p:sp>
      <p:sp>
        <p:nvSpPr>
          <p:cNvPr id="22" name="文本框 21"/>
          <p:cNvSpPr txBox="1"/>
          <p:nvPr/>
        </p:nvSpPr>
        <p:spPr>
          <a:xfrm>
            <a:off x="163370" y="647820"/>
            <a:ext cx="2323010" cy="252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1B4367"/>
                </a:solidFill>
                <a:cs typeface="+mn-ea"/>
                <a:sym typeface="+mn-lt"/>
              </a:rPr>
              <a:t>工作方法</a:t>
            </a:r>
            <a:endParaRPr lang="zh-CN" altLang="en-US" sz="1200" b="1" dirty="0">
              <a:solidFill>
                <a:srgbClr val="1B4367"/>
              </a:solidFill>
              <a:cs typeface="+mn-ea"/>
              <a:sym typeface="+mn-lt"/>
            </a:endParaRPr>
          </a:p>
        </p:txBody>
      </p:sp>
      <p:sp>
        <p:nvSpPr>
          <p:cNvPr id="24" name="文本框 11"/>
          <p:cNvSpPr txBox="1"/>
          <p:nvPr/>
        </p:nvSpPr>
        <p:spPr>
          <a:xfrm>
            <a:off x="913272" y="17078"/>
            <a:ext cx="709677" cy="58144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zh-CN" altLang="en-US" sz="9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PART </a:t>
            </a:r>
            <a:endParaRPr lang="en-US" altLang="zh-CN" sz="9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aphicFrame>
        <p:nvGraphicFramePr>
          <p:cNvPr id="8" name="Content Placeholder 7">
            <a:hlinkClick r:id="" action="ppaction://ole?verb="/>
          </p:cNvPr>
          <p:cNvGraphicFramePr>
            <a:graphicFrameLocks noChangeAspect="1"/>
          </p:cNvGraphicFramePr>
          <p:nvPr>
            <p:ph/>
          </p:nvPr>
        </p:nvGraphicFramePr>
        <p:xfrm>
          <a:off x="8434070" y="1668145"/>
          <a:ext cx="447040" cy="5784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showAsIcon="1" r:id="rId1" imgW="971550" imgH="1257300" progId="Excel.Sheet.12">
                  <p:link updateAutomatic="1"/>
                </p:oleObj>
              </mc:Choice>
              <mc:Fallback>
                <p:oleObj name="" showAsIcon="1" r:id="rId1" imgW="971550" imgH="1257300" progId="Excel.Sheet.12">
                  <p:link updateAutomatic="1"/>
                  <p:pic>
                    <p:nvPicPr>
                      <p:cNvPr id="0" name="Picture 102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8434070" y="1668145"/>
                        <a:ext cx="447040" cy="5784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 Box 1"/>
          <p:cNvSpPr txBox="1"/>
          <p:nvPr/>
        </p:nvSpPr>
        <p:spPr>
          <a:xfrm>
            <a:off x="70485" y="949325"/>
            <a:ext cx="887412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ea"/>
              </a:rPr>
              <a:t>三、利用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ea"/>
              </a:rPr>
              <a:t>FUZZYLOOKUP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ea"/>
              </a:rPr>
              <a:t>實現人名和著述的匹配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ea"/>
              </a:rPr>
              <a:t> 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ea"/>
              </a:rPr>
              <a:t>（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ea"/>
              </a:rPr>
              <a:t>2022.05-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ea"/>
              </a:rPr>
              <a:t>）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ea"/>
              </a:rPr>
              <a:t> </a:t>
            </a:r>
            <a:endParaRPr lang="en-US" altLang="zh-CN" sz="2400" b="1" dirty="0">
              <a:solidFill>
                <a:srgbClr val="1B4367"/>
              </a:solidFill>
              <a:cs typeface="+mn-ea"/>
              <a:sym typeface="+mn-ea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50" y="2135505"/>
            <a:ext cx="8306435" cy="1439545"/>
          </a:xfrm>
          <a:prstGeom prst="rect">
            <a:avLst/>
          </a:prstGeom>
        </p:spPr>
      </p:pic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直接连接符 19"/>
          <p:cNvCxnSpPr/>
          <p:nvPr/>
        </p:nvCxnSpPr>
        <p:spPr>
          <a:xfrm>
            <a:off x="592455" y="812800"/>
            <a:ext cx="1268730" cy="254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椭圆 99"/>
          <p:cNvSpPr/>
          <p:nvPr/>
        </p:nvSpPr>
        <p:spPr>
          <a:xfrm>
            <a:off x="829945" y="11430"/>
            <a:ext cx="520700" cy="491490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00"/>
          </a:p>
        </p:txBody>
      </p:sp>
      <p:sp>
        <p:nvSpPr>
          <p:cNvPr id="101" name="文本框 11"/>
          <p:cNvSpPr txBox="1"/>
          <p:nvPr/>
        </p:nvSpPr>
        <p:spPr>
          <a:xfrm>
            <a:off x="-913482" y="552026"/>
            <a:ext cx="4171762" cy="252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1B4367"/>
                </a:solidFill>
                <a:cs typeface="+mn-ea"/>
                <a:sym typeface="+mn-lt"/>
              </a:rPr>
              <a:t>工作展望</a:t>
            </a:r>
            <a:endParaRPr lang="zh-CN" altLang="en-US" sz="1200" b="1" dirty="0">
              <a:solidFill>
                <a:srgbClr val="1B4367"/>
              </a:solidFill>
              <a:cs typeface="+mn-ea"/>
              <a:sym typeface="+mn-lt"/>
            </a:endParaRPr>
          </a:p>
        </p:txBody>
      </p:sp>
      <p:sp>
        <p:nvSpPr>
          <p:cNvPr id="103" name="文本框 11"/>
          <p:cNvSpPr txBox="1"/>
          <p:nvPr/>
        </p:nvSpPr>
        <p:spPr>
          <a:xfrm>
            <a:off x="223516" y="19292"/>
            <a:ext cx="1732894" cy="46025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04</a:t>
            </a:r>
            <a:endParaRPr lang="zh-CN" altLang="en-US" sz="9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PART </a:t>
            </a:r>
            <a:endParaRPr lang="en-US" altLang="zh-CN" sz="9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35255" y="730250"/>
            <a:ext cx="8874125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endParaRPr lang="en-US" sz="28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1B4367"/>
                </a:solidFill>
                <a:cs typeface="+mn-ea"/>
                <a:sym typeface="+mn-ea"/>
              </a:rPr>
              <a:t>1</a:t>
            </a:r>
            <a:r>
              <a:rPr lang="zh-CN" altLang="en-US" sz="2800" b="1" dirty="0">
                <a:solidFill>
                  <a:srgbClr val="1B4367"/>
                </a:solidFill>
                <a:cs typeface="+mn-ea"/>
                <a:sym typeface="+mn-ea"/>
              </a:rPr>
              <a:t>、確定人物在著述中角色；</a:t>
            </a:r>
            <a:endParaRPr lang="zh-CN" altLang="en-US" sz="28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>
              <a:lnSpc>
                <a:spcPct val="150000"/>
              </a:lnSpc>
            </a:pPr>
            <a:endParaRPr lang="en-US" altLang="zh-CN" sz="28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>
              <a:lnSpc>
                <a:spcPct val="150000"/>
              </a:lnSpc>
            </a:pPr>
            <a:endParaRPr lang="en-US" altLang="zh-CN" sz="28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1B4367"/>
                </a:solidFill>
                <a:cs typeface="+mn-ea"/>
                <a:sym typeface="+mn-ea"/>
              </a:rPr>
              <a:t>2</a:t>
            </a:r>
            <a:r>
              <a:rPr lang="zh-CN" altLang="en-US" sz="2800" b="1" dirty="0">
                <a:solidFill>
                  <a:srgbClr val="1B4367"/>
                </a:solidFill>
                <a:cs typeface="+mn-ea"/>
                <a:sym typeface="+mn-ea"/>
              </a:rPr>
              <a:t>、关联</a:t>
            </a:r>
            <a:r>
              <a:rPr lang="en-US" altLang="zh-CN" sz="2800" b="1" dirty="0">
                <a:solidFill>
                  <a:srgbClr val="1B4367"/>
                </a:solidFill>
                <a:cs typeface="+mn-ea"/>
                <a:sym typeface="+mn-ea"/>
              </a:rPr>
              <a:t>CBDB</a:t>
            </a:r>
            <a:r>
              <a:rPr lang="zh-CN" altLang="en-US" sz="2800" b="1" dirty="0">
                <a:solidFill>
                  <a:srgbClr val="1B4367"/>
                </a:solidFill>
                <a:cs typeface="+mn-ea"/>
                <a:sym typeface="+mn-ea"/>
              </a:rPr>
              <a:t>与更多古籍书目信息</a:t>
            </a:r>
            <a:endParaRPr lang="zh-CN" altLang="en-US" sz="2800" b="1" dirty="0">
              <a:solidFill>
                <a:srgbClr val="1B4367"/>
              </a:solidFill>
              <a:cs typeface="+mn-ea"/>
              <a:sym typeface="+mn-ea"/>
            </a:endParaRPr>
          </a:p>
        </p:txBody>
      </p:sp>
      <p:pic>
        <p:nvPicPr>
          <p:cNvPr id="3" name="Content Placeholder 2"/>
          <p:cNvPicPr>
            <a:picLocks noChangeAspect="1"/>
          </p:cNvPicPr>
          <p:nvPr>
            <p:ph/>
          </p:nvPr>
        </p:nvPicPr>
        <p:blipFill>
          <a:blip r:embed="rId1"/>
          <a:stretch>
            <a:fillRect/>
          </a:stretch>
        </p:blipFill>
        <p:spPr>
          <a:xfrm>
            <a:off x="223520" y="2169160"/>
            <a:ext cx="8291830" cy="1129030"/>
          </a:xfrm>
          <a:prstGeom prst="rect">
            <a:avLst/>
          </a:prstGeom>
        </p:spPr>
      </p:pic>
      <p:sp>
        <p:nvSpPr>
          <p:cNvPr id="4" name="Rectangles 3"/>
          <p:cNvSpPr/>
          <p:nvPr/>
        </p:nvSpPr>
        <p:spPr>
          <a:xfrm>
            <a:off x="912495" y="2755900"/>
            <a:ext cx="7467600" cy="37528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Inverted="1"/>
      </p:transition>
    </mc:Choice>
    <mc:Fallback>
      <p:transition spd="slow" advClick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1582742" y="1570114"/>
            <a:ext cx="6049052" cy="462343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defRPr/>
            </a:pPr>
            <a:r>
              <a:rPr lang="zh-CN" altLang="en-US" sz="6000" b="1" dirty="0">
                <a:solidFill>
                  <a:srgbClr val="1B4367"/>
                </a:solidFill>
                <a:cs typeface="+mn-ea"/>
                <a:sym typeface="+mn-lt"/>
              </a:rPr>
              <a:t>謝謝大家！</a:t>
            </a:r>
            <a:endParaRPr lang="zh-CN" altLang="en-US" sz="60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ctr">
              <a:defRPr/>
            </a:pPr>
            <a:endParaRPr lang="zh-CN" altLang="en-US" sz="60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ctr">
              <a:defRPr/>
            </a:pPr>
            <a:endParaRPr lang="zh-CN" altLang="en-US" sz="28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ctr">
              <a:defRPr/>
            </a:pPr>
            <a:r>
              <a:rPr lang="en-US" altLang="zh-CN" sz="2800" b="1" dirty="0">
                <a:solidFill>
                  <a:srgbClr val="1B4367"/>
                </a:solidFill>
                <a:cs typeface="+mn-ea"/>
                <a:sym typeface="+mn-lt"/>
              </a:rPr>
              <a:t>kongfj505@nenu.edu.cn</a:t>
            </a:r>
            <a:endParaRPr lang="zh-CN" altLang="en-US" sz="28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ctr">
              <a:defRPr/>
            </a:pPr>
            <a:endParaRPr lang="en-US" altLang="zh-CN" sz="60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ctr">
              <a:defRPr/>
            </a:pPr>
            <a:endParaRPr lang="en-US" altLang="zh-CN" sz="6000" b="1" dirty="0">
              <a:solidFill>
                <a:srgbClr val="1B4367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5645032" y="1412713"/>
            <a:ext cx="2214693" cy="510173"/>
          </a:xfrm>
          <a:prstGeom prst="roundRect">
            <a:avLst/>
          </a:prstGeom>
          <a:solidFill>
            <a:srgbClr val="1B4367"/>
          </a:solidFill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cs typeface="+mn-ea"/>
                <a:sym typeface="+mn-lt"/>
              </a:rPr>
              <a:t>工作內容</a:t>
            </a:r>
            <a:endParaRPr lang="zh-CN" alt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135755" y="1484339"/>
            <a:ext cx="478533" cy="393570"/>
            <a:chOff x="5640108" y="966369"/>
            <a:chExt cx="476097" cy="391567"/>
          </a:xfrm>
        </p:grpSpPr>
        <p:sp>
          <p:nvSpPr>
            <p:cNvPr id="25" name="椭圆 24"/>
            <p:cNvSpPr/>
            <p:nvPr/>
          </p:nvSpPr>
          <p:spPr>
            <a:xfrm>
              <a:off x="5673454" y="966369"/>
              <a:ext cx="391567" cy="391567"/>
            </a:xfrm>
            <a:prstGeom prst="ellipse">
              <a:avLst/>
            </a:prstGeom>
            <a:solidFill>
              <a:srgbClr val="1B436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6" name="文本框 17"/>
            <p:cNvSpPr txBox="1"/>
            <p:nvPr/>
          </p:nvSpPr>
          <p:spPr>
            <a:xfrm>
              <a:off x="5640108" y="975817"/>
              <a:ext cx="476097" cy="367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zh-CN" sz="180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en-US" altLang="zh-CN" sz="18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866491" y="2012712"/>
            <a:ext cx="2147298" cy="76835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zh-CN" altLang="en-US" sz="4400" b="1" spc="-225">
                <a:solidFill>
                  <a:srgbClr val="1B4367"/>
                </a:solidFill>
                <a:cs typeface="+mn-ea"/>
                <a:sym typeface="+mn-lt"/>
              </a:rPr>
              <a:t>目 錄</a:t>
            </a:r>
            <a:endParaRPr lang="zh-CN" altLang="en-US" sz="4400" b="1" spc="-225">
              <a:solidFill>
                <a:srgbClr val="1B4367"/>
              </a:solidFill>
              <a:cs typeface="+mn-ea"/>
              <a:sym typeface="+mn-lt"/>
            </a:endParaRPr>
          </a:p>
        </p:txBody>
      </p:sp>
      <p:sp>
        <p:nvSpPr>
          <p:cNvPr id="79" name="文本框 10"/>
          <p:cNvSpPr txBox="1"/>
          <p:nvPr/>
        </p:nvSpPr>
        <p:spPr>
          <a:xfrm>
            <a:off x="5645032" y="2130257"/>
            <a:ext cx="2214693" cy="510073"/>
          </a:xfrm>
          <a:prstGeom prst="roundRect">
            <a:avLst/>
          </a:prstGeom>
          <a:solidFill>
            <a:srgbClr val="1B4367"/>
          </a:solidFill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cs typeface="+mn-ea"/>
                <a:sym typeface="+mn-lt"/>
              </a:rPr>
              <a:t>工作方法</a:t>
            </a:r>
            <a:endParaRPr lang="zh-CN" alt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80" name="组合 79"/>
          <p:cNvGrpSpPr/>
          <p:nvPr/>
        </p:nvGrpSpPr>
        <p:grpSpPr>
          <a:xfrm>
            <a:off x="5135755" y="2201883"/>
            <a:ext cx="478533" cy="393570"/>
            <a:chOff x="5640108" y="966369"/>
            <a:chExt cx="476097" cy="391567"/>
          </a:xfrm>
        </p:grpSpPr>
        <p:sp>
          <p:nvSpPr>
            <p:cNvPr id="81" name="椭圆 80"/>
            <p:cNvSpPr/>
            <p:nvPr/>
          </p:nvSpPr>
          <p:spPr>
            <a:xfrm>
              <a:off x="5673454" y="966369"/>
              <a:ext cx="391567" cy="391567"/>
            </a:xfrm>
            <a:prstGeom prst="ellipse">
              <a:avLst/>
            </a:prstGeom>
            <a:solidFill>
              <a:srgbClr val="1B436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82" name="文本框 17"/>
            <p:cNvSpPr txBox="1"/>
            <p:nvPr/>
          </p:nvSpPr>
          <p:spPr>
            <a:xfrm>
              <a:off x="5640108" y="975817"/>
              <a:ext cx="476097" cy="367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zh-CN" sz="1800">
                  <a:solidFill>
                    <a:schemeClr val="bg1"/>
                  </a:solidFill>
                  <a:cs typeface="+mn-ea"/>
                  <a:sym typeface="+mn-lt"/>
                </a:rPr>
                <a:t>02</a:t>
              </a:r>
              <a:endParaRPr lang="en-US" altLang="zh-CN" sz="18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83" name="文本框 10"/>
          <p:cNvSpPr txBox="1"/>
          <p:nvPr/>
        </p:nvSpPr>
        <p:spPr>
          <a:xfrm>
            <a:off x="5645032" y="2847801"/>
            <a:ext cx="2214693" cy="510073"/>
          </a:xfrm>
          <a:prstGeom prst="roundRect">
            <a:avLst/>
          </a:prstGeom>
          <a:solidFill>
            <a:srgbClr val="1B4367"/>
          </a:solidFill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cs typeface="+mn-ea"/>
                <a:sym typeface="+mn-lt"/>
              </a:rPr>
              <a:t>工作展望</a:t>
            </a:r>
            <a:endParaRPr lang="zh-CN" alt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84" name="组合 83"/>
          <p:cNvGrpSpPr/>
          <p:nvPr/>
        </p:nvGrpSpPr>
        <p:grpSpPr>
          <a:xfrm>
            <a:off x="5135755" y="2919427"/>
            <a:ext cx="478533" cy="393570"/>
            <a:chOff x="5640108" y="966369"/>
            <a:chExt cx="476097" cy="391567"/>
          </a:xfrm>
        </p:grpSpPr>
        <p:sp>
          <p:nvSpPr>
            <p:cNvPr id="85" name="椭圆 84"/>
            <p:cNvSpPr/>
            <p:nvPr/>
          </p:nvSpPr>
          <p:spPr>
            <a:xfrm>
              <a:off x="5673454" y="966369"/>
              <a:ext cx="391567" cy="391567"/>
            </a:xfrm>
            <a:prstGeom prst="ellipse">
              <a:avLst/>
            </a:prstGeom>
            <a:solidFill>
              <a:srgbClr val="1B4367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86" name="文本框 17"/>
            <p:cNvSpPr txBox="1"/>
            <p:nvPr/>
          </p:nvSpPr>
          <p:spPr>
            <a:xfrm>
              <a:off x="5640108" y="975817"/>
              <a:ext cx="476097" cy="367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altLang="zh-CN" sz="1800">
                  <a:solidFill>
                    <a:schemeClr val="bg1"/>
                  </a:solidFill>
                  <a:cs typeface="+mn-ea"/>
                  <a:sym typeface="+mn-lt"/>
                </a:rPr>
                <a:t>03</a:t>
              </a:r>
              <a:endParaRPr lang="en-US" altLang="zh-CN" sz="18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" name="燕尾形 3"/>
          <p:cNvSpPr/>
          <p:nvPr/>
        </p:nvSpPr>
        <p:spPr>
          <a:xfrm>
            <a:off x="4284324" y="2183489"/>
            <a:ext cx="256853" cy="448435"/>
          </a:xfrm>
          <a:prstGeom prst="chevron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dir="d" isInverted="1"/>
      </p:transition>
    </mc:Choice>
    <mc:Fallback>
      <p:transition spd="slow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>
            <a:off x="589349" y="875610"/>
            <a:ext cx="1309473" cy="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椭圆 20"/>
          <p:cNvSpPr/>
          <p:nvPr/>
        </p:nvSpPr>
        <p:spPr>
          <a:xfrm>
            <a:off x="937141" y="2019"/>
            <a:ext cx="661749" cy="653245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00"/>
          </a:p>
        </p:txBody>
      </p:sp>
      <p:sp>
        <p:nvSpPr>
          <p:cNvPr id="22" name="文本框 21"/>
          <p:cNvSpPr txBox="1"/>
          <p:nvPr/>
        </p:nvSpPr>
        <p:spPr>
          <a:xfrm>
            <a:off x="163370" y="647820"/>
            <a:ext cx="2323010" cy="252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1B4367"/>
                </a:solidFill>
                <a:cs typeface="+mn-ea"/>
                <a:sym typeface="+mn-lt"/>
              </a:rPr>
              <a:t>工作内容</a:t>
            </a:r>
            <a:endParaRPr lang="zh-CN" altLang="en-US" sz="1200" b="1" dirty="0">
              <a:solidFill>
                <a:srgbClr val="1B4367"/>
              </a:solidFill>
              <a:cs typeface="+mn-ea"/>
              <a:sym typeface="+mn-lt"/>
            </a:endParaRPr>
          </a:p>
        </p:txBody>
      </p:sp>
      <p:sp>
        <p:nvSpPr>
          <p:cNvPr id="24" name="文本框 11"/>
          <p:cNvSpPr txBox="1"/>
          <p:nvPr/>
        </p:nvSpPr>
        <p:spPr>
          <a:xfrm>
            <a:off x="913272" y="17078"/>
            <a:ext cx="709677" cy="62230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01</a:t>
            </a:r>
            <a:endParaRPr lang="zh-CN" altLang="en-US" sz="9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PART </a:t>
            </a:r>
            <a:endParaRPr lang="en-US" altLang="zh-CN" sz="9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文本框 21"/>
          <p:cNvSpPr txBox="1"/>
          <p:nvPr/>
        </p:nvSpPr>
        <p:spPr>
          <a:xfrm>
            <a:off x="163830" y="819150"/>
            <a:ext cx="8980170" cy="413131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l">
              <a:lnSpc>
                <a:spcPct val="150000"/>
              </a:lnSpc>
            </a:pPr>
            <a:endParaRPr lang="zh-CN" altLang="en-US" sz="24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背景：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CBDB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擁有</a:t>
            </a:r>
            <a:r>
              <a:rPr lang="en-US" altLang="zh-CN" sz="2400" b="1" dirty="0">
                <a:solidFill>
                  <a:srgbClr val="1B4367"/>
                </a:solidFill>
                <a:highlight>
                  <a:srgbClr val="FFFF00"/>
                </a:highlight>
                <a:cs typeface="+mn-ea"/>
                <a:sym typeface="+mn-lt"/>
              </a:rPr>
              <a:t>51</a:t>
            </a:r>
            <a:r>
              <a:rPr lang="zh-CN" altLang="en-US" sz="2400" b="1" dirty="0">
                <a:solidFill>
                  <a:srgbClr val="1B4367"/>
                </a:solidFill>
                <a:highlight>
                  <a:srgbClr val="FFFF00"/>
                </a:highlight>
                <a:cs typeface="+mn-ea"/>
                <a:sym typeface="+mn-lt"/>
              </a:rPr>
              <a:t>萬餘條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人物記錄；</a:t>
            </a:r>
            <a:r>
              <a:rPr lang="zh-CN" altLang="en-US" sz="2400" b="1" dirty="0">
                <a:solidFill>
                  <a:srgbClr val="1B4367"/>
                </a:solidFill>
                <a:highlight>
                  <a:srgbClr val="FFFF00"/>
                </a:highlight>
                <a:cs typeface="+mn-ea"/>
                <a:sym typeface="+mn-lt"/>
              </a:rPr>
              <a:t>近</a:t>
            </a:r>
            <a:r>
              <a:rPr lang="en-US" altLang="zh-CN" sz="2400" b="1" dirty="0">
                <a:solidFill>
                  <a:srgbClr val="1B4367"/>
                </a:solidFill>
                <a:highlight>
                  <a:srgbClr val="FFFF00"/>
                </a:highlight>
                <a:cs typeface="+mn-ea"/>
                <a:sym typeface="+mn-lt"/>
              </a:rPr>
              <a:t>5萬條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著述記錄；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  </a:t>
            </a:r>
            <a:endParaRPr lang="en-US" altLang="zh-CN" sz="24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          </a:t>
            </a:r>
            <a:r>
              <a:rPr lang="en-US" altLang="zh-CN" sz="2400" b="1" dirty="0">
                <a:solidFill>
                  <a:srgbClr val="1B4367"/>
                </a:solidFill>
                <a:highlight>
                  <a:srgbClr val="FFFF00"/>
                </a:highlight>
                <a:cs typeface="+mn-ea"/>
                <a:sym typeface="+mn-lt"/>
              </a:rPr>
              <a:t>3</a:t>
            </a:r>
            <a:r>
              <a:rPr lang="zh-CN" altLang="en-US" sz="2400" b="1" dirty="0">
                <a:solidFill>
                  <a:srgbClr val="1B4367"/>
                </a:solidFill>
                <a:highlight>
                  <a:srgbClr val="FFFF00"/>
                </a:highlight>
                <a:cs typeface="+mn-ea"/>
                <a:sym typeface="+mn-lt"/>
              </a:rPr>
              <a:t>萬餘條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人物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-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著述記錄。（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2022.3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月統計）</a:t>
            </a:r>
            <a:endParaRPr lang="zh-CN" altLang="en-US" sz="24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endParaRPr lang="zh-CN" altLang="en-US" sz="24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问题：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1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、近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2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萬條著述記錄（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5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萬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-3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萬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）需要補充作者資訊；</a:t>
            </a:r>
            <a:endParaRPr lang="zh-CN" altLang="en-US" sz="24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 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         2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、收錄更多权威著述資訊。</a:t>
            </a:r>
            <a:endParaRPr lang="zh-CN" altLang="en-US" sz="24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 </a:t>
            </a:r>
            <a:endParaRPr lang="zh-CN" altLang="en-US" sz="12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ctr"/>
            <a:endParaRPr lang="zh-CN" altLang="en-US" sz="1200" b="1" dirty="0">
              <a:solidFill>
                <a:srgbClr val="1B4367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>
            <a:off x="589349" y="875610"/>
            <a:ext cx="1309473" cy="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椭圆 20"/>
          <p:cNvSpPr/>
          <p:nvPr/>
        </p:nvSpPr>
        <p:spPr>
          <a:xfrm>
            <a:off x="937141" y="2019"/>
            <a:ext cx="661749" cy="653245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00"/>
          </a:p>
        </p:txBody>
      </p:sp>
      <p:sp>
        <p:nvSpPr>
          <p:cNvPr id="22" name="文本框 21"/>
          <p:cNvSpPr txBox="1"/>
          <p:nvPr/>
        </p:nvSpPr>
        <p:spPr>
          <a:xfrm>
            <a:off x="163370" y="647820"/>
            <a:ext cx="2323010" cy="252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1B4367"/>
                </a:solidFill>
                <a:cs typeface="+mn-ea"/>
                <a:sym typeface="+mn-lt"/>
              </a:rPr>
              <a:t>工作内容</a:t>
            </a:r>
            <a:endParaRPr lang="zh-CN" altLang="en-US" sz="1200" b="1" dirty="0">
              <a:solidFill>
                <a:srgbClr val="1B4367"/>
              </a:solidFill>
              <a:cs typeface="+mn-ea"/>
              <a:sym typeface="+mn-lt"/>
            </a:endParaRPr>
          </a:p>
        </p:txBody>
      </p:sp>
      <p:sp>
        <p:nvSpPr>
          <p:cNvPr id="24" name="文本框 11"/>
          <p:cNvSpPr txBox="1"/>
          <p:nvPr/>
        </p:nvSpPr>
        <p:spPr>
          <a:xfrm>
            <a:off x="913272" y="17078"/>
            <a:ext cx="709677" cy="62230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01</a:t>
            </a:r>
            <a:endParaRPr lang="zh-CN" altLang="en-US" sz="9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PART </a:t>
            </a:r>
            <a:endParaRPr lang="en-US" altLang="zh-CN" sz="9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文本框 21"/>
          <p:cNvSpPr txBox="1"/>
          <p:nvPr/>
        </p:nvSpPr>
        <p:spPr>
          <a:xfrm>
            <a:off x="163830" y="813435"/>
            <a:ext cx="8980170" cy="413131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l">
              <a:lnSpc>
                <a:spcPct val="150000"/>
              </a:lnSpc>
            </a:pPr>
            <a:endParaRPr lang="zh-CN" altLang="en-US" sz="24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   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工作內容：關聯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CBDB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與哈佛燕京古籍珍善本。</a:t>
            </a:r>
            <a:endParaRPr lang="zh-CN" altLang="en-US" sz="24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endParaRPr lang="en-US" altLang="zh-CN" sz="24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                   1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、古籍作者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                  CBDB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人物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;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   </a:t>
            </a:r>
            <a:endParaRPr lang="en-US" altLang="zh-CN" sz="24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“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關聯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”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        </a:t>
            </a:r>
            <a:endParaRPr lang="en-US" altLang="zh-CN" sz="24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                   2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、古籍書目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                  CBDB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著述。</a:t>
            </a:r>
            <a:endParaRPr lang="zh-CN" altLang="en-US" sz="24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 </a:t>
            </a:r>
            <a:endParaRPr lang="zh-CN" altLang="en-US" sz="12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ctr"/>
            <a:endParaRPr lang="zh-CN" altLang="en-US" sz="1200" b="1" dirty="0">
              <a:solidFill>
                <a:srgbClr val="1B4367"/>
              </a:solidFill>
              <a:cs typeface="+mn-ea"/>
              <a:sym typeface="+mn-lt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3779520" y="2844165"/>
            <a:ext cx="1460500" cy="635"/>
          </a:xfrm>
          <a:prstGeom prst="straightConnector1">
            <a:avLst/>
          </a:prstGeom>
          <a:ln w="762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3779520" y="3951605"/>
            <a:ext cx="1460500" cy="635"/>
          </a:xfrm>
          <a:prstGeom prst="straightConnector1">
            <a:avLst/>
          </a:prstGeom>
          <a:ln w="762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1329690" y="2842895"/>
            <a:ext cx="670560" cy="479425"/>
          </a:xfrm>
          <a:prstGeom prst="straightConnector1">
            <a:avLst/>
          </a:prstGeom>
          <a:ln w="31750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329690" y="3379470"/>
            <a:ext cx="558165" cy="648335"/>
          </a:xfrm>
          <a:prstGeom prst="straightConnector1">
            <a:avLst/>
          </a:prstGeom>
          <a:ln w="31750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>
            <a:off x="589349" y="875610"/>
            <a:ext cx="1309473" cy="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椭圆 20"/>
          <p:cNvSpPr/>
          <p:nvPr/>
        </p:nvSpPr>
        <p:spPr>
          <a:xfrm>
            <a:off x="937141" y="2019"/>
            <a:ext cx="661749" cy="653245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00"/>
          </a:p>
        </p:txBody>
      </p:sp>
      <p:sp>
        <p:nvSpPr>
          <p:cNvPr id="22" name="文本框 21"/>
          <p:cNvSpPr txBox="1"/>
          <p:nvPr/>
        </p:nvSpPr>
        <p:spPr>
          <a:xfrm>
            <a:off x="163370" y="647820"/>
            <a:ext cx="2323010" cy="252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1B4367"/>
                </a:solidFill>
                <a:cs typeface="+mn-ea"/>
                <a:sym typeface="+mn-lt"/>
              </a:rPr>
              <a:t>工作内容</a:t>
            </a:r>
            <a:endParaRPr lang="zh-CN" altLang="en-US" sz="1200" b="1" dirty="0">
              <a:solidFill>
                <a:srgbClr val="1B4367"/>
              </a:solidFill>
              <a:cs typeface="+mn-ea"/>
              <a:sym typeface="+mn-lt"/>
            </a:endParaRPr>
          </a:p>
        </p:txBody>
      </p:sp>
      <p:sp>
        <p:nvSpPr>
          <p:cNvPr id="24" name="文本框 11"/>
          <p:cNvSpPr txBox="1"/>
          <p:nvPr/>
        </p:nvSpPr>
        <p:spPr>
          <a:xfrm>
            <a:off x="913272" y="17078"/>
            <a:ext cx="709677" cy="62230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01</a:t>
            </a:r>
            <a:endParaRPr lang="zh-CN" altLang="en-US" sz="9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PART </a:t>
            </a:r>
            <a:endParaRPr lang="en-US" altLang="zh-CN" sz="9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文本框 21"/>
          <p:cNvSpPr txBox="1"/>
          <p:nvPr/>
        </p:nvSpPr>
        <p:spPr>
          <a:xfrm>
            <a:off x="163830" y="819150"/>
            <a:ext cx="8980170" cy="357695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l">
              <a:lnSpc>
                <a:spcPct val="150000"/>
              </a:lnSpc>
            </a:pPr>
            <a:endParaRPr lang="zh-CN" altLang="en-US" sz="24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難度：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1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、馆藏檢索系統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HOLLIS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與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CBDB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是相互獨立資料庫，數</a:t>
            </a:r>
            <a:endParaRPr lang="zh-CN" altLang="en-US" sz="24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 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               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據格式不同，不能實現直接通信；</a:t>
            </a:r>
            <a:endParaRPr lang="zh-CN" altLang="en-US" sz="24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          2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、如何全面、準確提取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HOLLIS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中燕京古籍書目資訊，並</a:t>
            </a:r>
            <a:endParaRPr lang="zh-CN" altLang="en-US" sz="24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                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按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CBDB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lt"/>
              </a:rPr>
              <a:t>格式寫入数据库。</a:t>
            </a:r>
            <a:endParaRPr lang="zh-CN" altLang="en-US" sz="24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lt"/>
              </a:rPr>
              <a:t> </a:t>
            </a:r>
            <a:endParaRPr lang="zh-CN" altLang="en-US" sz="1200" b="1" dirty="0">
              <a:solidFill>
                <a:srgbClr val="1B4367"/>
              </a:solidFill>
              <a:cs typeface="+mn-ea"/>
              <a:sym typeface="+mn-lt"/>
            </a:endParaRPr>
          </a:p>
          <a:p>
            <a:pPr algn="ctr"/>
            <a:endParaRPr lang="zh-CN" altLang="en-US" sz="1200" b="1" dirty="0">
              <a:solidFill>
                <a:srgbClr val="1B4367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>
            <a:off x="589349" y="875610"/>
            <a:ext cx="1309473" cy="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椭圆 20"/>
          <p:cNvSpPr/>
          <p:nvPr/>
        </p:nvSpPr>
        <p:spPr>
          <a:xfrm>
            <a:off x="937141" y="2019"/>
            <a:ext cx="661749" cy="653245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00"/>
          </a:p>
        </p:txBody>
      </p:sp>
      <p:sp>
        <p:nvSpPr>
          <p:cNvPr id="22" name="文本框 21"/>
          <p:cNvSpPr txBox="1"/>
          <p:nvPr/>
        </p:nvSpPr>
        <p:spPr>
          <a:xfrm>
            <a:off x="163370" y="647820"/>
            <a:ext cx="2323010" cy="252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1B4367"/>
                </a:solidFill>
                <a:cs typeface="+mn-ea"/>
                <a:sym typeface="+mn-lt"/>
              </a:rPr>
              <a:t>工作方法</a:t>
            </a:r>
            <a:endParaRPr lang="zh-CN" altLang="en-US" sz="1200" b="1" dirty="0">
              <a:solidFill>
                <a:srgbClr val="1B4367"/>
              </a:solidFill>
              <a:cs typeface="+mn-ea"/>
              <a:sym typeface="+mn-lt"/>
            </a:endParaRPr>
          </a:p>
        </p:txBody>
      </p:sp>
      <p:sp>
        <p:nvSpPr>
          <p:cNvPr id="24" name="文本框 11"/>
          <p:cNvSpPr txBox="1"/>
          <p:nvPr/>
        </p:nvSpPr>
        <p:spPr>
          <a:xfrm>
            <a:off x="913272" y="17078"/>
            <a:ext cx="709677" cy="58144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zh-CN" altLang="en-US" sz="9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PART </a:t>
            </a:r>
            <a:endParaRPr lang="en-US" altLang="zh-CN" sz="9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34620" y="719455"/>
            <a:ext cx="866521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ea"/>
              </a:rPr>
              <a:t>一、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ea"/>
              </a:rPr>
              <a:t>利用HOLLIS API提取</a:t>
            </a:r>
            <a:r>
              <a:rPr lang="zh-CN" altLang="en-US" sz="2400" b="1" dirty="0">
                <a:solidFill>
                  <a:srgbClr val="1B4367"/>
                </a:solidFill>
                <a:cs typeface="+mn-ea"/>
                <a:sym typeface="+mn-ea"/>
              </a:rPr>
              <a:t>古籍</a:t>
            </a:r>
            <a:r>
              <a:rPr lang="en-US" altLang="zh-CN" sz="2400" b="1" dirty="0">
                <a:solidFill>
                  <a:srgbClr val="1B4367"/>
                </a:solidFill>
                <a:cs typeface="+mn-ea"/>
                <a:sym typeface="+mn-ea"/>
              </a:rPr>
              <a:t>書目資訊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 （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2022.01-2022.03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）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   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            </a:t>
            </a:r>
            <a:endParaRPr lang="en-US" altLang="zh-CN" sz="2000" b="1" dirty="0">
              <a:solidFill>
                <a:srgbClr val="1B4367"/>
              </a:solidFill>
              <a:cs typeface="+mn-ea"/>
              <a:sym typeface="+mn-ea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-297180" y="1285240"/>
            <a:ext cx="10175875" cy="27070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              API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：应用程序接口（感謝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Dr Tang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）</a:t>
            </a: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>
              <a:lnSpc>
                <a:spcPct val="150000"/>
              </a:lnSpc>
            </a:pPr>
            <a:endParaRPr lang="en-US" altLang="zh-CN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              </a:t>
            </a:r>
            <a:endParaRPr lang="zh-CN" altLang="en-US" sz="2000" dirty="0">
              <a:latin typeface="Microsoft YaHei" panose="020B0503020204020204" pitchFamily="34" charset="-122"/>
              <a:ea typeface="Microsoft YaHei" panose="020B0503020204020204" pitchFamily="34" charset="-122"/>
              <a:sym typeface="+mn-ea"/>
            </a:endParaRPr>
          </a:p>
          <a:p>
            <a:endParaRPr lang="en-US" altLang="zh-CN" sz="2000" dirty="0">
              <a:latin typeface="Microsoft YaHei" panose="020B0503020204020204" pitchFamily="34" charset="-122"/>
              <a:ea typeface="Microsoft YaHei" panose="020B0503020204020204" pitchFamily="34" charset="-122"/>
              <a:sym typeface="+mn-ea"/>
            </a:endParaRPr>
          </a:p>
        </p:txBody>
      </p:sp>
      <p:pic>
        <p:nvPicPr>
          <p:cNvPr id="8" name="图片 2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63195" y="1942465"/>
            <a:ext cx="4591050" cy="3054985"/>
          </a:xfrm>
          <a:prstGeom prst="rect">
            <a:avLst/>
          </a:prstGeom>
        </p:spPr>
      </p:pic>
      <p:pic>
        <p:nvPicPr>
          <p:cNvPr id="100" name="Content Placeholder 99"/>
          <p:cNvPicPr/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88535" y="2181225"/>
            <a:ext cx="4011295" cy="15360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 Box 9"/>
          <p:cNvSpPr txBox="1"/>
          <p:nvPr/>
        </p:nvSpPr>
        <p:spPr>
          <a:xfrm>
            <a:off x="5010150" y="4080510"/>
            <a:ext cx="413385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API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角色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:  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傳送數據，創建鏈接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  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             </a:t>
            </a:r>
            <a:endParaRPr lang="en-US" altLang="zh-CN" sz="2000" b="1" dirty="0">
              <a:solidFill>
                <a:srgbClr val="1B4367"/>
              </a:solidFill>
              <a:cs typeface="+mn-ea"/>
              <a:sym typeface="+mn-ea"/>
            </a:endParaRPr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>
            <a:off x="589349" y="875610"/>
            <a:ext cx="1309473" cy="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椭圆 20"/>
          <p:cNvSpPr/>
          <p:nvPr/>
        </p:nvSpPr>
        <p:spPr>
          <a:xfrm>
            <a:off x="937141" y="2019"/>
            <a:ext cx="661749" cy="653245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00"/>
          </a:p>
        </p:txBody>
      </p:sp>
      <p:sp>
        <p:nvSpPr>
          <p:cNvPr id="22" name="文本框 21"/>
          <p:cNvSpPr txBox="1"/>
          <p:nvPr/>
        </p:nvSpPr>
        <p:spPr>
          <a:xfrm>
            <a:off x="163370" y="647820"/>
            <a:ext cx="2323010" cy="252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1B4367"/>
                </a:solidFill>
                <a:cs typeface="+mn-ea"/>
                <a:sym typeface="+mn-lt"/>
              </a:rPr>
              <a:t>工作方法</a:t>
            </a:r>
            <a:endParaRPr lang="zh-CN" altLang="en-US" sz="1200" b="1" dirty="0">
              <a:solidFill>
                <a:srgbClr val="1B4367"/>
              </a:solidFill>
              <a:cs typeface="+mn-ea"/>
              <a:sym typeface="+mn-lt"/>
            </a:endParaRPr>
          </a:p>
        </p:txBody>
      </p:sp>
      <p:sp>
        <p:nvSpPr>
          <p:cNvPr id="24" name="文本框 11"/>
          <p:cNvSpPr txBox="1"/>
          <p:nvPr/>
        </p:nvSpPr>
        <p:spPr>
          <a:xfrm>
            <a:off x="913272" y="17078"/>
            <a:ext cx="709677" cy="58144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zh-CN" altLang="en-US" sz="9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PART </a:t>
            </a:r>
            <a:endParaRPr lang="en-US" altLang="zh-CN" sz="9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35255" y="765175"/>
            <a:ext cx="887412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一、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利用圖書館HOLLIS API提取書目資訊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 （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2022.01-2022.03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）</a:t>
            </a:r>
            <a:endParaRPr lang="en-US" altLang="zh-CN" sz="2000" b="1" dirty="0">
              <a:solidFill>
                <a:srgbClr val="1B4367"/>
              </a:solidFill>
              <a:cs typeface="+mn-ea"/>
              <a:sym typeface="+mn-ea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-222885" y="1213485"/>
            <a:ext cx="10175875" cy="20916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            2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、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哈佛圖書館API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使用指南（感謝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Sharon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老師）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 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   </a:t>
            </a:r>
            <a:endParaRPr lang="en-US" altLang="zh-CN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             </a:t>
            </a:r>
            <a:endParaRPr lang="en-US" altLang="zh-CN" sz="16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       </a:t>
            </a:r>
            <a:endParaRPr lang="en-US" altLang="zh-CN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 algn="l"/>
            <a:endParaRPr lang="zh-CN" altLang="en-US" sz="2000" dirty="0">
              <a:latin typeface="Microsoft YaHei" panose="020B0503020204020204" pitchFamily="34" charset="-122"/>
              <a:ea typeface="Microsoft YaHei" panose="020B0503020204020204" pitchFamily="34" charset="-122"/>
              <a:sym typeface="+mn-ea"/>
            </a:endParaRPr>
          </a:p>
          <a:p>
            <a:endParaRPr lang="en-US" altLang="zh-CN" sz="2000" dirty="0">
              <a:latin typeface="Microsoft YaHei" panose="020B0503020204020204" pitchFamily="34" charset="-122"/>
              <a:ea typeface="Microsoft YaHei" panose="020B0503020204020204" pitchFamily="34" charset="-122"/>
              <a:sym typeface="+mn-ea"/>
            </a:endParaRPr>
          </a:p>
        </p:txBody>
      </p:sp>
      <p:pic>
        <p:nvPicPr>
          <p:cNvPr id="7" name="Content Placeholder 6"/>
          <p:cNvPicPr>
            <a:picLocks noChangeAspect="1"/>
          </p:cNvPicPr>
          <p:nvPr>
            <p:ph/>
          </p:nvPr>
        </p:nvPicPr>
        <p:blipFill>
          <a:blip r:embed="rId1"/>
          <a:stretch>
            <a:fillRect/>
          </a:stretch>
        </p:blipFill>
        <p:spPr>
          <a:xfrm>
            <a:off x="1062355" y="1686560"/>
            <a:ext cx="6258560" cy="359537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589280" y="3764915"/>
            <a:ext cx="7079615" cy="3067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p>
            <a:r>
              <a:rPr lang="en-US" altLang="zh-CN" b="1" dirty="0">
                <a:solidFill>
                  <a:srgbClr val="FF0000"/>
                </a:solidFill>
                <a:cs typeface="+mn-ea"/>
                <a:sym typeface="+mn-ea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cs typeface="+mn-ea"/>
                <a:sym typeface="+mn-ea"/>
                <a:hlinkClick r:id="rId2" action="ppaction://hlinkfile"/>
              </a:rPr>
              <a:t>https://wiki.harvard.edu/confluence/display/LibraryStaffDoc/LibraryCloud</a:t>
            </a:r>
            <a:endParaRPr lang="en-US" altLang="zh-CN" b="1" dirty="0">
              <a:solidFill>
                <a:srgbClr val="FF0000"/>
              </a:solidFill>
              <a:cs typeface="+mn-ea"/>
              <a:sym typeface="+mn-ea"/>
              <a:hlinkClick r:id="rId2" action="ppaction://hlinkfile"/>
            </a:endParaRPr>
          </a:p>
        </p:txBody>
      </p:sp>
    </p:spTree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/>
        </p:nvCxnSpPr>
        <p:spPr>
          <a:xfrm>
            <a:off x="589349" y="875610"/>
            <a:ext cx="1309473" cy="0"/>
          </a:xfrm>
          <a:prstGeom prst="line">
            <a:avLst/>
          </a:prstGeom>
          <a:ln w="9525">
            <a:solidFill>
              <a:srgbClr val="1B43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椭圆 20"/>
          <p:cNvSpPr/>
          <p:nvPr/>
        </p:nvSpPr>
        <p:spPr>
          <a:xfrm>
            <a:off x="937141" y="2019"/>
            <a:ext cx="661749" cy="653245"/>
          </a:xfrm>
          <a:prstGeom prst="ellipse">
            <a:avLst/>
          </a:prstGeom>
          <a:solidFill>
            <a:srgbClr val="1B43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900"/>
          </a:p>
        </p:txBody>
      </p:sp>
      <p:sp>
        <p:nvSpPr>
          <p:cNvPr id="22" name="文本框 21"/>
          <p:cNvSpPr txBox="1"/>
          <p:nvPr/>
        </p:nvSpPr>
        <p:spPr>
          <a:xfrm>
            <a:off x="163370" y="647820"/>
            <a:ext cx="2323010" cy="25273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1B4367"/>
                </a:solidFill>
                <a:cs typeface="+mn-ea"/>
                <a:sym typeface="+mn-lt"/>
              </a:rPr>
              <a:t>工作方法</a:t>
            </a:r>
            <a:endParaRPr lang="zh-CN" altLang="en-US" sz="1200" b="1" dirty="0">
              <a:solidFill>
                <a:srgbClr val="1B4367"/>
              </a:solidFill>
              <a:cs typeface="+mn-ea"/>
              <a:sym typeface="+mn-lt"/>
            </a:endParaRPr>
          </a:p>
        </p:txBody>
      </p:sp>
      <p:sp>
        <p:nvSpPr>
          <p:cNvPr id="24" name="文本框 11"/>
          <p:cNvSpPr txBox="1"/>
          <p:nvPr/>
        </p:nvSpPr>
        <p:spPr>
          <a:xfrm>
            <a:off x="913272" y="17078"/>
            <a:ext cx="709677" cy="58144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02</a:t>
            </a:r>
            <a:endParaRPr lang="zh-CN" altLang="en-US" sz="900" dirty="0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ct val="200000"/>
              </a:lnSpc>
            </a:pPr>
            <a:r>
              <a:rPr lang="en-US" altLang="zh-CN" sz="900" dirty="0">
                <a:solidFill>
                  <a:schemeClr val="bg1"/>
                </a:solidFill>
                <a:cs typeface="+mn-ea"/>
                <a:sym typeface="+mn-lt"/>
              </a:rPr>
              <a:t>PART </a:t>
            </a:r>
            <a:endParaRPr lang="en-US" altLang="zh-CN" sz="9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35255" y="868045"/>
            <a:ext cx="887412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一、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利用圖書館HOLLIS API提取書目資訊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 （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2022.01-2022.03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）</a:t>
            </a:r>
            <a:endParaRPr lang="en-US" altLang="zh-CN" sz="2000" b="1" dirty="0">
              <a:solidFill>
                <a:srgbClr val="1B4367"/>
              </a:solidFill>
              <a:cs typeface="+mn-ea"/>
              <a:sym typeface="+mn-ea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366395" y="1633855"/>
            <a:ext cx="9535160" cy="1630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   3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、如何通過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API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關聯</a:t>
            </a:r>
            <a:r>
              <a:rPr lang="en-US" altLang="zh-CN" sz="2000" b="1" dirty="0">
                <a:solidFill>
                  <a:srgbClr val="1B4367"/>
                </a:solidFill>
                <a:cs typeface="+mn-ea"/>
                <a:sym typeface="+mn-ea"/>
              </a:rPr>
              <a:t>CBDB</a:t>
            </a:r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ea"/>
              </a:rPr>
              <a:t>與燕京古籍珍善本</a:t>
            </a:r>
            <a:r>
              <a:rPr lang="zh-CN" sz="2000" b="1" dirty="0">
                <a:solidFill>
                  <a:srgbClr val="1B4367"/>
                </a:solidFill>
                <a:cs typeface="+mn-ea"/>
                <a:sym typeface="+mn-ea"/>
              </a:rPr>
              <a:t>？</a:t>
            </a:r>
            <a:endParaRPr lang="zh-CN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 algn="l">
              <a:lnSpc>
                <a:spcPct val="150000"/>
              </a:lnSpc>
            </a:pPr>
            <a:endParaRPr lang="en-US" altLang="zh-CN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pPr algn="l"/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  <a:p>
            <a:r>
              <a:rPr lang="zh-CN" altLang="en-US" sz="2000" b="1" dirty="0">
                <a:solidFill>
                  <a:srgbClr val="1B4367"/>
                </a:solidFill>
                <a:cs typeface="+mn-ea"/>
                <a:sym typeface="+mn-lt"/>
              </a:rPr>
              <a:t>           CBDB人物                       燕京古籍作者 </a:t>
            </a:r>
            <a:endParaRPr lang="zh-CN" altLang="en-US" sz="2000" b="1" dirty="0">
              <a:solidFill>
                <a:srgbClr val="1B4367"/>
              </a:solidFill>
              <a:cs typeface="+mn-ea"/>
              <a:sym typeface="+mn-ea"/>
            </a:endParaRPr>
          </a:p>
        </p:txBody>
      </p:sp>
      <p:graphicFrame>
        <p:nvGraphicFramePr>
          <p:cNvPr id="5" name="Content Placeholder 4">
            <a:hlinkClick r:id="" action="ppaction://ole?verb="/>
          </p:cNvPr>
          <p:cNvGraphicFramePr>
            <a:graphicFrameLocks noChangeAspect="1"/>
          </p:cNvGraphicFramePr>
          <p:nvPr>
            <p:ph/>
          </p:nvPr>
        </p:nvGraphicFramePr>
        <p:xfrm>
          <a:off x="6223000" y="1952625"/>
          <a:ext cx="568325" cy="735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showAsIcon="1" r:id="rId1" imgW="971550" imgH="1257300" progId="Word.Document.12">
                  <p:link updateAutomatic="1"/>
                </p:oleObj>
              </mc:Choice>
              <mc:Fallback>
                <p:oleObj name="" showAsIcon="1" r:id="rId1" imgW="971550" imgH="1257300" progId="Word.Document.12">
                  <p:link updateAutomatic="1"/>
                  <p:pic>
                    <p:nvPicPr>
                      <p:cNvPr id="0" name="Picture 102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223000" y="1952625"/>
                        <a:ext cx="568325" cy="7353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Straight Arrow Connector 5"/>
          <p:cNvCxnSpPr/>
          <p:nvPr/>
        </p:nvCxnSpPr>
        <p:spPr>
          <a:xfrm flipV="1">
            <a:off x="2708275" y="3094990"/>
            <a:ext cx="1460500" cy="635"/>
          </a:xfrm>
          <a:prstGeom prst="straightConnector1">
            <a:avLst/>
          </a:prstGeom>
          <a:ln w="762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7"/>
          <p:cNvSpPr txBox="1"/>
          <p:nvPr/>
        </p:nvSpPr>
        <p:spPr>
          <a:xfrm>
            <a:off x="2994025" y="2567940"/>
            <a:ext cx="9264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 </a:t>
            </a:r>
            <a:r>
              <a:rPr lang="en-US" altLang="zh-CN" b="1"/>
              <a:t> </a:t>
            </a:r>
            <a:r>
              <a:rPr lang="zh-CN" altLang="en-US" sz="2000" b="1"/>
              <a:t>匹配</a:t>
            </a:r>
            <a:endParaRPr lang="zh-CN" altLang="en-US" sz="2000" b="1"/>
          </a:p>
        </p:txBody>
      </p:sp>
      <p:sp>
        <p:nvSpPr>
          <p:cNvPr id="9" name="Text Box 8"/>
          <p:cNvSpPr txBox="1"/>
          <p:nvPr/>
        </p:nvSpPr>
        <p:spPr>
          <a:xfrm>
            <a:off x="2994025" y="3187065"/>
            <a:ext cx="9264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 </a:t>
            </a:r>
            <a:r>
              <a:rPr lang="en-US" altLang="zh-CN" b="1"/>
              <a:t> </a:t>
            </a:r>
            <a:r>
              <a:rPr lang="en-US" altLang="zh-CN" sz="2000" b="1"/>
              <a:t>API</a:t>
            </a:r>
            <a:endParaRPr lang="en-US" altLang="zh-CN" sz="2000" b="1"/>
          </a:p>
        </p:txBody>
      </p:sp>
      <p:sp>
        <p:nvSpPr>
          <p:cNvPr id="16" name="Text Box 15"/>
          <p:cNvSpPr txBox="1"/>
          <p:nvPr/>
        </p:nvSpPr>
        <p:spPr>
          <a:xfrm>
            <a:off x="6972935" y="2703830"/>
            <a:ext cx="16427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提取书名</a:t>
            </a:r>
            <a:endParaRPr lang="zh-CN" altLang="en-US" sz="2000" b="1"/>
          </a:p>
          <a:p>
            <a:r>
              <a:rPr lang="en-US" altLang="zh-CN" sz="2000" b="1"/>
              <a:t>HOLLIS ID</a:t>
            </a:r>
            <a:endParaRPr lang="en-US" altLang="zh-CN" sz="2000" b="1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887720" y="3051175"/>
            <a:ext cx="981075" cy="12065"/>
          </a:xfrm>
          <a:prstGeom prst="straightConnector1">
            <a:avLst/>
          </a:prstGeom>
          <a:ln w="76200">
            <a:solidFill>
              <a:srgbClr val="FF0000">
                <a:alpha val="97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Click="0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2" name="Content Placeholder 1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217805" y="69850"/>
            <a:ext cx="5477510" cy="4541520"/>
          </a:xfrm>
          <a:prstGeom prst="rect">
            <a:avLst/>
          </a:prstGeom>
        </p:spPr>
      </p:pic>
      <p:sp>
        <p:nvSpPr>
          <p:cNvPr id="10" name="Rectangles 9"/>
          <p:cNvSpPr/>
          <p:nvPr/>
        </p:nvSpPr>
        <p:spPr>
          <a:xfrm>
            <a:off x="1837055" y="386715"/>
            <a:ext cx="2238375" cy="33274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330" y="0"/>
            <a:ext cx="5448300" cy="4910455"/>
          </a:xfrm>
          <a:prstGeom prst="rect">
            <a:avLst/>
          </a:prstGeom>
        </p:spPr>
      </p:pic>
      <p:sp>
        <p:nvSpPr>
          <p:cNvPr id="13" name="Rectangles 12"/>
          <p:cNvSpPr/>
          <p:nvPr/>
        </p:nvSpPr>
        <p:spPr>
          <a:xfrm>
            <a:off x="749300" y="1446530"/>
            <a:ext cx="2102485" cy="17462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3665" y="39370"/>
            <a:ext cx="6286500" cy="4871085"/>
          </a:xfrm>
          <a:prstGeom prst="rect">
            <a:avLst/>
          </a:prstGeom>
        </p:spPr>
      </p:pic>
      <p:sp>
        <p:nvSpPr>
          <p:cNvPr id="8" name="Rectangles 7"/>
          <p:cNvSpPr/>
          <p:nvPr/>
        </p:nvSpPr>
        <p:spPr>
          <a:xfrm>
            <a:off x="1532890" y="82550"/>
            <a:ext cx="1865630" cy="40005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Rectangles 8"/>
          <p:cNvSpPr/>
          <p:nvPr/>
        </p:nvSpPr>
        <p:spPr>
          <a:xfrm>
            <a:off x="1651000" y="944880"/>
            <a:ext cx="3162935" cy="28194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Rectangles 11"/>
          <p:cNvSpPr/>
          <p:nvPr/>
        </p:nvSpPr>
        <p:spPr>
          <a:xfrm>
            <a:off x="1605915" y="4282440"/>
            <a:ext cx="4047490" cy="28194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0565" y="39370"/>
            <a:ext cx="5120005" cy="4839970"/>
          </a:xfrm>
          <a:prstGeom prst="rect">
            <a:avLst/>
          </a:prstGeom>
        </p:spPr>
      </p:pic>
      <p:sp>
        <p:nvSpPr>
          <p:cNvPr id="15" name="Rectangles 14"/>
          <p:cNvSpPr/>
          <p:nvPr/>
        </p:nvSpPr>
        <p:spPr>
          <a:xfrm>
            <a:off x="5011420" y="20320"/>
            <a:ext cx="1826260" cy="31559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6" name="Rectangles 15"/>
          <p:cNvSpPr/>
          <p:nvPr/>
        </p:nvSpPr>
        <p:spPr>
          <a:xfrm>
            <a:off x="2446020" y="1937385"/>
            <a:ext cx="2508885" cy="32702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5690" y="69850"/>
            <a:ext cx="5580380" cy="4850765"/>
          </a:xfrm>
          <a:prstGeom prst="rect">
            <a:avLst/>
          </a:prstGeom>
        </p:spPr>
      </p:pic>
      <p:sp>
        <p:nvSpPr>
          <p:cNvPr id="18" name="Rectangles 17"/>
          <p:cNvSpPr/>
          <p:nvPr/>
        </p:nvSpPr>
        <p:spPr>
          <a:xfrm>
            <a:off x="2677160" y="353060"/>
            <a:ext cx="2468880" cy="32702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5050" y="56515"/>
            <a:ext cx="5095875" cy="4796790"/>
          </a:xfrm>
          <a:prstGeom prst="rect">
            <a:avLst/>
          </a:prstGeom>
        </p:spPr>
      </p:pic>
      <p:sp>
        <p:nvSpPr>
          <p:cNvPr id="20" name="Rectangles 19"/>
          <p:cNvSpPr/>
          <p:nvPr/>
        </p:nvSpPr>
        <p:spPr>
          <a:xfrm>
            <a:off x="2643505" y="353060"/>
            <a:ext cx="3867150" cy="65405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6020" y="39370"/>
            <a:ext cx="5424805" cy="4814570"/>
          </a:xfrm>
          <a:prstGeom prst="rect">
            <a:avLst/>
          </a:prstGeom>
        </p:spPr>
      </p:pic>
      <p:sp>
        <p:nvSpPr>
          <p:cNvPr id="22" name="Rectangles 21"/>
          <p:cNvSpPr/>
          <p:nvPr/>
        </p:nvSpPr>
        <p:spPr>
          <a:xfrm>
            <a:off x="5022215" y="8890"/>
            <a:ext cx="2779395" cy="33845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3" name="Rectangles 22"/>
          <p:cNvSpPr/>
          <p:nvPr/>
        </p:nvSpPr>
        <p:spPr>
          <a:xfrm>
            <a:off x="2727960" y="2469515"/>
            <a:ext cx="3044190" cy="36639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1605" y="133985"/>
            <a:ext cx="5525135" cy="4744720"/>
          </a:xfrm>
          <a:prstGeom prst="rect">
            <a:avLst/>
          </a:prstGeom>
        </p:spPr>
      </p:pic>
      <p:sp>
        <p:nvSpPr>
          <p:cNvPr id="26" name="Rectangles 25"/>
          <p:cNvSpPr/>
          <p:nvPr/>
        </p:nvSpPr>
        <p:spPr>
          <a:xfrm>
            <a:off x="1791970" y="332740"/>
            <a:ext cx="5085080" cy="27622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0960" y="133985"/>
            <a:ext cx="6482080" cy="4553585"/>
          </a:xfrm>
          <a:prstGeom prst="rect">
            <a:avLst/>
          </a:prstGeom>
        </p:spPr>
      </p:pic>
      <p:sp>
        <p:nvSpPr>
          <p:cNvPr id="28" name="Rectangles 27"/>
          <p:cNvSpPr/>
          <p:nvPr/>
        </p:nvSpPr>
        <p:spPr>
          <a:xfrm>
            <a:off x="1887855" y="389255"/>
            <a:ext cx="2762250" cy="24828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3865" y="-5715"/>
            <a:ext cx="5386705" cy="4921250"/>
          </a:xfrm>
          <a:prstGeom prst="rect">
            <a:avLst/>
          </a:prstGeom>
        </p:spPr>
      </p:pic>
      <p:sp>
        <p:nvSpPr>
          <p:cNvPr id="30" name="Rectangles 29"/>
          <p:cNvSpPr/>
          <p:nvPr/>
        </p:nvSpPr>
        <p:spPr>
          <a:xfrm>
            <a:off x="4676140" y="85090"/>
            <a:ext cx="2023745" cy="32702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1" name="Rectangles 30"/>
          <p:cNvSpPr/>
          <p:nvPr/>
        </p:nvSpPr>
        <p:spPr>
          <a:xfrm>
            <a:off x="2079625" y="2306320"/>
            <a:ext cx="2981960" cy="36068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64005" y="84455"/>
            <a:ext cx="6015355" cy="4926965"/>
          </a:xfrm>
          <a:prstGeom prst="rect">
            <a:avLst/>
          </a:prstGeom>
        </p:spPr>
      </p:pic>
      <p:sp>
        <p:nvSpPr>
          <p:cNvPr id="33" name="Rectangles 32"/>
          <p:cNvSpPr/>
          <p:nvPr/>
        </p:nvSpPr>
        <p:spPr>
          <a:xfrm>
            <a:off x="1950085" y="394970"/>
            <a:ext cx="3252470" cy="43942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4" name="Rectangles 33"/>
          <p:cNvSpPr/>
          <p:nvPr/>
        </p:nvSpPr>
        <p:spPr>
          <a:xfrm>
            <a:off x="2023110" y="1804035"/>
            <a:ext cx="2677795" cy="259715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8" grpId="0" animBg="1"/>
      <p:bldP spid="8" grpId="1" animBg="1"/>
      <p:bldP spid="9" grpId="0" animBg="1"/>
      <p:bldP spid="9" grpId="1" animBg="1"/>
      <p:bldP spid="12" grpId="0" bldLvl="0" animBg="1"/>
      <p:bldP spid="12" grpId="1" animBg="1"/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  <p:bldP spid="26" grpId="0" animBg="1"/>
      <p:bldP spid="26" grpId="1" animBg="1"/>
      <p:bldP spid="28" grpId="0" animBg="1"/>
      <p:bldP spid="28" grpId="1" animBg="1"/>
      <p:bldP spid="30" grpId="0" bldLvl="0" animBg="1"/>
      <p:bldP spid="30" grpId="1" animBg="1"/>
      <p:bldP spid="31" grpId="0" animBg="1"/>
      <p:bldP spid="31" grpId="1" animBg="1"/>
      <p:bldP spid="33" grpId="0" animBg="1"/>
      <p:bldP spid="33" grpId="1" animBg="1"/>
      <p:bldP spid="34" grpId="0" animBg="1"/>
      <p:bldP spid="34" grpId="1" animBg="1"/>
    </p:bldLst>
  </p:timing>
</p:sld>
</file>

<file path=ppt/tags/tag1.xml><?xml version="1.0" encoding="utf-8"?>
<p:tagLst xmlns:p="http://schemas.openxmlformats.org/presentationml/2006/main">
  <p:tag name="AS_NET" val="2.0.50727.5485"/>
  <p:tag name="AS_OS" val="Microsoft Windows NT 6.1.7601 Service Pack 1"/>
  <p:tag name="AS_RELEASE_DATE" val="2018.04.09"/>
  <p:tag name="AS_TITLE" val="Aspose.Slides for .NET 2.0"/>
  <p:tag name="AS_VERSION" val="18.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微软雅黑"/>
        <a:ea typeface="微软雅黑"/>
        <a:cs typeface="Arial"/>
      </a:majorFont>
      <a:minorFont>
        <a:latin typeface="微软雅黑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1569</Words>
  <Application>WPS Presentation</Application>
  <PresentationFormat>全屏显示(16:9)</PresentationFormat>
  <Paragraphs>214</Paragraphs>
  <Slides>19</Slides>
  <Notes>8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8" baseType="lpstr">
      <vt:lpstr>Arial</vt:lpstr>
      <vt:lpstr>SimSun</vt:lpstr>
      <vt:lpstr>Wingdings</vt:lpstr>
      <vt:lpstr>Times New Roman</vt:lpstr>
      <vt:lpstr>SimHei</vt:lpstr>
      <vt:lpstr>Microsoft YaHei</vt:lpstr>
      <vt:lpstr>Arial Unicode MS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上海剑姬网络科技有限公司</Company>
  <LinksUpToDate>false</LinksUpToDate>
  <SharedDoc>false</SharedDoc>
  <HyperlinksChanged>false</HyperlinksChanged>
  <AppVersion>14.0000</AppVersion>
  <Manager>风云办公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风云办公PPT模板</dc:title>
  <dc:creator>风云办公</dc:creator>
  <cp:keywords>风云办公</cp:keywords>
  <dc:description>风云办公 http://www.ppt118.com</dc:description>
  <cp:category>qzuser</cp:category>
  <cp:lastModifiedBy>Fanjing Kong</cp:lastModifiedBy>
  <cp:revision>239</cp:revision>
  <dcterms:created xsi:type="dcterms:W3CDTF">2016-05-20T12:59:00Z</dcterms:created>
  <dcterms:modified xsi:type="dcterms:W3CDTF">2022-07-29T16:47:13Z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1033-11.2.0.11191</vt:lpwstr>
  </property>
  <property fmtid="{D5CDD505-2E9C-101B-9397-08002B2CF9AE}" pid="3" name="ICV">
    <vt:lpwstr>442E52CAFCAB49D5A7A294D03112843B</vt:lpwstr>
  </property>
</Properties>
</file>