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6" r:id="rId3"/>
    <p:sldId id="259" r:id="rId5"/>
    <p:sldId id="298" r:id="rId6"/>
    <p:sldId id="344" r:id="rId7"/>
    <p:sldId id="345" r:id="rId8"/>
    <p:sldId id="347" r:id="rId9"/>
    <p:sldId id="348" r:id="rId10"/>
    <p:sldId id="346" r:id="rId11"/>
    <p:sldId id="334" r:id="rId12"/>
    <p:sldId id="308" r:id="rId13"/>
    <p:sldId id="320" r:id="rId14"/>
    <p:sldId id="350" r:id="rId15"/>
    <p:sldId id="324" r:id="rId16"/>
    <p:sldId id="309" r:id="rId17"/>
    <p:sldId id="359" r:id="rId18"/>
    <p:sldId id="360" r:id="rId19"/>
    <p:sldId id="364" r:id="rId20"/>
    <p:sldId id="292" r:id="rId21"/>
    <p:sldId id="288" r:id="rId22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367"/>
    <a:srgbClr val="1D4865"/>
    <a:srgbClr val="1D4971"/>
    <a:srgbClr val="51B3CD"/>
    <a:srgbClr val="83C2DB"/>
    <a:srgbClr val="2980B4"/>
    <a:srgbClr val="4287C6"/>
    <a:srgbClr val="278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5815" autoAdjust="0"/>
  </p:normalViewPr>
  <p:slideViewPr>
    <p:cSldViewPr snapToGrid="0">
      <p:cViewPr varScale="1">
        <p:scale>
          <a:sx n="91" d="100"/>
          <a:sy n="91" d="100"/>
        </p:scale>
        <p:origin x="54" y="303"/>
      </p:cViewPr>
      <p:guideLst>
        <p:guide orient="horz" pos="1496"/>
        <p:guide pos="2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3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0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oleObject" Target="file:///C:\Users\sudos\Desktop\SynologyDrive\WORKSHOP-2022-07-29\7-21.xls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0.xml"/><Relationship Id="rId2" Type="http://schemas.openxmlformats.org/officeDocument/2006/relationships/hyperlink" Target="https://wiki.harvard.edu/confluence/display/LibraryStaffDoc/LibraryCloud+APIs" TargetMode="Externa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.wmf"/><Relationship Id="rId1" Type="http://schemas.openxmlformats.org/officeDocument/2006/relationships/oleObject" Target="file:///C:\Users\sudos\Desktop\CBDB WORKSHOP\&#22270;&#20070;&#20154;&#29289;&#20851;&#32852;.docx" TargetMode="Externa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文本框 3074"/>
          <p:cNvSpPr txBox="1"/>
          <p:nvPr/>
        </p:nvSpPr>
        <p:spPr>
          <a:xfrm>
            <a:off x="2570480" y="661670"/>
            <a:ext cx="6330315" cy="228409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68580" tIns="34290" rIns="68580" bIns="34290" anchor="t">
            <a:spAutoFit/>
          </a:bodyPr>
          <a:lstStyle/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en-US" altLang="zh-CN" sz="4800" b="1" dirty="0">
                <a:latin typeface="Times New Roman" panose="02020603050405020304" charset="0"/>
                <a:ea typeface="SimHei" panose="02010609060101010101" charset="-122"/>
                <a:cs typeface="Times New Roman" panose="02020603050405020304" charset="0"/>
                <a:sym typeface="+mn-ea"/>
              </a:rPr>
              <a:t>CBDB</a:t>
            </a:r>
            <a:r>
              <a:rPr lang="zh-CN" altLang="en-US" sz="4800" b="1" dirty="0">
                <a:latin typeface="SimHei" panose="02010609060101010101" charset="-122"/>
                <a:ea typeface="SimHei" panose="02010609060101010101" charset="-122"/>
                <a:sym typeface="+mn-ea"/>
              </a:rPr>
              <a:t>與哈佛燕京古籍</a:t>
            </a:r>
            <a:endParaRPr lang="zh-CN" altLang="en-US" sz="4800" b="1" dirty="0">
              <a:latin typeface="SimHei" panose="02010609060101010101" charset="-122"/>
              <a:ea typeface="SimHei" panose="02010609060101010101" charset="-122"/>
              <a:sym typeface="+mn-ea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4800" b="1" dirty="0">
                <a:latin typeface="SimHei" panose="02010609060101010101" charset="-122"/>
                <a:ea typeface="SimHei" panose="02010609060101010101" charset="-122"/>
                <a:sym typeface="+mn-ea"/>
              </a:rPr>
              <a:t>珍善本的關聯</a:t>
            </a:r>
            <a:endParaRPr lang="zh-CN" altLang="en-US" sz="4800" b="1" dirty="0">
              <a:latin typeface="SimHei" panose="02010609060101010101" charset="-122"/>
              <a:ea typeface="SimHei" panose="02010609060101010101" charset="-122"/>
              <a:sym typeface="+mn-e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557905" y="4036695"/>
            <a:ext cx="3680460" cy="923637"/>
          </a:xfrm>
          <a:prstGeom prst="roundRect">
            <a:avLst/>
          </a:prstGeom>
          <a:solidFill>
            <a:srgbClr val="1B436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SimHei" panose="02010609060101010101" charset="-122"/>
                <a:ea typeface="SimHei" panose="02010609060101010101" charset="-122"/>
                <a:cs typeface="SimHei" panose="02010609060101010101" charset="-122"/>
                <a:sym typeface="+mn-lt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SimHei" panose="02010609060101010101" charset="-122"/>
                <a:ea typeface="SimHei" panose="02010609060101010101" charset="-122"/>
                <a:cs typeface="SimHei" panose="02010609060101010101" charset="-122"/>
                <a:sym typeface="+mn-lt"/>
              </a:rPr>
              <a:t>孔凡晶</a:t>
            </a:r>
            <a:endParaRPr lang="zh-CN" altLang="en-US" sz="2400" dirty="0">
              <a:solidFill>
                <a:schemeClr val="bg1"/>
              </a:solidFill>
              <a:latin typeface="SimHei" panose="02010609060101010101" charset="-122"/>
              <a:ea typeface="SimHei" panose="02010609060101010101" charset="-122"/>
              <a:cs typeface="SimHei" panose="02010609060101010101" charset="-122"/>
              <a:sym typeface="+mn-lt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SimHei" panose="02010609060101010101" charset="-122"/>
                <a:ea typeface="SimHei" panose="02010609060101010101" charset="-122"/>
                <a:cs typeface="SimHei" panose="02010609060101010101" charset="-122"/>
                <a:sym typeface="+mn-lt"/>
              </a:rPr>
              <a:t>東北師範大學圖書館</a:t>
            </a:r>
            <a:endParaRPr lang="en-US" altLang="zh-CN" sz="2400" dirty="0">
              <a:solidFill>
                <a:schemeClr val="bg1"/>
              </a:solidFill>
              <a:latin typeface="SimHei" panose="02010609060101010101" charset="-122"/>
              <a:ea typeface="SimHei" panose="02010609060101010101" charset="-122"/>
              <a:cs typeface="SimHei" panose="02010609060101010101" charset="-122"/>
              <a:sym typeface="+mn-lt"/>
            </a:endParaRPr>
          </a:p>
        </p:txBody>
      </p:sp>
      <p:pic>
        <p:nvPicPr>
          <p:cNvPr id="125" name="M01-06-0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7307" y="-7582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prism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3075" grpId="0" bldLvl="0" animBg="1"/>
      <p:bldP spid="1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5400" y="900430"/>
            <a:ext cx="9071610" cy="622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b="1" dirty="0">
                <a:solidFill>
                  <a:srgbClr val="1B4367"/>
                </a:solidFill>
                <a:cs typeface="+mn-ea"/>
                <a:sym typeface="+mn-ea"/>
              </a:rPr>
              <a:t>二、</a:t>
            </a:r>
            <a:r>
              <a:rPr lang="en-US" altLang="zh-CN" sz="2300" b="1" dirty="0">
                <a:solidFill>
                  <a:srgbClr val="1B4367"/>
                </a:solidFill>
                <a:cs typeface="+mn-ea"/>
                <a:sym typeface="+mn-ea"/>
              </a:rPr>
              <a:t>利用</a:t>
            </a:r>
            <a:r>
              <a:rPr lang="zh-CN" altLang="en-US" sz="2300" b="1" dirty="0">
                <a:solidFill>
                  <a:srgbClr val="1B4367"/>
                </a:solidFill>
                <a:cs typeface="+mn-ea"/>
                <a:sym typeface="+mn-ea"/>
              </a:rPr>
              <a:t>燕京圖書館書單提取作者和著述資訊（</a:t>
            </a:r>
            <a:r>
              <a:rPr lang="en-US" altLang="zh-CN" sz="2300" b="1" dirty="0">
                <a:solidFill>
                  <a:srgbClr val="1B4367"/>
                </a:solidFill>
                <a:cs typeface="+mn-ea"/>
                <a:sym typeface="+mn-ea"/>
              </a:rPr>
              <a:t>2022.03-2022.05</a:t>
            </a:r>
            <a:r>
              <a:rPr lang="zh-CN" altLang="en-US" sz="23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63195" y="1727835"/>
            <a:ext cx="8567420" cy="2707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三份書單：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《普通古籍》、《大紅書目》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、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《Rare Books》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       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總計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29330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本書籍。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問題：元數據格式各異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;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解決：統一格式，去除重複記錄。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155" y="0"/>
            <a:ext cx="8086725" cy="45472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001010" y="598805"/>
            <a:ext cx="2188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普通古籍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9265" y="411480"/>
            <a:ext cx="8222615" cy="405447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366135" y="1019175"/>
            <a:ext cx="2418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大红书目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149225"/>
            <a:ext cx="8462010" cy="43980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530090" y="534035"/>
            <a:ext cx="209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Rare Books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3" name="Content Placeholder 1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5165" y="224790"/>
            <a:ext cx="8257540" cy="409765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3425190" y="1019175"/>
            <a:ext cx="352806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統一格式的數據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  <p:bldP spid="9" grpId="0"/>
      <p:bldP spid="9" grpId="1"/>
      <p:bldP spid="17" grpId="0" bldLvl="0" animBg="1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56530" y="3465830"/>
            <a:ext cx="2120265" cy="63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7430135" y="3072130"/>
            <a:ext cx="15049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王安石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4217035" y="2185035"/>
            <a:ext cx="150495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王安甲</a:t>
            </a:r>
            <a:endParaRPr 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王安乙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王安丙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王安丁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王安石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107950" y="2579370"/>
            <a:ext cx="17907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作者：王安石</a:t>
            </a:r>
            <a:endParaRPr 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000375" y="2579370"/>
            <a:ext cx="1130935" cy="710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051810" y="3044825"/>
            <a:ext cx="1096645" cy="307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125470" y="3465830"/>
            <a:ext cx="1022985" cy="5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96895" y="3579495"/>
            <a:ext cx="106870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000375" y="3647440"/>
            <a:ext cx="1074420" cy="772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5233035" y="2422525"/>
            <a:ext cx="21717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1800" b="1" dirty="0">
                <a:solidFill>
                  <a:srgbClr val="1B4367"/>
                </a:solidFill>
                <a:cs typeface="+mn-ea"/>
                <a:sym typeface="+mn-ea"/>
              </a:rPr>
              <a:t>選取與原書目作者匹配度最高者</a:t>
            </a:r>
            <a:endParaRPr lang="zh-CN" altLang="en-US" sz="18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37505" y="4250690"/>
            <a:ext cx="33693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最終匹配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3751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條人物資訊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106680" y="1541780"/>
            <a:ext cx="8958580" cy="70040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629150" y="1781175"/>
            <a:ext cx="269875" cy="3467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5437505" y="1259205"/>
            <a:ext cx="104203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人名？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256530" y="2127885"/>
            <a:ext cx="1042035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角色？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45380" y="1565910"/>
            <a:ext cx="662305" cy="261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4899025" y="1954530"/>
            <a:ext cx="701040" cy="165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536700" y="3199130"/>
            <a:ext cx="15049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提取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“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王安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”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0" y="932180"/>
            <a:ext cx="1017587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2、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设计人名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匹配策略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2" grpId="0"/>
      <p:bldP spid="12" grpId="1"/>
      <p:bldP spid="23" grpId="0"/>
      <p:bldP spid="23" grpId="1"/>
      <p:bldP spid="2" grpId="0"/>
      <p:bldP spid="2" grpId="1"/>
      <p:bldP spid="14" grpId="0"/>
      <p:bldP spid="1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258445" y="71755"/>
            <a:ext cx="8419465" cy="48672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00050" y="17145"/>
            <a:ext cx="8220075" cy="5391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7804150" y="17145"/>
            <a:ext cx="873760" cy="46850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492885" y="1344930"/>
            <a:ext cx="6311265" cy="6451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人物</a:t>
            </a:r>
            <a:r>
              <a:rPr lang="en-US" altLang="zh-CN" sz="3600">
                <a:solidFill>
                  <a:srgbClr val="FF0000"/>
                </a:solidFill>
              </a:rPr>
              <a:t>ID</a:t>
            </a:r>
            <a:r>
              <a:rPr lang="zh-CN" altLang="en-US" sz="3600">
                <a:solidFill>
                  <a:srgbClr val="FF0000"/>
                </a:solidFill>
              </a:rPr>
              <a:t>重複量大，需人工消歧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875665"/>
            <a:ext cx="8874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三、利用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FUZZYLOOKUP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实现人名和著述的匹配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2022.05-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5255" y="1597025"/>
            <a:ext cx="1017587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中华书局书目信息共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13537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条数据。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问题：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1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、格式统一，但个别字段混乱；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2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、作者字段，同一角色作者姓名间无明显分隔符。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-35560" y="216535"/>
            <a:ext cx="8974455" cy="473519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63500" y="240030"/>
            <a:ext cx="8766810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8662670" cy="326199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3201035" y="1527175"/>
            <a:ext cx="4460240" cy="693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7" name="Content Placeholder 16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390525" y="2375535"/>
            <a:ext cx="11475085" cy="2360930"/>
          </a:xfrm>
          <a:prstGeom prst="rect">
            <a:avLst/>
          </a:prstGeom>
        </p:spPr>
      </p:pic>
      <p:sp>
        <p:nvSpPr>
          <p:cNvPr id="18" name="Rectangles 17"/>
          <p:cNvSpPr/>
          <p:nvPr/>
        </p:nvSpPr>
        <p:spPr>
          <a:xfrm>
            <a:off x="2386965" y="3656330"/>
            <a:ext cx="2819400" cy="9702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5" y="1473835"/>
            <a:ext cx="7664450" cy="153225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424555" y="1920875"/>
            <a:ext cx="1858645" cy="454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5" y="-311785"/>
            <a:ext cx="5685155" cy="5059045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2396490" y="302895"/>
            <a:ext cx="1979295" cy="3390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bldLvl="0" animBg="1"/>
      <p:bldP spid="15" grpId="1" animBg="1"/>
      <p:bldP spid="8" grpId="0" animBg="1"/>
      <p:bldP spid="8" grpId="1" animBg="1"/>
      <p:bldP spid="18" grpId="0" bldLvl="0" animBg="1"/>
      <p:bldP spid="18" grpId="1" animBg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875665"/>
            <a:ext cx="8874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三、利用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FUZZYLOOKUP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實現人名和著述的匹配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2022.05-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pic>
        <p:nvPicPr>
          <p:cNvPr id="23" name="Content Placeholder 22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236220" y="1520825"/>
            <a:ext cx="8721725" cy="3686810"/>
          </a:xfrm>
          <a:prstGeom prst="rect">
            <a:avLst/>
          </a:prstGeom>
        </p:spPr>
      </p:pic>
      <p:sp>
        <p:nvSpPr>
          <p:cNvPr id="25" name="Rectangles 24"/>
          <p:cNvSpPr/>
          <p:nvPr/>
        </p:nvSpPr>
        <p:spPr>
          <a:xfrm>
            <a:off x="192405" y="1421130"/>
            <a:ext cx="8650605" cy="4464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875665"/>
            <a:ext cx="8874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三、利用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FUZZYLOOKUP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實現人名和著述的匹配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2022.05-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56870" y="1582420"/>
            <a:ext cx="1017587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提取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CBDB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中人物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-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書籍資訊（感謝宏甦）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320675" y="1520825"/>
            <a:ext cx="8463915" cy="356489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400050" y="1396365"/>
            <a:ext cx="8396605" cy="5778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8" name="Content Placeholder 7">
            <a:hlinkClick r:id="" action="ppaction://ole?verb="/>
          </p:cNvPr>
          <p:cNvGraphicFramePr>
            <a:graphicFrameLocks noChangeAspect="1"/>
          </p:cNvGraphicFramePr>
          <p:nvPr>
            <p:ph/>
          </p:nvPr>
        </p:nvGraphicFramePr>
        <p:xfrm>
          <a:off x="8434070" y="1668145"/>
          <a:ext cx="447040" cy="57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1257300" progId="Excel.Sheet.12">
                  <p:link updateAutomatic="1"/>
                </p:oleObj>
              </mc:Choice>
              <mc:Fallback>
                <p:oleObj name="" showAsIcon="1" r:id="rId1" imgW="971550" imgH="1257300" progId="Excel.Sheet.12">
                  <p:link updateAutomatic="1"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434070" y="1668145"/>
                        <a:ext cx="447040" cy="57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70485" y="949325"/>
            <a:ext cx="8874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三、利用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FUZZYLOOKUP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實現人名和著述的匹配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2022.05-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2135505"/>
            <a:ext cx="8306435" cy="1439545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592455" y="812800"/>
            <a:ext cx="1268730" cy="254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椭圆 99"/>
          <p:cNvSpPr/>
          <p:nvPr/>
        </p:nvSpPr>
        <p:spPr>
          <a:xfrm>
            <a:off x="829945" y="11430"/>
            <a:ext cx="520700" cy="491490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101" name="文本框 11"/>
          <p:cNvSpPr txBox="1"/>
          <p:nvPr/>
        </p:nvSpPr>
        <p:spPr>
          <a:xfrm>
            <a:off x="-913482" y="552026"/>
            <a:ext cx="4171762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工作展望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103" name="文本框 11"/>
          <p:cNvSpPr txBox="1"/>
          <p:nvPr/>
        </p:nvSpPr>
        <p:spPr>
          <a:xfrm>
            <a:off x="223516" y="19292"/>
            <a:ext cx="1732894" cy="46025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730250"/>
            <a:ext cx="887412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endParaRPr lang="en-US" sz="28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1B4367"/>
                </a:solidFill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rgbClr val="1B4367"/>
                </a:solidFill>
                <a:cs typeface="+mn-ea"/>
                <a:sym typeface="+mn-ea"/>
              </a:rPr>
              <a:t>、確定人物在著述中角色；</a:t>
            </a:r>
            <a:endParaRPr lang="zh-CN" altLang="en-US" sz="28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1B4367"/>
                </a:solidFill>
                <a:cs typeface="+mn-ea"/>
                <a:sym typeface="+mn-ea"/>
              </a:rPr>
              <a:t>2</a:t>
            </a:r>
            <a:r>
              <a:rPr lang="zh-CN" altLang="en-US" sz="2800" b="1" dirty="0">
                <a:solidFill>
                  <a:srgbClr val="1B4367"/>
                </a:solidFill>
                <a:cs typeface="+mn-ea"/>
                <a:sym typeface="+mn-ea"/>
              </a:rPr>
              <a:t>、关联</a:t>
            </a:r>
            <a:r>
              <a:rPr lang="en-US" altLang="zh-CN" sz="2800" b="1" dirty="0">
                <a:solidFill>
                  <a:srgbClr val="1B4367"/>
                </a:solidFill>
                <a:cs typeface="+mn-ea"/>
                <a:sym typeface="+mn-ea"/>
              </a:rPr>
              <a:t>CBDB</a:t>
            </a:r>
            <a:r>
              <a:rPr lang="zh-CN" altLang="en-US" sz="2800" b="1" dirty="0">
                <a:solidFill>
                  <a:srgbClr val="1B4367"/>
                </a:solidFill>
                <a:cs typeface="+mn-ea"/>
                <a:sym typeface="+mn-ea"/>
              </a:rPr>
              <a:t>与更多古籍书目信息</a:t>
            </a:r>
            <a:endParaRPr lang="zh-CN" altLang="en-US" sz="28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223520" y="2169160"/>
            <a:ext cx="8291830" cy="112903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912495" y="2755900"/>
            <a:ext cx="7467600" cy="3752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isInverted="1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82742" y="1570114"/>
            <a:ext cx="6049052" cy="46234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zh-CN" altLang="en-US" sz="6000" b="1" dirty="0">
                <a:solidFill>
                  <a:srgbClr val="1B4367"/>
                </a:solidFill>
                <a:cs typeface="+mn-ea"/>
                <a:sym typeface="+mn-lt"/>
              </a:rPr>
              <a:t>謝謝大家！</a:t>
            </a:r>
            <a:endParaRPr lang="zh-CN" altLang="en-US" sz="60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>
              <a:defRPr/>
            </a:pPr>
            <a:endParaRPr lang="zh-CN" altLang="en-US" sz="60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>
              <a:defRPr/>
            </a:pPr>
            <a:endParaRPr lang="zh-CN" altLang="en-US" sz="28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>
              <a:defRPr/>
            </a:pPr>
            <a:r>
              <a:rPr lang="en-US" altLang="zh-CN" sz="2800" b="1" dirty="0">
                <a:solidFill>
                  <a:srgbClr val="1B4367"/>
                </a:solidFill>
                <a:cs typeface="+mn-ea"/>
                <a:sym typeface="+mn-lt"/>
              </a:rPr>
              <a:t>kongfj505@nenu.edu.cn</a:t>
            </a:r>
            <a:endParaRPr lang="zh-CN" altLang="en-US" sz="28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>
              <a:defRPr/>
            </a:pPr>
            <a:endParaRPr lang="en-US" altLang="zh-CN" sz="60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>
              <a:defRPr/>
            </a:pPr>
            <a:endParaRPr lang="en-US" altLang="zh-CN" sz="60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645032" y="1412713"/>
            <a:ext cx="2214693" cy="510173"/>
          </a:xfrm>
          <a:prstGeom prst="roundRect">
            <a:avLst/>
          </a:prstGeom>
          <a:solidFill>
            <a:srgbClr val="1B436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工作內容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35755" y="1484339"/>
            <a:ext cx="478533" cy="393570"/>
            <a:chOff x="5640108" y="966369"/>
            <a:chExt cx="476097" cy="391567"/>
          </a:xfrm>
        </p:grpSpPr>
        <p:sp>
          <p:nvSpPr>
            <p:cNvPr id="25" name="椭圆 24"/>
            <p:cNvSpPr/>
            <p:nvPr/>
          </p:nvSpPr>
          <p:spPr>
            <a:xfrm>
              <a:off x="5673454" y="966369"/>
              <a:ext cx="391567" cy="391567"/>
            </a:xfrm>
            <a:prstGeom prst="ellipse">
              <a:avLst/>
            </a:prstGeom>
            <a:solidFill>
              <a:srgbClr val="1B436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17"/>
            <p:cNvSpPr txBox="1"/>
            <p:nvPr/>
          </p:nvSpPr>
          <p:spPr>
            <a:xfrm>
              <a:off x="5640108" y="975817"/>
              <a:ext cx="476097" cy="36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80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66491" y="2012712"/>
            <a:ext cx="2147298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4400" b="1" spc="-225">
                <a:solidFill>
                  <a:srgbClr val="1B4367"/>
                </a:solidFill>
                <a:cs typeface="+mn-ea"/>
                <a:sym typeface="+mn-lt"/>
              </a:rPr>
              <a:t>目 錄</a:t>
            </a:r>
            <a:endParaRPr lang="zh-CN" altLang="en-US" sz="4400" b="1" spc="-225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79" name="文本框 10"/>
          <p:cNvSpPr txBox="1"/>
          <p:nvPr/>
        </p:nvSpPr>
        <p:spPr>
          <a:xfrm>
            <a:off x="5645032" y="2130257"/>
            <a:ext cx="2214693" cy="510073"/>
          </a:xfrm>
          <a:prstGeom prst="roundRect">
            <a:avLst/>
          </a:prstGeom>
          <a:solidFill>
            <a:srgbClr val="1B436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工作方法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5135755" y="2201883"/>
            <a:ext cx="478533" cy="393570"/>
            <a:chOff x="5640108" y="966369"/>
            <a:chExt cx="476097" cy="391567"/>
          </a:xfrm>
        </p:grpSpPr>
        <p:sp>
          <p:nvSpPr>
            <p:cNvPr id="81" name="椭圆 80"/>
            <p:cNvSpPr/>
            <p:nvPr/>
          </p:nvSpPr>
          <p:spPr>
            <a:xfrm>
              <a:off x="5673454" y="966369"/>
              <a:ext cx="391567" cy="391567"/>
            </a:xfrm>
            <a:prstGeom prst="ellipse">
              <a:avLst/>
            </a:prstGeom>
            <a:solidFill>
              <a:srgbClr val="1B436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2" name="文本框 17"/>
            <p:cNvSpPr txBox="1"/>
            <p:nvPr/>
          </p:nvSpPr>
          <p:spPr>
            <a:xfrm>
              <a:off x="5640108" y="975817"/>
              <a:ext cx="476097" cy="36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80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en-US" altLang="zh-CN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3" name="文本框 10"/>
          <p:cNvSpPr txBox="1"/>
          <p:nvPr/>
        </p:nvSpPr>
        <p:spPr>
          <a:xfrm>
            <a:off x="5645032" y="2847801"/>
            <a:ext cx="2214693" cy="510073"/>
          </a:xfrm>
          <a:prstGeom prst="roundRect">
            <a:avLst/>
          </a:prstGeom>
          <a:solidFill>
            <a:srgbClr val="1B436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工作展望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135755" y="2919427"/>
            <a:ext cx="478533" cy="393570"/>
            <a:chOff x="5640108" y="966369"/>
            <a:chExt cx="476097" cy="391567"/>
          </a:xfrm>
        </p:grpSpPr>
        <p:sp>
          <p:nvSpPr>
            <p:cNvPr id="85" name="椭圆 84"/>
            <p:cNvSpPr/>
            <p:nvPr/>
          </p:nvSpPr>
          <p:spPr>
            <a:xfrm>
              <a:off x="5673454" y="966369"/>
              <a:ext cx="391567" cy="391567"/>
            </a:xfrm>
            <a:prstGeom prst="ellipse">
              <a:avLst/>
            </a:prstGeom>
            <a:solidFill>
              <a:srgbClr val="1B436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6" name="文本框 17"/>
            <p:cNvSpPr txBox="1"/>
            <p:nvPr/>
          </p:nvSpPr>
          <p:spPr>
            <a:xfrm>
              <a:off x="5640108" y="975817"/>
              <a:ext cx="476097" cy="36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80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 altLang="zh-CN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燕尾形 3"/>
          <p:cNvSpPr/>
          <p:nvPr/>
        </p:nvSpPr>
        <p:spPr>
          <a:xfrm>
            <a:off x="4284324" y="2183489"/>
            <a:ext cx="256853" cy="448435"/>
          </a:xfrm>
          <a:prstGeom prst="chevron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d" isInverted="1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工作内容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21"/>
          <p:cNvSpPr txBox="1"/>
          <p:nvPr/>
        </p:nvSpPr>
        <p:spPr>
          <a:xfrm>
            <a:off x="163830" y="819150"/>
            <a:ext cx="8980170" cy="41313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背景：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擁有</a:t>
            </a:r>
            <a:r>
              <a:rPr lang="en-US" altLang="zh-CN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51</a:t>
            </a:r>
            <a:r>
              <a:rPr lang="zh-CN" altLang="en-US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萬餘條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人物記錄；</a:t>
            </a:r>
            <a:r>
              <a:rPr lang="zh-CN" altLang="en-US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近</a:t>
            </a:r>
            <a:r>
              <a:rPr lang="en-US" altLang="zh-CN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5萬條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著述記錄；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</a:t>
            </a:r>
            <a:r>
              <a:rPr lang="en-US" altLang="zh-CN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3</a:t>
            </a:r>
            <a:r>
              <a:rPr lang="zh-CN" altLang="en-US" sz="2400" b="1" dirty="0">
                <a:solidFill>
                  <a:srgbClr val="1B4367"/>
                </a:solidFill>
                <a:highlight>
                  <a:srgbClr val="FFFF00"/>
                </a:highlight>
                <a:cs typeface="+mn-ea"/>
                <a:sym typeface="+mn-lt"/>
              </a:rPr>
              <a:t>萬餘條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人物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-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著述記錄。（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2022.3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月統計）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问题：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1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、近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2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萬條著述記錄（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5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萬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-3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萬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）需要補充作者資訊；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2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、收錄更多权威著述資訊。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/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工作内容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21"/>
          <p:cNvSpPr txBox="1"/>
          <p:nvPr/>
        </p:nvSpPr>
        <p:spPr>
          <a:xfrm>
            <a:off x="163830" y="813435"/>
            <a:ext cx="8980170" cy="41313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工作內容：關聯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與哈佛燕京古籍珍善本。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    1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、古籍作者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   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人物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;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關聯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”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</a:t>
            </a:r>
            <a:endParaRPr lang="en-US" altLang="zh-CN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    2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、古籍書目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   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著述。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/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779520" y="2844165"/>
            <a:ext cx="1460500" cy="635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779520" y="3951605"/>
            <a:ext cx="1460500" cy="635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329690" y="2842895"/>
            <a:ext cx="670560" cy="479425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329690" y="3379470"/>
            <a:ext cx="558165" cy="648335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工作内容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21"/>
          <p:cNvSpPr txBox="1"/>
          <p:nvPr/>
        </p:nvSpPr>
        <p:spPr>
          <a:xfrm>
            <a:off x="163830" y="819150"/>
            <a:ext cx="8980170" cy="35769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難度：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1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、馆藏檢索系統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HOLLIS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與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是相互獨立資料庫，數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據格式不同，不能實現直接通信；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2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、如何全面、準確提取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HOLLIS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中燕京古籍書目資訊，並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               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按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CBDB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lt"/>
              </a:rPr>
              <a:t>格式寫入数据库。</a:t>
            </a:r>
            <a:endParaRPr lang="zh-CN" altLang="en-US" sz="24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lt"/>
              </a:rPr>
              <a:t> 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  <a:p>
            <a:pPr algn="ctr"/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4620" y="719455"/>
            <a:ext cx="86652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一、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利用HOLLIS API提取</a:t>
            </a:r>
            <a:r>
              <a:rPr lang="zh-CN" altLang="en-US" sz="2400" b="1" dirty="0">
                <a:solidFill>
                  <a:srgbClr val="1B4367"/>
                </a:solidFill>
                <a:cs typeface="+mn-ea"/>
                <a:sym typeface="+mn-ea"/>
              </a:rPr>
              <a:t>古籍</a:t>
            </a:r>
            <a:r>
              <a:rPr lang="en-US" altLang="zh-CN" sz="2400" b="1" dirty="0">
                <a:solidFill>
                  <a:srgbClr val="1B4367"/>
                </a:solidFill>
                <a:cs typeface="+mn-ea"/>
                <a:sym typeface="+mn-ea"/>
              </a:rPr>
              <a:t>書目資訊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 （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2022.01-2022.03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297180" y="1285240"/>
            <a:ext cx="10175875" cy="2707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  API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：应用程序接口（感謝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Dr Tang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 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8" name="图片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3195" y="1942465"/>
            <a:ext cx="4591050" cy="3054985"/>
          </a:xfrm>
          <a:prstGeom prst="rect">
            <a:avLst/>
          </a:prstGeom>
        </p:spPr>
      </p:pic>
      <p:pic>
        <p:nvPicPr>
          <p:cNvPr id="100" name="Content Placeholder 9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8535" y="2181225"/>
            <a:ext cx="4011295" cy="1536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5010150" y="4080510"/>
            <a:ext cx="41338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API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角色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:  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傳送數據，創建鏈接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 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765175"/>
            <a:ext cx="88741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一、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利用圖書館HOLLIS API提取書目資訊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 （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2022.01-2022.03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222885" y="1213485"/>
            <a:ext cx="10175875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2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、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哈佛圖書館API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使用指南（感謝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Sharon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老師）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      </a:t>
            </a:r>
            <a:endParaRPr lang="en-US" altLang="zh-CN" sz="16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    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/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1062355" y="1686560"/>
            <a:ext cx="6258560" cy="35953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89280" y="3764915"/>
            <a:ext cx="7079615" cy="30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rgbClr val="FF0000"/>
                </a:solidFill>
                <a:cs typeface="+mn-ea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cs typeface="+mn-ea"/>
                <a:sym typeface="+mn-ea"/>
                <a:hlinkClick r:id="rId2" action="ppaction://hlinkfile"/>
              </a:rPr>
              <a:t>https://wiki.harvard.edu/confluence/display/LibraryStaffDoc/LibraryCloud</a:t>
            </a:r>
            <a:endParaRPr lang="en-US" altLang="zh-CN" b="1" dirty="0">
              <a:solidFill>
                <a:srgbClr val="FF0000"/>
              </a:solidFill>
              <a:cs typeface="+mn-ea"/>
              <a:sym typeface="+mn-ea"/>
              <a:hlinkClick r:id="rId2" action="ppaction://hlinkfile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89349" y="875610"/>
            <a:ext cx="1309473" cy="0"/>
          </a:xfrm>
          <a:prstGeom prst="line">
            <a:avLst/>
          </a:prstGeom>
          <a:ln w="9525">
            <a:solidFill>
              <a:srgbClr val="1B4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937141" y="2019"/>
            <a:ext cx="661749" cy="653245"/>
          </a:xfrm>
          <a:prstGeom prst="ellipse">
            <a:avLst/>
          </a:prstGeom>
          <a:solidFill>
            <a:srgbClr val="1B4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2" name="文本框 21"/>
          <p:cNvSpPr txBox="1"/>
          <p:nvPr/>
        </p:nvSpPr>
        <p:spPr>
          <a:xfrm>
            <a:off x="163370" y="647820"/>
            <a:ext cx="2323010" cy="2527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1B4367"/>
                </a:solidFill>
                <a:cs typeface="+mn-ea"/>
                <a:sym typeface="+mn-lt"/>
              </a:rPr>
              <a:t>工作方法</a:t>
            </a:r>
            <a:endParaRPr lang="zh-CN" altLang="en-US" sz="1200" b="1" dirty="0">
              <a:solidFill>
                <a:srgbClr val="1B4367"/>
              </a:solidFill>
              <a:cs typeface="+mn-ea"/>
              <a:sym typeface="+mn-lt"/>
            </a:endParaRPr>
          </a:p>
        </p:txBody>
      </p:sp>
      <p:sp>
        <p:nvSpPr>
          <p:cNvPr id="24" name="文本框 11"/>
          <p:cNvSpPr txBox="1"/>
          <p:nvPr/>
        </p:nvSpPr>
        <p:spPr>
          <a:xfrm>
            <a:off x="913272" y="17078"/>
            <a:ext cx="709677" cy="5814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900" dirty="0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en-US" altLang="zh-CN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5255" y="868045"/>
            <a:ext cx="88741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一、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利用圖書館HOLLIS API提取書目資訊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 （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2022.01-2022.03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）</a:t>
            </a: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66395" y="1633855"/>
            <a:ext cx="953516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   3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、如何通過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API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關聯</a:t>
            </a:r>
            <a:r>
              <a:rPr lang="en-US" altLang="zh-CN" sz="2000" b="1" dirty="0">
                <a:solidFill>
                  <a:srgbClr val="1B4367"/>
                </a:solidFill>
                <a:cs typeface="+mn-ea"/>
                <a:sym typeface="+mn-ea"/>
              </a:rPr>
              <a:t>CBDB</a:t>
            </a:r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ea"/>
              </a:rPr>
              <a:t>與燕京古籍珍善本</a:t>
            </a:r>
            <a:r>
              <a:rPr lang="zh-CN" sz="2000" b="1" dirty="0">
                <a:solidFill>
                  <a:srgbClr val="1B4367"/>
                </a:solidFill>
                <a:cs typeface="+mn-ea"/>
                <a:sym typeface="+mn-ea"/>
              </a:rPr>
              <a:t>？</a:t>
            </a:r>
            <a:endParaRPr 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pPr algn="l"/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  <a:p>
            <a:r>
              <a:rPr lang="zh-CN" altLang="en-US" sz="2000" b="1" dirty="0">
                <a:solidFill>
                  <a:srgbClr val="1B4367"/>
                </a:solidFill>
                <a:cs typeface="+mn-ea"/>
                <a:sym typeface="+mn-lt"/>
              </a:rPr>
              <a:t>           CBDB人物                       燕京古籍作者 </a:t>
            </a:r>
            <a:endParaRPr lang="zh-CN" altLang="en-US" sz="2000" b="1" dirty="0">
              <a:solidFill>
                <a:srgbClr val="1B4367"/>
              </a:solidFill>
              <a:cs typeface="+mn-ea"/>
              <a:sym typeface="+mn-ea"/>
            </a:endParaRPr>
          </a:p>
        </p:txBody>
      </p:sp>
      <p:graphicFrame>
        <p:nvGraphicFramePr>
          <p:cNvPr id="5" name="Content Placeholder 4">
            <a:hlinkClick r:id="" action="ppaction://ole?verb="/>
          </p:cNvPr>
          <p:cNvGraphicFramePr>
            <a:graphicFrameLocks noChangeAspect="1"/>
          </p:cNvGraphicFramePr>
          <p:nvPr>
            <p:ph/>
          </p:nvPr>
        </p:nvGraphicFramePr>
        <p:xfrm>
          <a:off x="6223000" y="1952625"/>
          <a:ext cx="568325" cy="735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1257300" progId="Word.Document.12">
                  <p:link updateAutomatic="1"/>
                </p:oleObj>
              </mc:Choice>
              <mc:Fallback>
                <p:oleObj name="" showAsIcon="1" r:id="rId1" imgW="971550" imgH="1257300" progId="Word.Document.12">
                  <p:link updateAutomatic="1"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223000" y="1952625"/>
                        <a:ext cx="568325" cy="735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2708275" y="3094990"/>
            <a:ext cx="1460500" cy="635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2994025" y="2567940"/>
            <a:ext cx="9264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altLang="zh-CN" b="1"/>
              <a:t> </a:t>
            </a:r>
            <a:r>
              <a:rPr lang="zh-CN" altLang="en-US" sz="2000" b="1"/>
              <a:t>匹配</a:t>
            </a:r>
            <a:endParaRPr lang="zh-CN" altLang="en-US" sz="2000" b="1"/>
          </a:p>
        </p:txBody>
      </p:sp>
      <p:sp>
        <p:nvSpPr>
          <p:cNvPr id="9" name="Text Box 8"/>
          <p:cNvSpPr txBox="1"/>
          <p:nvPr/>
        </p:nvSpPr>
        <p:spPr>
          <a:xfrm>
            <a:off x="2994025" y="3187065"/>
            <a:ext cx="9264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altLang="zh-CN" b="1"/>
              <a:t> </a:t>
            </a:r>
            <a:r>
              <a:rPr lang="en-US" altLang="zh-CN" sz="2000" b="1"/>
              <a:t>API</a:t>
            </a:r>
            <a:endParaRPr lang="en-US" altLang="zh-CN" sz="2000" b="1"/>
          </a:p>
        </p:txBody>
      </p:sp>
      <p:sp>
        <p:nvSpPr>
          <p:cNvPr id="16" name="Text Box 15"/>
          <p:cNvSpPr txBox="1"/>
          <p:nvPr/>
        </p:nvSpPr>
        <p:spPr>
          <a:xfrm>
            <a:off x="6972935" y="2703830"/>
            <a:ext cx="1642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提取书名</a:t>
            </a:r>
            <a:endParaRPr lang="zh-CN" altLang="en-US" sz="2000" b="1"/>
          </a:p>
          <a:p>
            <a:r>
              <a:rPr lang="en-US" altLang="zh-CN" sz="2000" b="1"/>
              <a:t>HOLLIS ID</a:t>
            </a:r>
            <a:endParaRPr lang="en-US" altLang="zh-CN" sz="2000" b="1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7720" y="3051175"/>
            <a:ext cx="981075" cy="12065"/>
          </a:xfrm>
          <a:prstGeom prst="straightConnector1">
            <a:avLst/>
          </a:prstGeom>
          <a:ln w="76200">
            <a:solidFill>
              <a:srgbClr val="FF0000">
                <a:alpha val="9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7805" y="69850"/>
            <a:ext cx="5477510" cy="454152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1837055" y="386715"/>
            <a:ext cx="2238375" cy="3327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0"/>
            <a:ext cx="5448300" cy="4910455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749300" y="1446530"/>
            <a:ext cx="2102485" cy="1746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665" y="39370"/>
            <a:ext cx="6286500" cy="487108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532890" y="82550"/>
            <a:ext cx="1865630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1651000" y="944880"/>
            <a:ext cx="3162935" cy="281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1605915" y="4282440"/>
            <a:ext cx="4047490" cy="281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65" y="39370"/>
            <a:ext cx="5120005" cy="4839970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5011420" y="20320"/>
            <a:ext cx="1826260" cy="3155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446020" y="1937385"/>
            <a:ext cx="2508885" cy="3270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69850"/>
            <a:ext cx="5580380" cy="4850765"/>
          </a:xfrm>
          <a:prstGeom prst="rect">
            <a:avLst/>
          </a:prstGeom>
        </p:spPr>
      </p:pic>
      <p:sp>
        <p:nvSpPr>
          <p:cNvPr id="18" name="Rectangles 17"/>
          <p:cNvSpPr/>
          <p:nvPr/>
        </p:nvSpPr>
        <p:spPr>
          <a:xfrm>
            <a:off x="2677160" y="353060"/>
            <a:ext cx="2468880" cy="3270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050" y="56515"/>
            <a:ext cx="5095875" cy="4796790"/>
          </a:xfrm>
          <a:prstGeom prst="rect">
            <a:avLst/>
          </a:prstGeom>
        </p:spPr>
      </p:pic>
      <p:sp>
        <p:nvSpPr>
          <p:cNvPr id="20" name="Rectangles 19"/>
          <p:cNvSpPr/>
          <p:nvPr/>
        </p:nvSpPr>
        <p:spPr>
          <a:xfrm>
            <a:off x="2643505" y="353060"/>
            <a:ext cx="3867150" cy="6540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020" y="39370"/>
            <a:ext cx="5424805" cy="4814570"/>
          </a:xfrm>
          <a:prstGeom prst="rect">
            <a:avLst/>
          </a:prstGeom>
        </p:spPr>
      </p:pic>
      <p:sp>
        <p:nvSpPr>
          <p:cNvPr id="22" name="Rectangles 21"/>
          <p:cNvSpPr/>
          <p:nvPr/>
        </p:nvSpPr>
        <p:spPr>
          <a:xfrm>
            <a:off x="5022215" y="8890"/>
            <a:ext cx="2779395" cy="3384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2727960" y="2469515"/>
            <a:ext cx="3044190" cy="3663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605" y="133985"/>
            <a:ext cx="5525135" cy="4744720"/>
          </a:xfrm>
          <a:prstGeom prst="rect">
            <a:avLst/>
          </a:prstGeom>
        </p:spPr>
      </p:pic>
      <p:sp>
        <p:nvSpPr>
          <p:cNvPr id="26" name="Rectangles 25"/>
          <p:cNvSpPr/>
          <p:nvPr/>
        </p:nvSpPr>
        <p:spPr>
          <a:xfrm>
            <a:off x="1791970" y="332740"/>
            <a:ext cx="508508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960" y="133985"/>
            <a:ext cx="6482080" cy="4553585"/>
          </a:xfrm>
          <a:prstGeom prst="rect">
            <a:avLst/>
          </a:prstGeom>
        </p:spPr>
      </p:pic>
      <p:sp>
        <p:nvSpPr>
          <p:cNvPr id="28" name="Rectangles 27"/>
          <p:cNvSpPr/>
          <p:nvPr/>
        </p:nvSpPr>
        <p:spPr>
          <a:xfrm>
            <a:off x="1887855" y="389255"/>
            <a:ext cx="2762250" cy="2482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865" y="-5715"/>
            <a:ext cx="5386705" cy="4921250"/>
          </a:xfrm>
          <a:prstGeom prst="rect">
            <a:avLst/>
          </a:prstGeom>
        </p:spPr>
      </p:pic>
      <p:sp>
        <p:nvSpPr>
          <p:cNvPr id="30" name="Rectangles 29"/>
          <p:cNvSpPr/>
          <p:nvPr/>
        </p:nvSpPr>
        <p:spPr>
          <a:xfrm>
            <a:off x="4676140" y="85090"/>
            <a:ext cx="2023745" cy="3270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2079625" y="2306320"/>
            <a:ext cx="2981960" cy="3606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4005" y="84455"/>
            <a:ext cx="6015355" cy="4926965"/>
          </a:xfrm>
          <a:prstGeom prst="rect">
            <a:avLst/>
          </a:prstGeom>
        </p:spPr>
      </p:pic>
      <p:sp>
        <p:nvSpPr>
          <p:cNvPr id="33" name="Rectangles 32"/>
          <p:cNvSpPr/>
          <p:nvPr/>
        </p:nvSpPr>
        <p:spPr>
          <a:xfrm>
            <a:off x="1950085" y="394970"/>
            <a:ext cx="3252470" cy="439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Rectangles 33"/>
          <p:cNvSpPr/>
          <p:nvPr/>
        </p:nvSpPr>
        <p:spPr>
          <a:xfrm>
            <a:off x="2023110" y="1804035"/>
            <a:ext cx="2677795" cy="2597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animBg="1"/>
      <p:bldP spid="8" grpId="1" animBg="1"/>
      <p:bldP spid="9" grpId="0" animBg="1"/>
      <p:bldP spid="9" grpId="1" animBg="1"/>
      <p:bldP spid="12" grpId="0" bldLvl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8" grpId="0" animBg="1"/>
      <p:bldP spid="28" grpId="1" animBg="1"/>
      <p:bldP spid="30" grpId="0" bldLvl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</p:bldLst>
  </p:timing>
</p:sld>
</file>

<file path=ppt/tags/tag1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WPS Presentation</Application>
  <PresentationFormat>全屏显示(16:9)</PresentationFormat>
  <Paragraphs>214</Paragraphs>
  <Slides>19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SimHei</vt:lpstr>
      <vt:lpstr>Microsoft YaHei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category>qzuser</cp:category>
  <cp:lastModifiedBy>Fanjing Kong</cp:lastModifiedBy>
  <cp:revision>239</cp:revision>
  <dcterms:created xsi:type="dcterms:W3CDTF">2016-05-20T12:59:00Z</dcterms:created>
  <dcterms:modified xsi:type="dcterms:W3CDTF">2022-07-29T16:47:13Z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1033-11.2.0.11191</vt:lpwstr>
  </property>
  <property fmtid="{D5CDD505-2E9C-101B-9397-08002B2CF9AE}" pid="3" name="ICV">
    <vt:lpwstr>442E52CAFCAB49D5A7A294D03112843B</vt:lpwstr>
  </property>
</Properties>
</file>