
<file path=[Content_Types].xml><?xml version="1.0" encoding="utf-8"?>
<Types xmlns="http://schemas.openxmlformats.org/package/2006/content-types">
  <Default Extension="jpeg" ContentType="image/jpeg"/>
  <Default Extension="mov" ContentType="video/quicktime"/>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2.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0"/>
  </p:notesMasterIdLst>
  <p:sldIdLst>
    <p:sldId id="282" r:id="rId2"/>
    <p:sldId id="308" r:id="rId3"/>
    <p:sldId id="281" r:id="rId4"/>
    <p:sldId id="324" r:id="rId5"/>
    <p:sldId id="325" r:id="rId6"/>
    <p:sldId id="346" r:id="rId7"/>
    <p:sldId id="345" r:id="rId8"/>
    <p:sldId id="347" r:id="rId9"/>
    <p:sldId id="348" r:id="rId10"/>
    <p:sldId id="380" r:id="rId11"/>
    <p:sldId id="379" r:id="rId12"/>
    <p:sldId id="381" r:id="rId13"/>
    <p:sldId id="383" r:id="rId14"/>
    <p:sldId id="382" r:id="rId15"/>
    <p:sldId id="387" r:id="rId16"/>
    <p:sldId id="388" r:id="rId17"/>
    <p:sldId id="295" r:id="rId18"/>
    <p:sldId id="294" r:id="rId19"/>
  </p:sldIdLst>
  <p:sldSz cx="12192000" cy="6858000"/>
  <p:notesSz cx="6858000" cy="9144000"/>
  <p:custDataLst>
    <p:tags r:id="rId21"/>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3D74A7"/>
    <a:srgbClr val="1F4E79"/>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83" autoAdjust="0"/>
    <p:restoredTop sz="94660"/>
  </p:normalViewPr>
  <p:slideViewPr>
    <p:cSldViewPr snapToGrid="0">
      <p:cViewPr varScale="1">
        <p:scale>
          <a:sx n="110" d="100"/>
          <a:sy n="110" d="100"/>
        </p:scale>
        <p:origin x="672" y="184"/>
      </p:cViewPr>
      <p:guideLst>
        <p:guide orient="horz" pos="2160"/>
        <p:guide pos="3840"/>
      </p:guideLst>
    </p:cSldViewPr>
  </p:slideViewPr>
  <p:notesTextViewPr>
    <p:cViewPr>
      <p:scale>
        <a:sx n="1" d="1"/>
        <a:sy n="1" d="1"/>
      </p:scale>
      <p:origin x="0" y="0"/>
    </p:cViewPr>
  </p:notesTextViewPr>
  <p:sorterViewPr>
    <p:cViewPr>
      <p:scale>
        <a:sx n="91" d="100"/>
        <a:sy n="91" d="100"/>
      </p:scale>
      <p:origin x="0" y="0"/>
    </p:cViewPr>
  </p:sorter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tags" Target="tags/tag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viewProps" Target="viewProp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1">
  <dgm:title val=""/>
  <dgm:desc val=""/>
  <dgm:catLst>
    <dgm:cat type="accent1" pri="11200"/>
  </dgm:catLst>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colorsDef>
</file>

<file path=ppt/diagrams/data1.xml><?xml version="1.0" encoding="utf-8"?>
<dgm:dataModel xmlns:dgm="http://schemas.openxmlformats.org/drawingml/2006/diagram" xmlns:a="http://schemas.openxmlformats.org/drawingml/2006/main">
  <dgm:ptLst>
    <dgm:pt modelId="{2E15931E-1654-4B73-89B2-8E333D9C42E0}" type="doc">
      <dgm:prSet loTypeId="urn:microsoft.com/office/officeart/2005/8/layout/vList5" loCatId="list" qsTypeId="urn:microsoft.com/office/officeart/2005/8/quickstyle/simple1#1" qsCatId="simple" csTypeId="urn:microsoft.com/office/officeart/2005/8/colors/accent1_2#1" csCatId="accent1" phldr="0"/>
      <dgm:spPr/>
      <dgm:t>
        <a:bodyPr/>
        <a:lstStyle/>
        <a:p>
          <a:endParaRPr lang="zh-CN" altLang="en-US"/>
        </a:p>
      </dgm:t>
    </dgm:pt>
    <dgm:pt modelId="{90DDC401-903F-495B-A387-FFA8A45891F6}">
      <dgm:prSet phldrT="[文本]" phldr="0" custT="0"/>
      <dgm:spPr/>
      <dgm:t>
        <a:bodyPr vert="horz" wrap="square"/>
        <a:lstStyle/>
        <a:p>
          <a:pPr>
            <a:lnSpc>
              <a:spcPct val="100000"/>
            </a:lnSpc>
            <a:spcBef>
              <a:spcPct val="0"/>
            </a:spcBef>
            <a:spcAft>
              <a:spcPct val="35000"/>
            </a:spcAft>
          </a:pPr>
          <a:r>
            <a:rPr lang="zh-CN" altLang="en-US"/>
            <a:t>Round single-chamber tomb with slope path</a:t>
          </a:r>
        </a:p>
        <a:p>
          <a:pPr>
            <a:lnSpc>
              <a:spcPct val="100000"/>
            </a:lnSpc>
            <a:spcBef>
              <a:spcPct val="0"/>
            </a:spcBef>
            <a:spcAft>
              <a:spcPct val="35000"/>
            </a:spcAft>
          </a:pPr>
          <a:r>
            <a:rPr lang="zh-CN" altLang="en-US"/>
            <a:t>斜坡墓道圓形單室墓</a:t>
          </a:r>
        </a:p>
      </dgm:t>
    </dgm:pt>
    <dgm:pt modelId="{C8BB0B8A-C63A-4F83-B8DD-3A7CE259E4EE}" type="parTrans" cxnId="{77DEA4A5-B6E3-49CC-9366-2885378EDFAA}">
      <dgm:prSet/>
      <dgm:spPr/>
      <dgm:t>
        <a:bodyPr/>
        <a:lstStyle/>
        <a:p>
          <a:endParaRPr lang="zh-CN" altLang="en-US"/>
        </a:p>
      </dgm:t>
    </dgm:pt>
    <dgm:pt modelId="{35E5E878-0907-4014-9CFA-56AEFE6C22E5}" type="sibTrans" cxnId="{77DEA4A5-B6E3-49CC-9366-2885378EDFAA}">
      <dgm:prSet/>
      <dgm:spPr/>
      <dgm:t>
        <a:bodyPr/>
        <a:lstStyle/>
        <a:p>
          <a:endParaRPr lang="zh-CN" altLang="en-US"/>
        </a:p>
      </dgm:t>
    </dgm:pt>
    <dgm:pt modelId="{E08CEB0C-E37F-4DCA-A8EA-4B2CD3AD7754}">
      <dgm:prSet phldrT="[文本]" phldr="0" custT="1"/>
      <dgm:spPr/>
      <dgm:t>
        <a:bodyPr vert="horz" wrap="square"/>
        <a:lstStyle/>
        <a:p>
          <a:pPr>
            <a:lnSpc>
              <a:spcPct val="100000"/>
            </a:lnSpc>
            <a:spcBef>
              <a:spcPct val="0"/>
            </a:spcBef>
            <a:spcAft>
              <a:spcPct val="15000"/>
            </a:spcAft>
          </a:pPr>
          <a:r>
            <a:rPr lang="en-US" altLang="zh-CN" sz="1400"/>
            <a:t>IM2761</a:t>
          </a:r>
          <a:r>
            <a:rPr lang="zh-CN" altLang="en-US" sz="1400"/>
            <a:t>（富弼夫婦墓）</a:t>
          </a:r>
        </a:p>
      </dgm:t>
    </dgm:pt>
    <dgm:pt modelId="{FB4BCC77-44E9-4065-8A2F-90CD32DE34E3}" type="parTrans" cxnId="{2F4B928D-26C5-4840-8896-E72E7C539495}">
      <dgm:prSet/>
      <dgm:spPr/>
      <dgm:t>
        <a:bodyPr/>
        <a:lstStyle/>
        <a:p>
          <a:endParaRPr lang="zh-CN" altLang="en-US"/>
        </a:p>
      </dgm:t>
    </dgm:pt>
    <dgm:pt modelId="{41FED480-3E2E-47A2-B997-02D527BC8082}" type="sibTrans" cxnId="{2F4B928D-26C5-4840-8896-E72E7C539495}">
      <dgm:prSet/>
      <dgm:spPr/>
      <dgm:t>
        <a:bodyPr/>
        <a:lstStyle/>
        <a:p>
          <a:endParaRPr lang="zh-CN" altLang="en-US"/>
        </a:p>
      </dgm:t>
    </dgm:pt>
    <dgm:pt modelId="{0DCCC45C-B912-46B3-A70C-FEE024678790}">
      <dgm:prSet phldr="0" custT="1"/>
      <dgm:spPr/>
      <dgm:t>
        <a:bodyPr vert="horz" wrap="square"/>
        <a:lstStyle/>
        <a:p>
          <a:pPr>
            <a:lnSpc>
              <a:spcPct val="100000"/>
            </a:lnSpc>
            <a:spcBef>
              <a:spcPct val="0"/>
            </a:spcBef>
            <a:spcAft>
              <a:spcPct val="15000"/>
            </a:spcAft>
          </a:pPr>
          <a:r>
            <a:rPr lang="en-US" altLang="zh-CN" sz="1400"/>
            <a:t>IM2760</a:t>
          </a:r>
          <a:r>
            <a:rPr lang="zh-CN" altLang="en-US" sz="1400"/>
            <a:t>（富鼎夫婦墓）</a:t>
          </a:r>
        </a:p>
      </dgm:t>
    </dgm:pt>
    <dgm:pt modelId="{748536EA-63F2-44BA-93A4-E0B5F14B4CD0}" type="parTrans" cxnId="{1793AE2B-C334-4052-AAFE-82D89B7125A8}">
      <dgm:prSet/>
      <dgm:spPr/>
    </dgm:pt>
    <dgm:pt modelId="{945D97EB-B516-4B15-9FBC-744A71C3713B}" type="sibTrans" cxnId="{1793AE2B-C334-4052-AAFE-82D89B7125A8}">
      <dgm:prSet/>
      <dgm:spPr/>
    </dgm:pt>
    <dgm:pt modelId="{E5A8FE23-7AA4-4F84-805D-F9A4CA8DE132}">
      <dgm:prSet phldr="0" custT="1"/>
      <dgm:spPr/>
      <dgm:t>
        <a:bodyPr vert="horz" wrap="square"/>
        <a:lstStyle/>
        <a:p>
          <a:pPr>
            <a:lnSpc>
              <a:spcPct val="100000"/>
            </a:lnSpc>
            <a:spcBef>
              <a:spcPct val="0"/>
            </a:spcBef>
            <a:spcAft>
              <a:spcPct val="15000"/>
            </a:spcAft>
          </a:pPr>
          <a:r>
            <a:rPr lang="en-US" altLang="zh-CN" sz="1400"/>
            <a:t>IM2743</a:t>
          </a:r>
          <a:r>
            <a:rPr lang="zh-CN" altLang="en-US" sz="1400"/>
            <a:t>（富紹京夫婦墓）</a:t>
          </a:r>
        </a:p>
      </dgm:t>
    </dgm:pt>
    <dgm:pt modelId="{425F0777-6FDE-4E77-A35F-15736AB20DC8}" type="parTrans" cxnId="{4D61210E-F7E6-4DE2-9C59-DC2B5279CFFA}">
      <dgm:prSet/>
      <dgm:spPr/>
    </dgm:pt>
    <dgm:pt modelId="{72E3DBC8-B0CE-4DFB-8EBF-42F1533624A2}" type="sibTrans" cxnId="{4D61210E-F7E6-4DE2-9C59-DC2B5279CFFA}">
      <dgm:prSet/>
      <dgm:spPr/>
    </dgm:pt>
    <dgm:pt modelId="{A6685E83-BEEC-49B3-B40A-539E2C0D7A1A}">
      <dgm:prSet phldrT="[文本]" phldr="0" custT="0"/>
      <dgm:spPr/>
      <dgm:t>
        <a:bodyPr vert="horz" wrap="square"/>
        <a:lstStyle/>
        <a:p>
          <a:pPr>
            <a:lnSpc>
              <a:spcPct val="100000"/>
            </a:lnSpc>
            <a:spcBef>
              <a:spcPct val="0"/>
            </a:spcBef>
            <a:spcAft>
              <a:spcPct val="35000"/>
            </a:spcAft>
          </a:pPr>
          <a:r>
            <a:rPr lang="en-US" altLang="zh-CN"/>
            <a:t>R</a:t>
          </a:r>
          <a:r>
            <a:rPr lang="zh-CN" altLang="en-US"/>
            <a:t>ectangular single-chamber tomb with vertical cave path</a:t>
          </a:r>
        </a:p>
        <a:p>
          <a:pPr>
            <a:lnSpc>
              <a:spcPct val="100000"/>
            </a:lnSpc>
            <a:spcBef>
              <a:spcPct val="0"/>
            </a:spcBef>
            <a:spcAft>
              <a:spcPct val="35000"/>
            </a:spcAft>
          </a:pPr>
          <a:r>
            <a:rPr lang="zh-CN" altLang="en-US"/>
            <a:t>豎穴墓道長方形單室墓</a:t>
          </a:r>
        </a:p>
      </dgm:t>
    </dgm:pt>
    <dgm:pt modelId="{FECC43A3-D59E-4EE1-9557-8FBB90D5B362}" type="parTrans" cxnId="{0875D38D-5148-4751-8E62-6673EC709FF9}">
      <dgm:prSet/>
      <dgm:spPr/>
      <dgm:t>
        <a:bodyPr/>
        <a:lstStyle/>
        <a:p>
          <a:endParaRPr lang="zh-CN" altLang="en-US"/>
        </a:p>
      </dgm:t>
    </dgm:pt>
    <dgm:pt modelId="{68BB6C9A-B7F0-43A0-955B-FC8C4D4009BF}" type="sibTrans" cxnId="{0875D38D-5148-4751-8E62-6673EC709FF9}">
      <dgm:prSet/>
      <dgm:spPr/>
      <dgm:t>
        <a:bodyPr/>
        <a:lstStyle/>
        <a:p>
          <a:endParaRPr lang="zh-CN" altLang="en-US"/>
        </a:p>
      </dgm:t>
    </dgm:pt>
    <dgm:pt modelId="{CBA50553-63FA-4B5A-9888-EDDBA06CA593}">
      <dgm:prSet phldrT="[文本]" phldr="0" custT="1"/>
      <dgm:spPr/>
      <dgm:t>
        <a:bodyPr vert="horz" wrap="square"/>
        <a:lstStyle/>
        <a:p>
          <a:pPr>
            <a:lnSpc>
              <a:spcPct val="100000"/>
            </a:lnSpc>
            <a:spcBef>
              <a:spcPct val="0"/>
            </a:spcBef>
            <a:spcAft>
              <a:spcPct val="15000"/>
            </a:spcAft>
          </a:pPr>
          <a:r>
            <a:rPr lang="en-US" altLang="zh-CN" sz="1400">
              <a:sym typeface="+mn-ea"/>
            </a:rPr>
            <a:t>IM2735</a:t>
          </a:r>
          <a:r>
            <a:rPr lang="zh-CN" altLang="en-US" sz="1400">
              <a:sym typeface="+mn-ea"/>
            </a:rPr>
            <a:t>（富紹寧夫婦墓）</a:t>
          </a:r>
        </a:p>
      </dgm:t>
    </dgm:pt>
    <dgm:pt modelId="{73E2772F-165D-4B56-ACC2-969CBF53B0A8}" type="parTrans" cxnId="{D48F5F9A-0427-4517-BBB5-8BEEA0754748}">
      <dgm:prSet/>
      <dgm:spPr/>
      <dgm:t>
        <a:bodyPr/>
        <a:lstStyle/>
        <a:p>
          <a:endParaRPr lang="zh-CN" altLang="en-US"/>
        </a:p>
      </dgm:t>
    </dgm:pt>
    <dgm:pt modelId="{7BFD1607-7356-4D3D-A829-75D002A3A4B0}" type="sibTrans" cxnId="{D48F5F9A-0427-4517-BBB5-8BEEA0754748}">
      <dgm:prSet/>
      <dgm:spPr/>
      <dgm:t>
        <a:bodyPr/>
        <a:lstStyle/>
        <a:p>
          <a:endParaRPr lang="zh-CN" altLang="en-US"/>
        </a:p>
      </dgm:t>
    </dgm:pt>
    <dgm:pt modelId="{75D9B70D-986D-40F7-B434-B302A3BADEAC}">
      <dgm:prSet phldr="0" custT="1"/>
      <dgm:spPr/>
      <dgm:t>
        <a:bodyPr vert="horz" wrap="square"/>
        <a:lstStyle/>
        <a:p>
          <a:pPr>
            <a:lnSpc>
              <a:spcPct val="100000"/>
            </a:lnSpc>
            <a:spcBef>
              <a:spcPct val="0"/>
            </a:spcBef>
            <a:spcAft>
              <a:spcPct val="15000"/>
            </a:spcAft>
          </a:pPr>
          <a:r>
            <a:rPr lang="en-US" altLang="zh-CN" sz="1400">
              <a:sym typeface="+mn-ea"/>
            </a:rPr>
            <a:t>IM2737</a:t>
          </a:r>
          <a:r>
            <a:rPr lang="zh-CN" altLang="en-US" sz="1400">
              <a:sym typeface="+mn-ea"/>
            </a:rPr>
            <a:t>（富紹修夫婦墓）</a:t>
          </a:r>
        </a:p>
      </dgm:t>
    </dgm:pt>
    <dgm:pt modelId="{70BC210C-E1F4-46CD-96DE-4D0EEA6C2C5C}" type="parTrans" cxnId="{FFDF3C1D-BCCD-466E-81DC-D475A0CAC6E5}">
      <dgm:prSet/>
      <dgm:spPr/>
    </dgm:pt>
    <dgm:pt modelId="{9CCB7324-F82C-4091-B0B0-05025ABC7294}" type="sibTrans" cxnId="{FFDF3C1D-BCCD-466E-81DC-D475A0CAC6E5}">
      <dgm:prSet/>
      <dgm:spPr/>
    </dgm:pt>
    <dgm:pt modelId="{28EC800E-C16F-4BA7-85F0-0B47A392B688}">
      <dgm:prSet phldr="0" custT="1"/>
      <dgm:spPr/>
      <dgm:t>
        <a:bodyPr vert="horz" wrap="square"/>
        <a:lstStyle/>
        <a:p>
          <a:pPr>
            <a:lnSpc>
              <a:spcPct val="100000"/>
            </a:lnSpc>
            <a:spcBef>
              <a:spcPct val="0"/>
            </a:spcBef>
            <a:spcAft>
              <a:spcPct val="15000"/>
            </a:spcAft>
          </a:pPr>
          <a:r>
            <a:rPr lang="en-US" altLang="zh-CN" sz="1400">
              <a:sym typeface="+mn-ea"/>
            </a:rPr>
            <a:t>IM2744</a:t>
          </a:r>
          <a:r>
            <a:rPr lang="zh-CN" altLang="en-US" sz="1400">
              <a:sym typeface="+mn-ea"/>
            </a:rPr>
            <a:t>（富紹榮夫婦墓）</a:t>
          </a:r>
        </a:p>
      </dgm:t>
    </dgm:pt>
    <dgm:pt modelId="{6D02F8EF-4955-4170-8128-4D93FC3AF9E1}" type="parTrans" cxnId="{28615B0C-7089-40D4-B138-C50A8695123F}">
      <dgm:prSet/>
      <dgm:spPr/>
    </dgm:pt>
    <dgm:pt modelId="{A5B58C0F-283A-4012-92BF-4935BEA1D464}" type="sibTrans" cxnId="{28615B0C-7089-40D4-B138-C50A8695123F}">
      <dgm:prSet/>
      <dgm:spPr/>
    </dgm:pt>
    <dgm:pt modelId="{C8DDDFA1-AF37-4444-AAEB-D51CEE212719}">
      <dgm:prSet phldrT="[文本]" phldr="0" custT="0"/>
      <dgm:spPr/>
      <dgm:t>
        <a:bodyPr vert="horz" wrap="square"/>
        <a:lstStyle/>
        <a:p>
          <a:pPr>
            <a:lnSpc>
              <a:spcPct val="100000"/>
            </a:lnSpc>
            <a:spcBef>
              <a:spcPct val="0"/>
            </a:spcBef>
            <a:spcAft>
              <a:spcPct val="35000"/>
            </a:spcAft>
          </a:pPr>
          <a:r>
            <a:rPr lang="en-US" altLang="zh-CN"/>
            <a:t>R</a:t>
          </a:r>
          <a:r>
            <a:rPr lang="zh-CN" altLang="en-US"/>
            <a:t>ectangular single-chamber tomb with slope path</a:t>
          </a:r>
        </a:p>
        <a:p>
          <a:pPr>
            <a:lnSpc>
              <a:spcPct val="100000"/>
            </a:lnSpc>
            <a:spcBef>
              <a:spcPct val="0"/>
            </a:spcBef>
            <a:spcAft>
              <a:spcPct val="35000"/>
            </a:spcAft>
          </a:pPr>
          <a:r>
            <a:rPr lang="zh-CN" altLang="en-US"/>
            <a:t>斜坡墓道長方形單室墓</a:t>
          </a:r>
        </a:p>
      </dgm:t>
    </dgm:pt>
    <dgm:pt modelId="{26EA520A-5891-4EBA-B2AD-1840663D8C07}" type="parTrans" cxnId="{1C63E718-1801-41A0-8653-0A2E2C934B4E}">
      <dgm:prSet/>
      <dgm:spPr/>
      <dgm:t>
        <a:bodyPr/>
        <a:lstStyle/>
        <a:p>
          <a:endParaRPr lang="zh-CN" altLang="en-US"/>
        </a:p>
      </dgm:t>
    </dgm:pt>
    <dgm:pt modelId="{CE2287C8-6424-4771-88FD-4DADE15C5A04}" type="sibTrans" cxnId="{1C63E718-1801-41A0-8653-0A2E2C934B4E}">
      <dgm:prSet/>
      <dgm:spPr/>
      <dgm:t>
        <a:bodyPr/>
        <a:lstStyle/>
        <a:p>
          <a:endParaRPr lang="zh-CN" altLang="en-US"/>
        </a:p>
      </dgm:t>
    </dgm:pt>
    <dgm:pt modelId="{5AA02751-379E-46DB-884A-F23ACBC498EE}">
      <dgm:prSet phldrT="[文本]" phldr="0" custT="1"/>
      <dgm:spPr/>
      <dgm:t>
        <a:bodyPr vert="horz" wrap="square"/>
        <a:lstStyle/>
        <a:p>
          <a:pPr>
            <a:lnSpc>
              <a:spcPct val="100000"/>
            </a:lnSpc>
            <a:spcBef>
              <a:spcPct val="0"/>
            </a:spcBef>
            <a:spcAft>
              <a:spcPct val="15000"/>
            </a:spcAft>
          </a:pPr>
          <a:r>
            <a:rPr lang="en-US" altLang="zh-CN" sz="1400"/>
            <a:t>IM2721</a:t>
          </a:r>
          <a:r>
            <a:rPr lang="zh-CN" altLang="en-US" sz="1400"/>
            <a:t>（富直英墓）</a:t>
          </a:r>
        </a:p>
      </dgm:t>
    </dgm:pt>
    <dgm:pt modelId="{D0D77647-95BE-4607-B2F0-006D9CAB8F0E}" type="parTrans" cxnId="{5FCD69C5-6E2F-44F3-A120-85AAF1361ECF}">
      <dgm:prSet/>
      <dgm:spPr/>
      <dgm:t>
        <a:bodyPr/>
        <a:lstStyle/>
        <a:p>
          <a:endParaRPr lang="zh-CN" altLang="en-US"/>
        </a:p>
      </dgm:t>
    </dgm:pt>
    <dgm:pt modelId="{3DBF6B9F-A188-4D67-ABE8-0633561FA9E5}" type="sibTrans" cxnId="{5FCD69C5-6E2F-44F3-A120-85AAF1361ECF}">
      <dgm:prSet/>
      <dgm:spPr/>
      <dgm:t>
        <a:bodyPr/>
        <a:lstStyle/>
        <a:p>
          <a:endParaRPr lang="zh-CN" altLang="en-US"/>
        </a:p>
      </dgm:t>
    </dgm:pt>
    <dgm:pt modelId="{D5935282-3C7C-4F88-A1AE-C27DB8591514}" type="pres">
      <dgm:prSet presAssocID="{2E15931E-1654-4B73-89B2-8E333D9C42E0}" presName="Name0" presStyleCnt="0">
        <dgm:presLayoutVars>
          <dgm:dir/>
          <dgm:animLvl val="lvl"/>
          <dgm:resizeHandles val="exact"/>
        </dgm:presLayoutVars>
      </dgm:prSet>
      <dgm:spPr/>
    </dgm:pt>
    <dgm:pt modelId="{E61486FD-113E-4C87-8ADF-B1A8E2A84801}" type="pres">
      <dgm:prSet presAssocID="{90DDC401-903F-495B-A387-FFA8A45891F6}" presName="linNode" presStyleCnt="0"/>
      <dgm:spPr/>
    </dgm:pt>
    <dgm:pt modelId="{96BE2B31-D87C-43E1-BE64-4C27B13F4AA4}" type="pres">
      <dgm:prSet presAssocID="{90DDC401-903F-495B-A387-FFA8A45891F6}" presName="parentText" presStyleLbl="node1" presStyleIdx="0" presStyleCnt="3" custScaleX="137373">
        <dgm:presLayoutVars>
          <dgm:chMax val="1"/>
          <dgm:bulletEnabled val="1"/>
        </dgm:presLayoutVars>
      </dgm:prSet>
      <dgm:spPr/>
    </dgm:pt>
    <dgm:pt modelId="{DD9406C3-FC80-4468-A55B-122D744D43F0}" type="pres">
      <dgm:prSet presAssocID="{90DDC401-903F-495B-A387-FFA8A45891F6}" presName="descendantText" presStyleLbl="alignAccFollowNode1" presStyleIdx="0" presStyleCnt="3" custLinFactNeighborX="-552" custLinFactNeighborY="3124">
        <dgm:presLayoutVars>
          <dgm:bulletEnabled val="1"/>
        </dgm:presLayoutVars>
      </dgm:prSet>
      <dgm:spPr/>
    </dgm:pt>
    <dgm:pt modelId="{F1941F29-E51C-4282-956D-50CFAFAEB9B8}" type="pres">
      <dgm:prSet presAssocID="{35E5E878-0907-4014-9CFA-56AEFE6C22E5}" presName="sp" presStyleCnt="0"/>
      <dgm:spPr/>
    </dgm:pt>
    <dgm:pt modelId="{B589D1EC-5156-4FB2-BB1C-8E1290A868B9}" type="pres">
      <dgm:prSet presAssocID="{A6685E83-BEEC-49B3-B40A-539E2C0D7A1A}" presName="linNode" presStyleCnt="0"/>
      <dgm:spPr/>
    </dgm:pt>
    <dgm:pt modelId="{EBD335B5-8308-49CB-9630-99D852747B1F}" type="pres">
      <dgm:prSet presAssocID="{A6685E83-BEEC-49B3-B40A-539E2C0D7A1A}" presName="parentText" presStyleLbl="node1" presStyleIdx="1" presStyleCnt="3" custScaleX="136364" custLinFactNeighborX="136" custLinFactNeighborY="434">
        <dgm:presLayoutVars>
          <dgm:chMax val="1"/>
          <dgm:bulletEnabled val="1"/>
        </dgm:presLayoutVars>
      </dgm:prSet>
      <dgm:spPr/>
    </dgm:pt>
    <dgm:pt modelId="{6EB2A58E-CA03-4F76-94B6-D8FE50231963}" type="pres">
      <dgm:prSet presAssocID="{A6685E83-BEEC-49B3-B40A-539E2C0D7A1A}" presName="descendantText" presStyleLbl="alignAccFollowNode1" presStyleIdx="1" presStyleCnt="3" custLinFactNeighborY="67">
        <dgm:presLayoutVars>
          <dgm:bulletEnabled val="1"/>
        </dgm:presLayoutVars>
      </dgm:prSet>
      <dgm:spPr/>
    </dgm:pt>
    <dgm:pt modelId="{A76EE5BB-CBA4-4DD9-BFB7-3F3F246C9BF0}" type="pres">
      <dgm:prSet presAssocID="{68BB6C9A-B7F0-43A0-955B-FC8C4D4009BF}" presName="sp" presStyleCnt="0"/>
      <dgm:spPr/>
    </dgm:pt>
    <dgm:pt modelId="{2BB2A428-FB05-47E5-AC5F-C6A7936A9AC0}" type="pres">
      <dgm:prSet presAssocID="{C8DDDFA1-AF37-4444-AAEB-D51CEE212719}" presName="linNode" presStyleCnt="0"/>
      <dgm:spPr/>
    </dgm:pt>
    <dgm:pt modelId="{B093CE78-670B-40EB-95CF-315E334D550F}" type="pres">
      <dgm:prSet presAssocID="{C8DDDFA1-AF37-4444-AAEB-D51CEE212719}" presName="parentText" presStyleLbl="node1" presStyleIdx="2" presStyleCnt="3" custScaleX="137265">
        <dgm:presLayoutVars>
          <dgm:chMax val="1"/>
          <dgm:bulletEnabled val="1"/>
        </dgm:presLayoutVars>
      </dgm:prSet>
      <dgm:spPr/>
    </dgm:pt>
    <dgm:pt modelId="{64028F0D-BE57-4642-92F7-303D4E45C524}" type="pres">
      <dgm:prSet presAssocID="{C8DDDFA1-AF37-4444-AAEB-D51CEE212719}" presName="descendantText" presStyleLbl="alignAccFollowNode1" presStyleIdx="2" presStyleCnt="3" custLinFactNeighborX="881" custLinFactNeighborY="-886">
        <dgm:presLayoutVars>
          <dgm:bulletEnabled val="1"/>
        </dgm:presLayoutVars>
      </dgm:prSet>
      <dgm:spPr/>
    </dgm:pt>
  </dgm:ptLst>
  <dgm:cxnLst>
    <dgm:cxn modelId="{28615B0C-7089-40D4-B138-C50A8695123F}" srcId="{A6685E83-BEEC-49B3-B40A-539E2C0D7A1A}" destId="{28EC800E-C16F-4BA7-85F0-0B47A392B688}" srcOrd="2" destOrd="0" parTransId="{6D02F8EF-4955-4170-8128-4D93FC3AF9E1}" sibTransId="{A5B58C0F-283A-4012-92BF-4935BEA1D464}"/>
    <dgm:cxn modelId="{4D61210E-F7E6-4DE2-9C59-DC2B5279CFFA}" srcId="{90DDC401-903F-495B-A387-FFA8A45891F6}" destId="{E5A8FE23-7AA4-4F84-805D-F9A4CA8DE132}" srcOrd="2" destOrd="0" parTransId="{425F0777-6FDE-4E77-A35F-15736AB20DC8}" sibTransId="{72E3DBC8-B0CE-4DFB-8EBF-42F1533624A2}"/>
    <dgm:cxn modelId="{EE4EE615-D2C9-406D-91F4-BD3F0D045AFA}" type="presOf" srcId="{90DDC401-903F-495B-A387-FFA8A45891F6}" destId="{96BE2B31-D87C-43E1-BE64-4C27B13F4AA4}" srcOrd="0" destOrd="0" presId="urn:microsoft.com/office/officeart/2005/8/layout/vList5"/>
    <dgm:cxn modelId="{1C63E718-1801-41A0-8653-0A2E2C934B4E}" srcId="{2E15931E-1654-4B73-89B2-8E333D9C42E0}" destId="{C8DDDFA1-AF37-4444-AAEB-D51CEE212719}" srcOrd="2" destOrd="0" parTransId="{26EA520A-5891-4EBA-B2AD-1840663D8C07}" sibTransId="{CE2287C8-6424-4771-88FD-4DADE15C5A04}"/>
    <dgm:cxn modelId="{CA44301A-ECBE-40C6-9352-B91871B88DC4}" type="presOf" srcId="{C8DDDFA1-AF37-4444-AAEB-D51CEE212719}" destId="{B093CE78-670B-40EB-95CF-315E334D550F}" srcOrd="0" destOrd="0" presId="urn:microsoft.com/office/officeart/2005/8/layout/vList5"/>
    <dgm:cxn modelId="{FFDF3C1D-BCCD-466E-81DC-D475A0CAC6E5}" srcId="{A6685E83-BEEC-49B3-B40A-539E2C0D7A1A}" destId="{75D9B70D-986D-40F7-B434-B302A3BADEAC}" srcOrd="1" destOrd="0" parTransId="{70BC210C-E1F4-46CD-96DE-4D0EEA6C2C5C}" sibTransId="{9CCB7324-F82C-4091-B0B0-05025ABC7294}"/>
    <dgm:cxn modelId="{1793AE2B-C334-4052-AAFE-82D89B7125A8}" srcId="{90DDC401-903F-495B-A387-FFA8A45891F6}" destId="{0DCCC45C-B912-46B3-A70C-FEE024678790}" srcOrd="1" destOrd="0" parTransId="{748536EA-63F2-44BA-93A4-E0B5F14B4CD0}" sibTransId="{945D97EB-B516-4B15-9FBC-744A71C3713B}"/>
    <dgm:cxn modelId="{FF29CE2D-74AC-4798-AAF3-1C39A08239C0}" type="presOf" srcId="{E5A8FE23-7AA4-4F84-805D-F9A4CA8DE132}" destId="{DD9406C3-FC80-4468-A55B-122D744D43F0}" srcOrd="0" destOrd="2" presId="urn:microsoft.com/office/officeart/2005/8/layout/vList5"/>
    <dgm:cxn modelId="{D241DE4F-C820-4616-AF5C-D6EA8584B8FC}" type="presOf" srcId="{0DCCC45C-B912-46B3-A70C-FEE024678790}" destId="{DD9406C3-FC80-4468-A55B-122D744D43F0}" srcOrd="0" destOrd="1" presId="urn:microsoft.com/office/officeart/2005/8/layout/vList5"/>
    <dgm:cxn modelId="{2F4B928D-26C5-4840-8896-E72E7C539495}" srcId="{90DDC401-903F-495B-A387-FFA8A45891F6}" destId="{E08CEB0C-E37F-4DCA-A8EA-4B2CD3AD7754}" srcOrd="0" destOrd="0" parTransId="{FB4BCC77-44E9-4065-8A2F-90CD32DE34E3}" sibTransId="{41FED480-3E2E-47A2-B997-02D527BC8082}"/>
    <dgm:cxn modelId="{0875D38D-5148-4751-8E62-6673EC709FF9}" srcId="{2E15931E-1654-4B73-89B2-8E333D9C42E0}" destId="{A6685E83-BEEC-49B3-B40A-539E2C0D7A1A}" srcOrd="1" destOrd="0" parTransId="{FECC43A3-D59E-4EE1-9557-8FBB90D5B362}" sibTransId="{68BB6C9A-B7F0-43A0-955B-FC8C4D4009BF}"/>
    <dgm:cxn modelId="{F9F9138E-7399-4532-95CA-0527A52CCB2B}" type="presOf" srcId="{28EC800E-C16F-4BA7-85F0-0B47A392B688}" destId="{6EB2A58E-CA03-4F76-94B6-D8FE50231963}" srcOrd="0" destOrd="2" presId="urn:microsoft.com/office/officeart/2005/8/layout/vList5"/>
    <dgm:cxn modelId="{836CB996-371E-4ED1-95FD-63F01F7D7587}" type="presOf" srcId="{CBA50553-63FA-4B5A-9888-EDDBA06CA593}" destId="{6EB2A58E-CA03-4F76-94B6-D8FE50231963}" srcOrd="0" destOrd="0" presId="urn:microsoft.com/office/officeart/2005/8/layout/vList5"/>
    <dgm:cxn modelId="{D48F5F9A-0427-4517-BBB5-8BEEA0754748}" srcId="{A6685E83-BEEC-49B3-B40A-539E2C0D7A1A}" destId="{CBA50553-63FA-4B5A-9888-EDDBA06CA593}" srcOrd="0" destOrd="0" parTransId="{73E2772F-165D-4B56-ACC2-969CBF53B0A8}" sibTransId="{7BFD1607-7356-4D3D-A829-75D002A3A4B0}"/>
    <dgm:cxn modelId="{25AD11A2-10DD-40A8-9EC1-B4450EEBBC96}" type="presOf" srcId="{75D9B70D-986D-40F7-B434-B302A3BADEAC}" destId="{6EB2A58E-CA03-4F76-94B6-D8FE50231963}" srcOrd="0" destOrd="1" presId="urn:microsoft.com/office/officeart/2005/8/layout/vList5"/>
    <dgm:cxn modelId="{77DEA4A5-B6E3-49CC-9366-2885378EDFAA}" srcId="{2E15931E-1654-4B73-89B2-8E333D9C42E0}" destId="{90DDC401-903F-495B-A387-FFA8A45891F6}" srcOrd="0" destOrd="0" parTransId="{C8BB0B8A-C63A-4F83-B8DD-3A7CE259E4EE}" sibTransId="{35E5E878-0907-4014-9CFA-56AEFE6C22E5}"/>
    <dgm:cxn modelId="{B97601B2-3BD3-4EA9-A6B2-BDB8FBE1E694}" type="presOf" srcId="{5AA02751-379E-46DB-884A-F23ACBC498EE}" destId="{64028F0D-BE57-4642-92F7-303D4E45C524}" srcOrd="0" destOrd="0" presId="urn:microsoft.com/office/officeart/2005/8/layout/vList5"/>
    <dgm:cxn modelId="{DE4D10C4-817A-4419-889B-C16BDA42319C}" type="presOf" srcId="{E08CEB0C-E37F-4DCA-A8EA-4B2CD3AD7754}" destId="{DD9406C3-FC80-4468-A55B-122D744D43F0}" srcOrd="0" destOrd="0" presId="urn:microsoft.com/office/officeart/2005/8/layout/vList5"/>
    <dgm:cxn modelId="{5FCD69C5-6E2F-44F3-A120-85AAF1361ECF}" srcId="{C8DDDFA1-AF37-4444-AAEB-D51CEE212719}" destId="{5AA02751-379E-46DB-884A-F23ACBC498EE}" srcOrd="0" destOrd="0" parTransId="{D0D77647-95BE-4607-B2F0-006D9CAB8F0E}" sibTransId="{3DBF6B9F-A188-4D67-ABE8-0633561FA9E5}"/>
    <dgm:cxn modelId="{A27E2ACA-11B6-4974-B47E-725D749E2215}" type="presOf" srcId="{2E15931E-1654-4B73-89B2-8E333D9C42E0}" destId="{D5935282-3C7C-4F88-A1AE-C27DB8591514}" srcOrd="0" destOrd="0" presId="urn:microsoft.com/office/officeart/2005/8/layout/vList5"/>
    <dgm:cxn modelId="{6936A9E9-84C3-410A-B0DE-25A64FF49811}" type="presOf" srcId="{A6685E83-BEEC-49B3-B40A-539E2C0D7A1A}" destId="{EBD335B5-8308-49CB-9630-99D852747B1F}" srcOrd="0" destOrd="0" presId="urn:microsoft.com/office/officeart/2005/8/layout/vList5"/>
    <dgm:cxn modelId="{377BD3B9-95E4-4EAB-BFEE-9D5AEB736011}" type="presParOf" srcId="{D5935282-3C7C-4F88-A1AE-C27DB8591514}" destId="{E61486FD-113E-4C87-8ADF-B1A8E2A84801}" srcOrd="0" destOrd="0" presId="urn:microsoft.com/office/officeart/2005/8/layout/vList5"/>
    <dgm:cxn modelId="{19BE6F10-2966-4B9C-9ECF-4E0EC52FF056}" type="presParOf" srcId="{E61486FD-113E-4C87-8ADF-B1A8E2A84801}" destId="{96BE2B31-D87C-43E1-BE64-4C27B13F4AA4}" srcOrd="0" destOrd="0" presId="urn:microsoft.com/office/officeart/2005/8/layout/vList5"/>
    <dgm:cxn modelId="{E4218C74-127F-45C6-A108-3A3473B5D6FC}" type="presParOf" srcId="{E61486FD-113E-4C87-8ADF-B1A8E2A84801}" destId="{DD9406C3-FC80-4468-A55B-122D744D43F0}" srcOrd="1" destOrd="0" presId="urn:microsoft.com/office/officeart/2005/8/layout/vList5"/>
    <dgm:cxn modelId="{531A65DA-FBF2-4B0C-96A2-C4913FB4CD1B}" type="presParOf" srcId="{D5935282-3C7C-4F88-A1AE-C27DB8591514}" destId="{F1941F29-E51C-4282-956D-50CFAFAEB9B8}" srcOrd="1" destOrd="0" presId="urn:microsoft.com/office/officeart/2005/8/layout/vList5"/>
    <dgm:cxn modelId="{5EC3976F-CE9E-4B6D-965B-FD401C075ABC}" type="presParOf" srcId="{D5935282-3C7C-4F88-A1AE-C27DB8591514}" destId="{B589D1EC-5156-4FB2-BB1C-8E1290A868B9}" srcOrd="2" destOrd="0" presId="urn:microsoft.com/office/officeart/2005/8/layout/vList5"/>
    <dgm:cxn modelId="{BA5175D5-B5AB-4E40-897C-AFE72D24D754}" type="presParOf" srcId="{B589D1EC-5156-4FB2-BB1C-8E1290A868B9}" destId="{EBD335B5-8308-49CB-9630-99D852747B1F}" srcOrd="0" destOrd="0" presId="urn:microsoft.com/office/officeart/2005/8/layout/vList5"/>
    <dgm:cxn modelId="{F8236883-E3E2-4E4A-AA0E-CF3864DC32D9}" type="presParOf" srcId="{B589D1EC-5156-4FB2-BB1C-8E1290A868B9}" destId="{6EB2A58E-CA03-4F76-94B6-D8FE50231963}" srcOrd="1" destOrd="0" presId="urn:microsoft.com/office/officeart/2005/8/layout/vList5"/>
    <dgm:cxn modelId="{56D90577-93AE-4EE6-8499-8DF9152329E1}" type="presParOf" srcId="{D5935282-3C7C-4F88-A1AE-C27DB8591514}" destId="{A76EE5BB-CBA4-4DD9-BFB7-3F3F246C9BF0}" srcOrd="3" destOrd="0" presId="urn:microsoft.com/office/officeart/2005/8/layout/vList5"/>
    <dgm:cxn modelId="{B2110832-6B48-4613-964C-F727B788FDB0}" type="presParOf" srcId="{D5935282-3C7C-4F88-A1AE-C27DB8591514}" destId="{2BB2A428-FB05-47E5-AC5F-C6A7936A9AC0}" srcOrd="4" destOrd="0" presId="urn:microsoft.com/office/officeart/2005/8/layout/vList5"/>
    <dgm:cxn modelId="{78533921-ED0F-4FC3-A521-DB4367ACD939}" type="presParOf" srcId="{2BB2A428-FB05-47E5-AC5F-C6A7936A9AC0}" destId="{B093CE78-670B-40EB-95CF-315E334D550F}" srcOrd="0" destOrd="0" presId="urn:microsoft.com/office/officeart/2005/8/layout/vList5"/>
    <dgm:cxn modelId="{8508F657-803E-4A24-BBDF-4755829C8CF9}" type="presParOf" srcId="{2BB2A428-FB05-47E5-AC5F-C6A7936A9AC0}" destId="{64028F0D-BE57-4642-92F7-303D4E45C524}" srcOrd="1" destOrd="0" presId="urn:microsoft.com/office/officeart/2005/8/layout/vList5"/>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DD9406C3-FC80-4468-A55B-122D744D43F0}">
      <dsp:nvSpPr>
        <dsp:cNvPr id="0" name=""/>
        <dsp:cNvSpPr/>
      </dsp:nvSpPr>
      <dsp:spPr>
        <a:xfrm rot="5400000">
          <a:off x="4730717" y="-1431542"/>
          <a:ext cx="933970" cy="409244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ct val="15000"/>
            </a:spcAft>
            <a:buChar char="•"/>
          </a:pPr>
          <a:r>
            <a:rPr lang="en-US" altLang="zh-CN" sz="1400" kern="1200"/>
            <a:t>IM2761</a:t>
          </a:r>
          <a:r>
            <a:rPr lang="zh-CN" altLang="en-US" sz="1400" kern="1200"/>
            <a:t>（富弼夫婦墓）</a:t>
          </a:r>
        </a:p>
        <a:p>
          <a:pPr marL="114300" lvl="1" indent="-114300" algn="l" defTabSz="622300">
            <a:lnSpc>
              <a:spcPct val="100000"/>
            </a:lnSpc>
            <a:spcBef>
              <a:spcPct val="0"/>
            </a:spcBef>
            <a:spcAft>
              <a:spcPct val="15000"/>
            </a:spcAft>
            <a:buChar char="•"/>
          </a:pPr>
          <a:r>
            <a:rPr lang="en-US" altLang="zh-CN" sz="1400" kern="1200"/>
            <a:t>IM2760</a:t>
          </a:r>
          <a:r>
            <a:rPr lang="zh-CN" altLang="en-US" sz="1400" kern="1200"/>
            <a:t>（富鼎夫婦墓）</a:t>
          </a:r>
        </a:p>
        <a:p>
          <a:pPr marL="114300" lvl="1" indent="-114300" algn="l" defTabSz="622300">
            <a:lnSpc>
              <a:spcPct val="100000"/>
            </a:lnSpc>
            <a:spcBef>
              <a:spcPct val="0"/>
            </a:spcBef>
            <a:spcAft>
              <a:spcPct val="15000"/>
            </a:spcAft>
            <a:buChar char="•"/>
          </a:pPr>
          <a:r>
            <a:rPr lang="en-US" altLang="zh-CN" sz="1400" kern="1200"/>
            <a:t>IM2743</a:t>
          </a:r>
          <a:r>
            <a:rPr lang="zh-CN" altLang="en-US" sz="1400" kern="1200"/>
            <a:t>（富紹京夫婦墓）</a:t>
          </a:r>
        </a:p>
      </dsp:txBody>
      <dsp:txXfrm rot="-5400000">
        <a:off x="3151482" y="193286"/>
        <a:ext cx="4046848" cy="842784"/>
      </dsp:txXfrm>
    </dsp:sp>
    <dsp:sp modelId="{96BE2B31-D87C-43E1-BE64-4C27B13F4AA4}">
      <dsp:nvSpPr>
        <dsp:cNvPr id="0" name=""/>
        <dsp:cNvSpPr/>
      </dsp:nvSpPr>
      <dsp:spPr>
        <a:xfrm>
          <a:off x="1864" y="1768"/>
          <a:ext cx="3162324" cy="11674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100000"/>
            </a:lnSpc>
            <a:spcBef>
              <a:spcPct val="0"/>
            </a:spcBef>
            <a:spcAft>
              <a:spcPct val="35000"/>
            </a:spcAft>
            <a:buNone/>
          </a:pPr>
          <a:r>
            <a:rPr lang="zh-CN" altLang="en-US" sz="1800" kern="1200"/>
            <a:t>Round single-chamber tomb with slope path</a:t>
          </a:r>
        </a:p>
        <a:p>
          <a:pPr marL="0" lvl="0" indent="0" algn="ctr" defTabSz="800100">
            <a:lnSpc>
              <a:spcPct val="100000"/>
            </a:lnSpc>
            <a:spcBef>
              <a:spcPct val="0"/>
            </a:spcBef>
            <a:spcAft>
              <a:spcPct val="35000"/>
            </a:spcAft>
            <a:buNone/>
          </a:pPr>
          <a:r>
            <a:rPr lang="zh-CN" altLang="en-US" sz="1800" kern="1200"/>
            <a:t>斜坡墓道圓形單室墓</a:t>
          </a:r>
        </a:p>
      </dsp:txBody>
      <dsp:txXfrm>
        <a:off x="58855" y="58759"/>
        <a:ext cx="3048342" cy="1053481"/>
      </dsp:txXfrm>
    </dsp:sp>
    <dsp:sp modelId="{6EB2A58E-CA03-4F76-94B6-D8FE50231963}">
      <dsp:nvSpPr>
        <dsp:cNvPr id="0" name=""/>
        <dsp:cNvSpPr/>
      </dsp:nvSpPr>
      <dsp:spPr>
        <a:xfrm rot="5400000">
          <a:off x="4737443" y="-241063"/>
          <a:ext cx="933970" cy="4106052"/>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ct val="15000"/>
            </a:spcAft>
            <a:buChar char="•"/>
          </a:pPr>
          <a:r>
            <a:rPr lang="en-US" altLang="zh-CN" sz="1400" kern="1200">
              <a:sym typeface="+mn-ea"/>
            </a:rPr>
            <a:t>IM2735</a:t>
          </a:r>
          <a:r>
            <a:rPr lang="zh-CN" altLang="en-US" sz="1400" kern="1200">
              <a:sym typeface="+mn-ea"/>
            </a:rPr>
            <a:t>（富紹寧夫婦墓）</a:t>
          </a:r>
        </a:p>
        <a:p>
          <a:pPr marL="114300" lvl="1" indent="-114300" algn="l" defTabSz="622300">
            <a:lnSpc>
              <a:spcPct val="100000"/>
            </a:lnSpc>
            <a:spcBef>
              <a:spcPct val="0"/>
            </a:spcBef>
            <a:spcAft>
              <a:spcPct val="15000"/>
            </a:spcAft>
            <a:buChar char="•"/>
          </a:pPr>
          <a:r>
            <a:rPr lang="en-US" altLang="zh-CN" sz="1400" kern="1200">
              <a:sym typeface="+mn-ea"/>
            </a:rPr>
            <a:t>IM2737</a:t>
          </a:r>
          <a:r>
            <a:rPr lang="zh-CN" altLang="en-US" sz="1400" kern="1200">
              <a:sym typeface="+mn-ea"/>
            </a:rPr>
            <a:t>（富紹修夫婦墓）</a:t>
          </a:r>
        </a:p>
        <a:p>
          <a:pPr marL="114300" lvl="1" indent="-114300" algn="l" defTabSz="622300">
            <a:lnSpc>
              <a:spcPct val="100000"/>
            </a:lnSpc>
            <a:spcBef>
              <a:spcPct val="0"/>
            </a:spcBef>
            <a:spcAft>
              <a:spcPct val="15000"/>
            </a:spcAft>
            <a:buChar char="•"/>
          </a:pPr>
          <a:r>
            <a:rPr lang="en-US" altLang="zh-CN" sz="1400" kern="1200">
              <a:sym typeface="+mn-ea"/>
            </a:rPr>
            <a:t>IM2744</a:t>
          </a:r>
          <a:r>
            <a:rPr lang="zh-CN" altLang="en-US" sz="1400" kern="1200">
              <a:sym typeface="+mn-ea"/>
            </a:rPr>
            <a:t>（富紹榮夫婦墓）</a:t>
          </a:r>
        </a:p>
      </dsp:txBody>
      <dsp:txXfrm rot="-5400000">
        <a:off x="3151403" y="1390570"/>
        <a:ext cx="4060459" cy="842784"/>
      </dsp:txXfrm>
    </dsp:sp>
    <dsp:sp modelId="{EBD335B5-8308-49CB-9630-99D852747B1F}">
      <dsp:nvSpPr>
        <dsp:cNvPr id="0" name=""/>
        <dsp:cNvSpPr/>
      </dsp:nvSpPr>
      <dsp:spPr>
        <a:xfrm>
          <a:off x="7448" y="1232672"/>
          <a:ext cx="3149537" cy="11674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100000"/>
            </a:lnSpc>
            <a:spcBef>
              <a:spcPct val="0"/>
            </a:spcBef>
            <a:spcAft>
              <a:spcPct val="35000"/>
            </a:spcAft>
            <a:buNone/>
          </a:pPr>
          <a:r>
            <a:rPr lang="en-US" altLang="zh-CN" sz="1800" kern="1200"/>
            <a:t>R</a:t>
          </a:r>
          <a:r>
            <a:rPr lang="zh-CN" altLang="en-US" sz="1800" kern="1200"/>
            <a:t>ectangular single-chamber tomb with vertical cave path</a:t>
          </a:r>
        </a:p>
        <a:p>
          <a:pPr marL="0" lvl="0" indent="0" algn="ctr" defTabSz="800100">
            <a:lnSpc>
              <a:spcPct val="100000"/>
            </a:lnSpc>
            <a:spcBef>
              <a:spcPct val="0"/>
            </a:spcBef>
            <a:spcAft>
              <a:spcPct val="35000"/>
            </a:spcAft>
            <a:buNone/>
          </a:pPr>
          <a:r>
            <a:rPr lang="zh-CN" altLang="en-US" sz="1800" kern="1200"/>
            <a:t>豎穴墓道長方形單室墓</a:t>
          </a:r>
        </a:p>
      </dsp:txBody>
      <dsp:txXfrm>
        <a:off x="64439" y="1289663"/>
        <a:ext cx="3035555" cy="1053481"/>
      </dsp:txXfrm>
    </dsp:sp>
    <dsp:sp modelId="{64028F0D-BE57-4642-92F7-303D4E45C524}">
      <dsp:nvSpPr>
        <dsp:cNvPr id="0" name=""/>
        <dsp:cNvSpPr/>
      </dsp:nvSpPr>
      <dsp:spPr>
        <a:xfrm rot="5400000">
          <a:off x="4746113" y="982678"/>
          <a:ext cx="933970" cy="4092441"/>
        </a:xfrm>
        <a:prstGeom prst="round2SameRect">
          <a:avLst/>
        </a:prstGeom>
        <a:solidFill>
          <a:schemeClr val="accent1">
            <a:alpha val="90000"/>
            <a:tint val="40000"/>
            <a:hueOff val="0"/>
            <a:satOff val="0"/>
            <a:lumOff val="0"/>
            <a:alphaOff val="0"/>
          </a:schemeClr>
        </a:solidFill>
        <a:ln w="12700" cap="flat" cmpd="sng" algn="ctr">
          <a:solidFill>
            <a:schemeClr val="accent1">
              <a:alpha val="90000"/>
              <a:tint val="4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14300" lvl="1" indent="-114300" algn="l" defTabSz="622300">
            <a:lnSpc>
              <a:spcPct val="100000"/>
            </a:lnSpc>
            <a:spcBef>
              <a:spcPct val="0"/>
            </a:spcBef>
            <a:spcAft>
              <a:spcPct val="15000"/>
            </a:spcAft>
            <a:buChar char="•"/>
          </a:pPr>
          <a:r>
            <a:rPr lang="en-US" altLang="zh-CN" sz="1400" kern="1200"/>
            <a:t>IM2721</a:t>
          </a:r>
          <a:r>
            <a:rPr lang="zh-CN" altLang="en-US" sz="1400" kern="1200"/>
            <a:t>（富直英墓）</a:t>
          </a:r>
        </a:p>
      </dsp:txBody>
      <dsp:txXfrm rot="-5400000">
        <a:off x="3166878" y="2607507"/>
        <a:ext cx="4046848" cy="842784"/>
      </dsp:txXfrm>
    </dsp:sp>
    <dsp:sp modelId="{B093CE78-670B-40EB-95CF-315E334D550F}">
      <dsp:nvSpPr>
        <dsp:cNvPr id="0" name=""/>
        <dsp:cNvSpPr/>
      </dsp:nvSpPr>
      <dsp:spPr>
        <a:xfrm>
          <a:off x="1864" y="2453442"/>
          <a:ext cx="3159838" cy="1167463"/>
        </a:xfrm>
        <a:prstGeom prst="round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34290" rIns="68580" bIns="34290" numCol="1" spcCol="1270" anchor="ctr" anchorCtr="0">
          <a:noAutofit/>
        </a:bodyPr>
        <a:lstStyle/>
        <a:p>
          <a:pPr marL="0" lvl="0" indent="0" algn="ctr" defTabSz="800100">
            <a:lnSpc>
              <a:spcPct val="100000"/>
            </a:lnSpc>
            <a:spcBef>
              <a:spcPct val="0"/>
            </a:spcBef>
            <a:spcAft>
              <a:spcPct val="35000"/>
            </a:spcAft>
            <a:buNone/>
          </a:pPr>
          <a:r>
            <a:rPr lang="en-US" altLang="zh-CN" sz="1800" kern="1200"/>
            <a:t>R</a:t>
          </a:r>
          <a:r>
            <a:rPr lang="zh-CN" altLang="en-US" sz="1800" kern="1200"/>
            <a:t>ectangular single-chamber tomb with slope path</a:t>
          </a:r>
        </a:p>
        <a:p>
          <a:pPr marL="0" lvl="0" indent="0" algn="ctr" defTabSz="800100">
            <a:lnSpc>
              <a:spcPct val="100000"/>
            </a:lnSpc>
            <a:spcBef>
              <a:spcPct val="0"/>
            </a:spcBef>
            <a:spcAft>
              <a:spcPct val="35000"/>
            </a:spcAft>
            <a:buNone/>
          </a:pPr>
          <a:r>
            <a:rPr lang="zh-CN" altLang="en-US" sz="1800" kern="1200"/>
            <a:t>斜坡墓道長方形單室墓</a:t>
          </a:r>
        </a:p>
      </dsp:txBody>
      <dsp:txXfrm>
        <a:off x="58855" y="2510433"/>
        <a:ext cx="3045856" cy="1053481"/>
      </dsp:txXfrm>
    </dsp:sp>
  </dsp:spTree>
</dsp:drawing>
</file>

<file path=ppt/diagrams/layout1.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1">
  <dgm:title val=""/>
  <dgm:desc val=""/>
  <dgm:catLst>
    <dgm:cat type="simple" pri="10100"/>
  </dgm:catLst>
  <dgm:scene3d>
    <a:camera prst="orthographicFront"/>
    <a:lightRig rig="threePt" dir="t"/>
  </dgm:scene3d>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3301BD9-4243-4367-977C-650CCA5948FB}" type="datetimeFigureOut">
              <a:rPr lang="zh-CN" altLang="en-US" smtClean="0"/>
              <a:t>2023/10/20</a:t>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FACFBAA-4F33-4BF6-B348-50D59E4A3B07}" type="slidenum">
              <a:rPr lang="zh-CN" altLang="en-US" smtClean="0"/>
              <a:t>‹#›</a:t>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idx="2"/>
          </p:nvPr>
        </p:nvSpPr>
        <p:spPr/>
      </p:sp>
      <p:sp>
        <p:nvSpPr>
          <p:cNvPr id="3" name="文本占位符 2"/>
          <p:cNvSpPr>
            <a:spLocks noGrp="1"/>
          </p:cNvSpPr>
          <p:nvPr>
            <p:ph type="body" idx="3"/>
          </p:nvPr>
        </p:nvSpPr>
        <p:spPr/>
        <p:txBody>
          <a:bodyPr/>
          <a:lstStyle/>
          <a:p>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4" Type="http://schemas.openxmlformats.org/officeDocument/2006/relationships/image" Target="../media/image3.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标题幻灯片">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gradFill>
            <a:gsLst>
              <a:gs pos="0">
                <a:srgbClr val="EBEBEB"/>
              </a:gs>
              <a:gs pos="64000">
                <a:schemeClr val="bg1">
                  <a:lumMod val="9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blipFill dpi="0" rotWithShape="1">
              <a:blip r:embed="rId2" cstate="email">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201150" y="0"/>
              <a:ext cx="2819400" cy="3206376"/>
            </a:xfrm>
            <a:prstGeom prst="rect">
              <a:avLst/>
            </a:prstGeom>
            <a:blipFill>
              <a:blip r:embed="rId3">
                <a:alphaModFix amt="1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userDrawn="1"/>
        </p:nvSpPr>
        <p:spPr>
          <a:xfrm>
            <a:off x="0" y="0"/>
            <a:ext cx="12192000" cy="6858000"/>
          </a:xfrm>
          <a:prstGeom prst="rect">
            <a:avLst/>
          </a:prstGeom>
          <a:blipFill dpi="0" rotWithShape="1">
            <a:blip r:embed="rId4" cstate="email">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gradFill>
            <a:gsLst>
              <a:gs pos="0">
                <a:srgbClr val="EBEBEB"/>
              </a:gs>
              <a:gs pos="64000">
                <a:schemeClr val="bg1">
                  <a:lumMod val="9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blipFill dpi="0" rotWithShape="1">
              <a:blip r:embed="rId2" cstate="email">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201150" y="0"/>
              <a:ext cx="2819400" cy="3206376"/>
            </a:xfrm>
            <a:prstGeom prst="rect">
              <a:avLst/>
            </a:prstGeom>
            <a:blipFill>
              <a:blip r:embed="rId3">
                <a:alphaModFix amt="1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userDrawn="1"/>
        </p:nvSpPr>
        <p:spPr>
          <a:xfrm>
            <a:off x="0" y="0"/>
            <a:ext cx="12192000" cy="6858000"/>
          </a:xfrm>
          <a:prstGeom prst="rect">
            <a:avLst/>
          </a:prstGeom>
          <a:blipFill dpi="0" rotWithShape="1">
            <a:blip r:embed="rId4" cstate="email">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3_标题幻灯片">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gradFill>
            <a:gsLst>
              <a:gs pos="0">
                <a:srgbClr val="EBEBEB"/>
              </a:gs>
              <a:gs pos="64000">
                <a:schemeClr val="bg1">
                  <a:lumMod val="9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blipFill dpi="0" rotWithShape="1">
              <a:blip r:embed="rId2" cstate="email">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201150" y="0"/>
              <a:ext cx="2819400" cy="3206376"/>
            </a:xfrm>
            <a:prstGeom prst="rect">
              <a:avLst/>
            </a:prstGeom>
            <a:blipFill>
              <a:blip r:embed="rId3">
                <a:alphaModFix amt="1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userDrawn="1"/>
        </p:nvSpPr>
        <p:spPr>
          <a:xfrm>
            <a:off x="0" y="0"/>
            <a:ext cx="12192000" cy="6858000"/>
          </a:xfrm>
          <a:prstGeom prst="rect">
            <a:avLst/>
          </a:prstGeom>
          <a:blipFill dpi="0" rotWithShape="1">
            <a:blip r:embed="rId4" cstate="email">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4_标题幻灯片">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gradFill>
            <a:gsLst>
              <a:gs pos="0">
                <a:srgbClr val="EBEBEB"/>
              </a:gs>
              <a:gs pos="64000">
                <a:schemeClr val="bg1">
                  <a:lumMod val="9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blipFill dpi="0" rotWithShape="1">
              <a:blip r:embed="rId2" cstate="email">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201150" y="0"/>
              <a:ext cx="2819400" cy="3206376"/>
            </a:xfrm>
            <a:prstGeom prst="rect">
              <a:avLst/>
            </a:prstGeom>
            <a:blipFill>
              <a:blip r:embed="rId3">
                <a:alphaModFix amt="1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userDrawn="1"/>
        </p:nvSpPr>
        <p:spPr>
          <a:xfrm>
            <a:off x="0" y="0"/>
            <a:ext cx="12192000" cy="6858000"/>
          </a:xfrm>
          <a:prstGeom prst="rect">
            <a:avLst/>
          </a:prstGeom>
          <a:blipFill dpi="0" rotWithShape="1">
            <a:blip r:embed="rId4" cstate="email">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5_标题幻灯片">
    <p:spTree>
      <p:nvGrpSpPr>
        <p:cNvPr id="1" name=""/>
        <p:cNvGrpSpPr/>
        <p:nvPr/>
      </p:nvGrpSpPr>
      <p:grpSpPr>
        <a:xfrm>
          <a:off x="0" y="0"/>
          <a:ext cx="0" cy="0"/>
          <a:chOff x="0" y="0"/>
          <a:chExt cx="0" cy="0"/>
        </a:xfrm>
      </p:grpSpPr>
      <p:sp>
        <p:nvSpPr>
          <p:cNvPr id="10" name="矩形 9"/>
          <p:cNvSpPr/>
          <p:nvPr userDrawn="1"/>
        </p:nvSpPr>
        <p:spPr>
          <a:xfrm>
            <a:off x="0" y="0"/>
            <a:ext cx="12192000" cy="6858000"/>
          </a:xfrm>
          <a:prstGeom prst="rect">
            <a:avLst/>
          </a:prstGeom>
          <a:gradFill>
            <a:gsLst>
              <a:gs pos="0">
                <a:srgbClr val="EBEBEB"/>
              </a:gs>
              <a:gs pos="64000">
                <a:schemeClr val="bg1">
                  <a:lumMod val="95000"/>
                </a:schemeClr>
              </a:gs>
              <a:gs pos="100000">
                <a:schemeClr val="bg1"/>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7" name="组合 6"/>
          <p:cNvGrpSpPr/>
          <p:nvPr userDrawn="1"/>
        </p:nvGrpSpPr>
        <p:grpSpPr>
          <a:xfrm>
            <a:off x="0" y="0"/>
            <a:ext cx="12192000" cy="6858000"/>
            <a:chOff x="0" y="0"/>
            <a:chExt cx="12192000" cy="6858000"/>
          </a:xfrm>
        </p:grpSpPr>
        <p:sp>
          <p:nvSpPr>
            <p:cNvPr id="8" name="矩形 7"/>
            <p:cNvSpPr/>
            <p:nvPr/>
          </p:nvSpPr>
          <p:spPr>
            <a:xfrm>
              <a:off x="0" y="0"/>
              <a:ext cx="12192000" cy="6858000"/>
            </a:xfrm>
            <a:prstGeom prst="rect">
              <a:avLst/>
            </a:prstGeom>
            <a:blipFill dpi="0" rotWithShape="1">
              <a:blip r:embed="rId2" cstate="email">
                <a:alphaModFix amt="15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9" name="矩形 8"/>
            <p:cNvSpPr/>
            <p:nvPr/>
          </p:nvSpPr>
          <p:spPr>
            <a:xfrm>
              <a:off x="9201150" y="0"/>
              <a:ext cx="2819400" cy="3206376"/>
            </a:xfrm>
            <a:prstGeom prst="rect">
              <a:avLst/>
            </a:prstGeom>
            <a:blipFill>
              <a:blip r:embed="rId3">
                <a:alphaModFix amt="15000"/>
              </a:blip>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1" name="矩形 10"/>
          <p:cNvSpPr/>
          <p:nvPr userDrawn="1"/>
        </p:nvSpPr>
        <p:spPr>
          <a:xfrm>
            <a:off x="0" y="0"/>
            <a:ext cx="12192000" cy="6858000"/>
          </a:xfrm>
          <a:prstGeom prst="rect">
            <a:avLst/>
          </a:prstGeom>
          <a:blipFill dpi="0" rotWithShape="1">
            <a:blip r:embed="rId4" cstate="email">
              <a:alphaModFix amt="47000"/>
            </a:blip>
            <a:srcRec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2180C721-00F0-49A5-8986-DFDB39C600B4}" type="datetimeFigureOut">
              <a:rPr lang="zh-CN" altLang="en-US" smtClean="0"/>
              <a:t>2023/10/20</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18C8E5C5-05D3-4171-9F3F-370131363719}" type="slidenum">
              <a:rPr lang="zh-CN" altLang="en-US" smtClean="0"/>
              <a:t>‹#›</a:t>
            </a:fld>
            <a:endParaRPr lang="zh-CN" alt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2180C721-00F0-49A5-8986-DFDB39C600B4}" type="datetimeFigureOut">
              <a:rPr lang="zh-CN" altLang="en-US" smtClean="0"/>
              <a:t>2023/10/20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C8E5C5-05D3-4171-9F3F-370131363719}" type="slidenum">
              <a:rPr lang="zh-CN" altLang="en-US" smtClean="0"/>
              <a:t>‹#›</a:t>
            </a:fld>
            <a:endParaRPr lang="zh-CN" alt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2180C721-00F0-49A5-8986-DFDB39C600B4}" type="datetimeFigureOut">
              <a:rPr lang="zh-CN" altLang="en-US" smtClean="0"/>
              <a:t>2023/10/20</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18C8E5C5-05D3-4171-9F3F-370131363719}" type="slidenum">
              <a:rPr lang="zh-CN" altLang="en-US" smtClean="0"/>
              <a:t>‹#›</a:t>
            </a:fld>
            <a:endParaRPr lang="zh-CN" alt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2180C721-00F0-49A5-8986-DFDB39C600B4}" type="datetimeFigureOut">
              <a:rPr lang="zh-CN" altLang="en-US" smtClean="0"/>
              <a:t>2023/10/20</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18C8E5C5-05D3-4171-9F3F-370131363719}" type="slidenum">
              <a:rPr lang="zh-CN" altLang="en-US" smtClean="0"/>
              <a:t>‹#›</a:t>
            </a:fld>
            <a:endParaRPr lang="zh-CN" alt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2180C721-00F0-49A5-8986-DFDB39C600B4}" type="datetimeFigureOut">
              <a:rPr lang="zh-CN" altLang="en-US" smtClean="0"/>
              <a:t>2023/10/20</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18C8E5C5-05D3-4171-9F3F-370131363719}" type="slidenum">
              <a:rPr lang="zh-CN" altLang="en-US" smtClean="0"/>
              <a:t>‹#›</a:t>
            </a:fld>
            <a:endParaRPr lang="zh-CN" alt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180C721-00F0-49A5-8986-DFDB39C600B4}" type="datetimeFigureOut">
              <a:rPr lang="zh-CN" altLang="en-US" smtClean="0"/>
              <a:t>2023/10/20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C8E5C5-05D3-4171-9F3F-370131363719}" type="slidenum">
              <a:rPr lang="zh-CN" altLang="en-US" smtClean="0"/>
              <a:t>‹#›</a:t>
            </a:fld>
            <a:endParaRPr lang="zh-CN" alt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2180C721-00F0-49A5-8986-DFDB39C600B4}" type="datetimeFigureOut">
              <a:rPr lang="zh-CN" altLang="en-US" smtClean="0"/>
              <a:t>2023/10/20</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18C8E5C5-05D3-4171-9F3F-370131363719}" type="slidenum">
              <a:rPr lang="zh-CN" altLang="en-US" smtClean="0"/>
              <a:t>‹#›</a:t>
            </a:fld>
            <a:endParaRPr lang="zh-CN" alt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gradFill flip="none" rotWithShape="1">
          <a:gsLst>
            <a:gs pos="0">
              <a:schemeClr val="accent1">
                <a:lumMod val="5000"/>
                <a:lumOff val="95000"/>
              </a:schemeClr>
            </a:gs>
            <a:gs pos="100000">
              <a:schemeClr val="accent1">
                <a:lumMod val="20000"/>
                <a:lumOff val="80000"/>
              </a:schemeClr>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180C721-00F0-49A5-8986-DFDB39C600B4}" type="datetimeFigureOut">
              <a:rPr lang="zh-CN" altLang="en-US" smtClean="0"/>
              <a:t>2023/10/20</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8C8E5C5-05D3-4171-9F3F-3701313637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10.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6.png"/><Relationship Id="rId7" Type="http://schemas.openxmlformats.org/officeDocument/2006/relationships/diagramColors" Target="../diagrams/colors1.xml"/><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diagramQuickStyle" Target="../diagrams/quickStyle1.xml"/><Relationship Id="rId5" Type="http://schemas.openxmlformats.org/officeDocument/2006/relationships/diagramLayout" Target="../diagrams/layout1.xml"/><Relationship Id="rId4" Type="http://schemas.openxmlformats.org/officeDocument/2006/relationships/diagramData" Target="../diagrams/data1.xml"/></Relationships>
</file>

<file path=ppt/slides/_rels/slide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16.jpeg"/><Relationship Id="rId4" Type="http://schemas.openxmlformats.org/officeDocument/2006/relationships/image" Target="../media/image15.jpeg"/></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18.jpeg"/><Relationship Id="rId4" Type="http://schemas.openxmlformats.org/officeDocument/2006/relationships/image" Target="../media/image17.jpeg"/></Relationships>
</file>

<file path=ppt/slides/_rels/slide13.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22.jpeg"/><Relationship Id="rId2" Type="http://schemas.openxmlformats.org/officeDocument/2006/relationships/image" Target="../media/image5.png"/><Relationship Id="rId1" Type="http://schemas.openxmlformats.org/officeDocument/2006/relationships/slideLayout" Target="../slideLayouts/slideLayout12.xml"/><Relationship Id="rId6" Type="http://schemas.openxmlformats.org/officeDocument/2006/relationships/image" Target="../media/image21.jpeg"/><Relationship Id="rId5" Type="http://schemas.openxmlformats.org/officeDocument/2006/relationships/image" Target="../media/image20.jpeg"/><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23.jpeg"/></Relationships>
</file>

<file path=ppt/slides/_rels/slide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12.xml"/><Relationship Id="rId5" Type="http://schemas.openxmlformats.org/officeDocument/2006/relationships/image" Target="../media/image24.jpeg"/><Relationship Id="rId4" Type="http://schemas.openxmlformats.org/officeDocument/2006/relationships/image" Target="../media/image6.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12.xml"/><Relationship Id="rId2" Type="http://schemas.openxmlformats.org/officeDocument/2006/relationships/video" Target="../media/media1.mov"/><Relationship Id="rId1" Type="http://schemas.microsoft.com/office/2007/relationships/media" Target="../media/media1.mov"/><Relationship Id="rId4" Type="http://schemas.openxmlformats.org/officeDocument/2006/relationships/image" Target="../media/image25.png"/></Relationships>
</file>

<file path=ppt/slides/_rels/slide17.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png"/><Relationship Id="rId1" Type="http://schemas.openxmlformats.org/officeDocument/2006/relationships/slideLayout" Target="../slideLayouts/slideLayout16.xml"/><Relationship Id="rId4" Type="http://schemas.openxmlformats.org/officeDocument/2006/relationships/image" Target="../media/image28.png"/></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4.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3.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8.jpeg"/></Relationships>
</file>

<file path=ppt/slides/_rels/slide5.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9.jpeg"/></Relationships>
</file>

<file path=ppt/slides/_rels/slide6.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5" Type="http://schemas.openxmlformats.org/officeDocument/2006/relationships/image" Target="../media/image13.jpeg"/><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slideLayout" Target="../slideLayouts/slideLayout12.xml"/><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2" cstate="email"/>
          <a:srcRect/>
          <a:stretch>
            <a:fillRect/>
          </a:stretch>
        </p:blipFill>
        <p:spPr>
          <a:xfrm>
            <a:off x="0" y="742289"/>
            <a:ext cx="1857375" cy="3043413"/>
          </a:xfrm>
          <a:prstGeom prst="rect">
            <a:avLst/>
          </a:prstGeom>
        </p:spPr>
      </p:pic>
      <p:sp>
        <p:nvSpPr>
          <p:cNvPr id="31" name="矩形 30"/>
          <p:cNvSpPr/>
          <p:nvPr/>
        </p:nvSpPr>
        <p:spPr>
          <a:xfrm>
            <a:off x="1097484" y="-222319"/>
            <a:ext cx="10470776" cy="8016041"/>
          </a:xfrm>
          <a:prstGeom prst="rect">
            <a:avLst/>
          </a:prstGeom>
        </p:spPr>
        <p:txBody>
          <a:bodyPr wrap="square">
            <a:spAutoFit/>
          </a:bodyPr>
          <a:lstStyle/>
          <a:p>
            <a:pPr marL="342900" lvl="0" indent="-342900" fontAlgn="base">
              <a:lnSpc>
                <a:spcPct val="110000"/>
              </a:lnSpc>
              <a:spcBef>
                <a:spcPct val="0"/>
              </a:spcBef>
              <a:spcAft>
                <a:spcPct val="0"/>
              </a:spcAft>
            </a:pPr>
            <a:endParaRPr lang="en-US" altLang="zh-CN" sz="3200" b="1" i="1" kern="0" dirty="0">
              <a:solidFill>
                <a:schemeClr val="tx1">
                  <a:lumMod val="75000"/>
                  <a:lumOff val="25000"/>
                </a:schemeClr>
              </a:solidFill>
              <a:latin typeface="楷体" panose="02010609060101010101" pitchFamily="49" charset="-122"/>
              <a:ea typeface="楷体" panose="02010609060101010101" pitchFamily="49" charset="-122"/>
            </a:endParaRPr>
          </a:p>
          <a:p>
            <a:pPr marL="342900" lvl="0" indent="-342900" algn="ctr" fontAlgn="base">
              <a:lnSpc>
                <a:spcPct val="110000"/>
              </a:lnSpc>
              <a:spcBef>
                <a:spcPct val="0"/>
              </a:spcBef>
              <a:spcAft>
                <a:spcPct val="0"/>
              </a:spcAft>
            </a:pPr>
            <a:r>
              <a:rPr lang="en-US" altLang="zh-CN" sz="4800" b="1" kern="0" dirty="0">
                <a:solidFill>
                  <a:schemeClr val="tx1">
                    <a:lumMod val="75000"/>
                    <a:lumOff val="25000"/>
                  </a:schemeClr>
                </a:solidFill>
                <a:latin typeface="楷体" panose="02010609060101010101" pitchFamily="49" charset="-122"/>
                <a:ea typeface="楷体" panose="02010609060101010101" pitchFamily="49" charset="-122"/>
              </a:rPr>
              <a:t>Living Toward Death</a:t>
            </a:r>
          </a:p>
          <a:p>
            <a:pPr marL="342900" lvl="0" indent="-342900" algn="ctr" fontAlgn="base">
              <a:lnSpc>
                <a:spcPct val="110000"/>
              </a:lnSpc>
              <a:spcBef>
                <a:spcPct val="0"/>
              </a:spcBef>
              <a:spcAft>
                <a:spcPct val="0"/>
              </a:spcAft>
            </a:pPr>
            <a:r>
              <a:rPr lang="en-US" altLang="zh-CN" sz="2400" b="1" kern="0" dirty="0">
                <a:solidFill>
                  <a:schemeClr val="tx1">
                    <a:lumMod val="75000"/>
                    <a:lumOff val="25000"/>
                  </a:schemeClr>
                </a:solidFill>
                <a:latin typeface="楷体" panose="02010609060101010101" pitchFamily="49" charset="-122"/>
                <a:ea typeface="楷体" panose="02010609060101010101" pitchFamily="49" charset="-122"/>
              </a:rPr>
              <a:t>A Brief Description of Epitaph Data Processing Methods in "Complete Song Prose" and Research on the Tomb of the Deceased</a:t>
            </a:r>
          </a:p>
          <a:p>
            <a:pPr marL="342900" lvl="0" indent="-342900" algn="ctr" fontAlgn="base">
              <a:lnSpc>
                <a:spcPct val="110000"/>
              </a:lnSpc>
              <a:spcBef>
                <a:spcPct val="0"/>
              </a:spcBef>
              <a:spcAft>
                <a:spcPct val="0"/>
              </a:spcAft>
            </a:pPr>
            <a:endParaRPr lang="en-US" altLang="zh-CN" sz="2400" b="1" kern="0" dirty="0">
              <a:solidFill>
                <a:schemeClr val="tx1">
                  <a:lumMod val="75000"/>
                  <a:lumOff val="25000"/>
                </a:schemeClr>
              </a:solidFill>
              <a:latin typeface="楷体" panose="02010609060101010101" pitchFamily="49" charset="-122"/>
              <a:ea typeface="楷体" panose="02010609060101010101" pitchFamily="49" charset="-122"/>
            </a:endParaRPr>
          </a:p>
          <a:p>
            <a:pPr marL="342900" lvl="0" indent="-342900" algn="ctr" fontAlgn="base">
              <a:lnSpc>
                <a:spcPct val="110000"/>
              </a:lnSpc>
              <a:spcBef>
                <a:spcPct val="0"/>
              </a:spcBef>
              <a:spcAft>
                <a:spcPct val="0"/>
              </a:spcAft>
            </a:pPr>
            <a:r>
              <a:rPr lang="zh-CN" altLang="en-US" sz="4800" kern="0" dirty="0">
                <a:solidFill>
                  <a:schemeClr val="tx1">
                    <a:lumMod val="75000"/>
                    <a:lumOff val="25000"/>
                  </a:schemeClr>
                </a:solidFill>
                <a:latin typeface="+mj-ea"/>
                <a:ea typeface="+mj-ea"/>
                <a:cs typeface="+mj-ea"/>
                <a:sym typeface="+mn-ea"/>
              </a:rPr>
              <a:t>向死而生</a:t>
            </a:r>
            <a:r>
              <a:rPr lang="en-US" altLang="zh-CN" sz="4800" kern="0" dirty="0">
                <a:solidFill>
                  <a:schemeClr val="tx1">
                    <a:lumMod val="75000"/>
                    <a:lumOff val="25000"/>
                  </a:schemeClr>
                </a:solidFill>
                <a:latin typeface="+mj-ea"/>
                <a:ea typeface="+mj-ea"/>
                <a:cs typeface="+mj-ea"/>
                <a:sym typeface="+mn-ea"/>
              </a:rPr>
              <a:t> </a:t>
            </a:r>
            <a:r>
              <a:rPr lang="en-US" altLang="zh-CN" sz="4800" b="1" i="1" kern="0" dirty="0">
                <a:solidFill>
                  <a:schemeClr val="tx1">
                    <a:lumMod val="75000"/>
                    <a:lumOff val="25000"/>
                  </a:schemeClr>
                </a:solidFill>
                <a:latin typeface="+mj-ea"/>
                <a:ea typeface="+mj-ea"/>
                <a:cs typeface="+mj-ea"/>
                <a:sym typeface="+mn-ea"/>
              </a:rPr>
              <a:t>   </a:t>
            </a:r>
            <a:r>
              <a:rPr lang="en-US" altLang="zh-CN" sz="2400" b="1" i="1" kern="0" dirty="0">
                <a:solidFill>
                  <a:schemeClr val="tx1">
                    <a:lumMod val="75000"/>
                    <a:lumOff val="25000"/>
                  </a:schemeClr>
                </a:solidFill>
                <a:latin typeface="+mj-ea"/>
                <a:ea typeface="+mj-ea"/>
                <a:cs typeface="+mj-ea"/>
                <a:sym typeface="+mn-ea"/>
              </a:rPr>
              <a:t>          </a:t>
            </a:r>
            <a:endParaRPr lang="en-US" altLang="zh-CN" sz="2400" b="1" i="1" kern="0" dirty="0">
              <a:solidFill>
                <a:schemeClr val="tx1">
                  <a:lumMod val="75000"/>
                  <a:lumOff val="25000"/>
                </a:schemeClr>
              </a:solidFill>
              <a:latin typeface="+mj-ea"/>
              <a:ea typeface="+mj-ea"/>
              <a:cs typeface="+mj-ea"/>
            </a:endParaRPr>
          </a:p>
          <a:p>
            <a:pPr marL="342900" lvl="0" indent="-342900" algn="ctr" fontAlgn="base">
              <a:lnSpc>
                <a:spcPct val="110000"/>
              </a:lnSpc>
              <a:spcBef>
                <a:spcPct val="0"/>
              </a:spcBef>
              <a:spcAft>
                <a:spcPct val="0"/>
              </a:spcAft>
            </a:pPr>
            <a:endParaRPr lang="en-US" altLang="zh-CN" sz="2400" b="1" i="1" kern="0" dirty="0">
              <a:solidFill>
                <a:schemeClr val="tx1">
                  <a:lumMod val="75000"/>
                  <a:lumOff val="25000"/>
                </a:schemeClr>
              </a:solidFill>
              <a:latin typeface="+mj-ea"/>
              <a:ea typeface="+mj-ea"/>
              <a:cs typeface="+mj-ea"/>
            </a:endParaRPr>
          </a:p>
          <a:p>
            <a:pPr marL="342900" lvl="0" indent="-342900" algn="ctr" fontAlgn="base">
              <a:lnSpc>
                <a:spcPct val="110000"/>
              </a:lnSpc>
              <a:spcBef>
                <a:spcPct val="0"/>
              </a:spcBef>
              <a:spcAft>
                <a:spcPct val="0"/>
              </a:spcAft>
            </a:pPr>
            <a:r>
              <a:rPr lang="en-US" altLang="zh-CN" sz="2400" b="1" kern="0" dirty="0">
                <a:solidFill>
                  <a:schemeClr val="tx1">
                    <a:lumMod val="75000"/>
                    <a:lumOff val="25000"/>
                  </a:schemeClr>
                </a:solidFill>
                <a:latin typeface="+mj-ea"/>
                <a:ea typeface="+mj-ea"/>
                <a:cs typeface="+mj-ea"/>
                <a:sym typeface="+mn-ea"/>
              </a:rPr>
              <a:t>——</a:t>
            </a:r>
            <a:r>
              <a:rPr lang="zh-CN" altLang="en-US" sz="2400" b="1" kern="0" dirty="0">
                <a:solidFill>
                  <a:schemeClr val="tx1">
                    <a:lumMod val="75000"/>
                    <a:lumOff val="25000"/>
                  </a:schemeClr>
                </a:solidFill>
                <a:latin typeface="+mj-ea"/>
                <a:ea typeface="+mj-ea"/>
                <a:cs typeface="+mj-ea"/>
                <a:sym typeface="+mn-ea"/>
              </a:rPr>
              <a:t>《全宋文》中墓志數據處理方法述略</a:t>
            </a:r>
            <a:endParaRPr lang="en-US" altLang="zh-CN" sz="2400" b="1" kern="0" dirty="0">
              <a:solidFill>
                <a:schemeClr val="tx1">
                  <a:lumMod val="75000"/>
                  <a:lumOff val="25000"/>
                </a:schemeClr>
              </a:solidFill>
              <a:latin typeface="+mj-ea"/>
              <a:ea typeface="+mj-ea"/>
              <a:cs typeface="+mj-ea"/>
            </a:endParaRPr>
          </a:p>
          <a:p>
            <a:pPr marL="342900" lvl="0" indent="-342900" algn="ctr" fontAlgn="base">
              <a:lnSpc>
                <a:spcPct val="110000"/>
              </a:lnSpc>
              <a:spcBef>
                <a:spcPct val="0"/>
              </a:spcBef>
              <a:spcAft>
                <a:spcPct val="0"/>
              </a:spcAft>
            </a:pPr>
            <a:r>
              <a:rPr lang="zh-CN" altLang="en-US" sz="2400" b="1" kern="0" dirty="0">
                <a:solidFill>
                  <a:schemeClr val="tx1">
                    <a:lumMod val="75000"/>
                    <a:lumOff val="25000"/>
                  </a:schemeClr>
                </a:solidFill>
                <a:latin typeface="+mj-ea"/>
                <a:ea typeface="+mj-ea"/>
                <a:cs typeface="+mj-ea"/>
                <a:sym typeface="+mn-ea"/>
              </a:rPr>
              <a:t>及傳主墓葬研究</a:t>
            </a:r>
            <a:endParaRPr lang="en-US" altLang="zh-CN" sz="2400" b="1" kern="0" dirty="0">
              <a:solidFill>
                <a:schemeClr val="tx1">
                  <a:lumMod val="75000"/>
                  <a:lumOff val="25000"/>
                </a:schemeClr>
              </a:solidFill>
              <a:latin typeface="+mj-ea"/>
              <a:ea typeface="+mj-ea"/>
              <a:cs typeface="+mj-ea"/>
            </a:endParaRPr>
          </a:p>
          <a:p>
            <a:pPr marL="342900" lvl="0" indent="-342900" algn="ctr" fontAlgn="base">
              <a:lnSpc>
                <a:spcPct val="110000"/>
              </a:lnSpc>
              <a:spcBef>
                <a:spcPct val="0"/>
              </a:spcBef>
              <a:spcAft>
                <a:spcPct val="0"/>
              </a:spcAft>
            </a:pPr>
            <a:endParaRPr lang="en-US" altLang="zh-CN" sz="3200" b="1" i="1" kern="0" dirty="0">
              <a:solidFill>
                <a:schemeClr val="tx1">
                  <a:lumMod val="75000"/>
                  <a:lumOff val="25000"/>
                </a:schemeClr>
              </a:solidFill>
              <a:latin typeface="楷体" panose="02010609060101010101" pitchFamily="49" charset="-122"/>
              <a:ea typeface="楷体" panose="02010609060101010101" pitchFamily="49" charset="-122"/>
            </a:endParaRPr>
          </a:p>
          <a:p>
            <a:pPr marL="342900" lvl="0" indent="-342900" algn="r" fontAlgn="base">
              <a:lnSpc>
                <a:spcPct val="110000"/>
              </a:lnSpc>
              <a:spcBef>
                <a:spcPct val="0"/>
              </a:spcBef>
              <a:spcAft>
                <a:spcPct val="0"/>
              </a:spcAft>
            </a:pPr>
            <a:r>
              <a:rPr lang="en-US" altLang="zh-CN" sz="3200" b="1" i="1" kern="0" dirty="0">
                <a:solidFill>
                  <a:schemeClr val="tx1">
                    <a:lumMod val="75000"/>
                    <a:lumOff val="25000"/>
                  </a:schemeClr>
                </a:solidFill>
                <a:latin typeface="楷体" panose="02010609060101010101" pitchFamily="49" charset="-122"/>
                <a:ea typeface="楷体" panose="02010609060101010101" pitchFamily="49" charset="-122"/>
              </a:rPr>
              <a:t>                                      </a:t>
            </a:r>
            <a:r>
              <a:rPr lang="en-US" altLang="zh-CN" sz="2400" b="1" kern="0" dirty="0">
                <a:solidFill>
                  <a:schemeClr val="tx1">
                    <a:lumMod val="75000"/>
                    <a:lumOff val="25000"/>
                  </a:schemeClr>
                </a:solidFill>
                <a:latin typeface="楷体" panose="02010609060101010101" pitchFamily="49" charset="-122"/>
                <a:ea typeface="楷体" panose="02010609060101010101" pitchFamily="49" charset="-122"/>
              </a:rPr>
              <a:t>Weile Li</a:t>
            </a:r>
            <a:r>
              <a:rPr lang="zh-CN" altLang="en-US" sz="2400" b="1" kern="0" dirty="0">
                <a:solidFill>
                  <a:schemeClr val="tx1">
                    <a:lumMod val="75000"/>
                    <a:lumOff val="25000"/>
                  </a:schemeClr>
                </a:solidFill>
                <a:latin typeface="楷体" panose="02010609060101010101" pitchFamily="49" charset="-122"/>
                <a:ea typeface="楷体" panose="02010609060101010101" pitchFamily="49" charset="-122"/>
              </a:rPr>
              <a:t>李威樂</a:t>
            </a:r>
          </a:p>
          <a:p>
            <a:pPr marL="342900" lvl="0" indent="-342900" algn="r" fontAlgn="base">
              <a:lnSpc>
                <a:spcPct val="110000"/>
              </a:lnSpc>
              <a:spcBef>
                <a:spcPct val="0"/>
              </a:spcBef>
              <a:spcAft>
                <a:spcPct val="0"/>
              </a:spcAft>
            </a:pPr>
            <a:r>
              <a:rPr lang="en-US" altLang="zh-CN" sz="2400" b="1" kern="0" dirty="0">
                <a:solidFill>
                  <a:schemeClr val="tx1">
                    <a:lumMod val="75000"/>
                    <a:lumOff val="25000"/>
                  </a:schemeClr>
                </a:solidFill>
                <a:latin typeface="楷体" panose="02010609060101010101" pitchFamily="49" charset="-122"/>
                <a:ea typeface="楷体" panose="02010609060101010101" pitchFamily="49" charset="-122"/>
              </a:rPr>
              <a:t>CBDB, IQSS</a:t>
            </a:r>
            <a:r>
              <a:rPr lang="zh-CN" altLang="en-US" sz="2400" b="1" kern="0" dirty="0">
                <a:solidFill>
                  <a:schemeClr val="tx1">
                    <a:lumMod val="75000"/>
                    <a:lumOff val="25000"/>
                  </a:schemeClr>
                </a:solidFill>
                <a:latin typeface="楷体" panose="02010609060101010101" pitchFamily="49" charset="-122"/>
                <a:ea typeface="楷体" panose="02010609060101010101" pitchFamily="49" charset="-122"/>
              </a:rPr>
              <a:t>中國歷代人物傳記數據庫</a:t>
            </a:r>
          </a:p>
          <a:p>
            <a:pPr marL="342900" lvl="0" indent="-342900" algn="r" fontAlgn="base">
              <a:lnSpc>
                <a:spcPct val="110000"/>
              </a:lnSpc>
              <a:spcBef>
                <a:spcPct val="0"/>
              </a:spcBef>
              <a:spcAft>
                <a:spcPct val="0"/>
              </a:spcAft>
            </a:pPr>
            <a:r>
              <a:rPr lang="zh-CN" altLang="en-US" sz="2400" b="1" kern="0" dirty="0">
                <a:solidFill>
                  <a:schemeClr val="tx1">
                    <a:lumMod val="75000"/>
                    <a:lumOff val="25000"/>
                  </a:schemeClr>
                </a:solidFill>
                <a:latin typeface="楷体" panose="02010609060101010101" pitchFamily="49" charset="-122"/>
                <a:ea typeface="楷体" panose="02010609060101010101" pitchFamily="49" charset="-122"/>
              </a:rPr>
              <a:t>Institute of Cultural Heritage and Museology, Zhejiang University</a:t>
            </a:r>
          </a:p>
          <a:p>
            <a:pPr marL="342900" lvl="0" indent="-342900" algn="r" fontAlgn="base">
              <a:lnSpc>
                <a:spcPct val="110000"/>
              </a:lnSpc>
              <a:spcBef>
                <a:spcPct val="0"/>
              </a:spcBef>
              <a:spcAft>
                <a:spcPct val="0"/>
              </a:spcAft>
            </a:pPr>
            <a:r>
              <a:rPr lang="zh-CN" altLang="en-US" sz="2400" b="1" kern="0" dirty="0">
                <a:solidFill>
                  <a:schemeClr val="tx1">
                    <a:lumMod val="75000"/>
                    <a:lumOff val="25000"/>
                  </a:schemeClr>
                </a:solidFill>
                <a:latin typeface="楷体" panose="02010609060101010101" pitchFamily="49" charset="-122"/>
                <a:ea typeface="楷体" panose="02010609060101010101" pitchFamily="49" charset="-122"/>
              </a:rPr>
              <a:t>浙江大學文化遺產與博物館學研究所</a:t>
            </a:r>
            <a:endParaRPr lang="en-US" altLang="zh-CN" sz="3200" b="1" kern="0" dirty="0">
              <a:solidFill>
                <a:schemeClr val="tx1">
                  <a:lumMod val="75000"/>
                  <a:lumOff val="25000"/>
                </a:schemeClr>
              </a:solidFill>
              <a:latin typeface="楷体" panose="02010609060101010101" pitchFamily="49" charset="-122"/>
              <a:ea typeface="楷体" panose="02010609060101010101" pitchFamily="49" charset="-122"/>
            </a:endParaRPr>
          </a:p>
          <a:p>
            <a:pPr marL="342900" lvl="0" indent="-342900" fontAlgn="base">
              <a:lnSpc>
                <a:spcPct val="110000"/>
              </a:lnSpc>
              <a:spcBef>
                <a:spcPct val="0"/>
              </a:spcBef>
              <a:spcAft>
                <a:spcPct val="0"/>
              </a:spcAft>
            </a:pPr>
            <a:endParaRPr lang="en-US" altLang="zh-CN" sz="3200" b="1" i="1" kern="0" dirty="0">
              <a:solidFill>
                <a:schemeClr val="tx1">
                  <a:lumMod val="75000"/>
                  <a:lumOff val="25000"/>
                </a:schemeClr>
              </a:solidFill>
              <a:latin typeface="楷体" panose="02010609060101010101" pitchFamily="49" charset="-122"/>
              <a:ea typeface="楷体" panose="02010609060101010101" pitchFamily="49" charset="-122"/>
            </a:endParaRPr>
          </a:p>
          <a:p>
            <a:pPr marL="342900" lvl="0" indent="-342900" fontAlgn="base">
              <a:lnSpc>
                <a:spcPct val="110000"/>
              </a:lnSpc>
              <a:spcBef>
                <a:spcPct val="0"/>
              </a:spcBef>
              <a:spcAft>
                <a:spcPct val="0"/>
              </a:spcAft>
            </a:pPr>
            <a:endParaRPr lang="en-US" altLang="zh-CN" sz="3200" b="1" i="1" kern="0" dirty="0">
              <a:solidFill>
                <a:schemeClr val="tx1">
                  <a:lumMod val="75000"/>
                  <a:lumOff val="25000"/>
                </a:schemeClr>
              </a:solidFill>
              <a:latin typeface="楷体" panose="02010609060101010101" pitchFamily="49" charset="-122"/>
              <a:ea typeface="楷体" panose="02010609060101010101" pitchFamily="49" charset="-122"/>
            </a:endParaRPr>
          </a:p>
        </p:txBody>
      </p:sp>
      <p:pic>
        <p:nvPicPr>
          <p:cNvPr id="32" name="图片 31"/>
          <p:cNvPicPr>
            <a:picLocks noChangeAspect="1"/>
          </p:cNvPicPr>
          <p:nvPr/>
        </p:nvPicPr>
        <p:blipFill rotWithShape="1">
          <a:blip r:embed="rId2" cstate="email"/>
          <a:srcRect/>
          <a:stretch>
            <a:fillRect/>
          </a:stretch>
        </p:blipFill>
        <p:spPr>
          <a:xfrm>
            <a:off x="0" y="1404762"/>
            <a:ext cx="1857375" cy="30434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矩形 149"/>
          <p:cNvSpPr/>
          <p:nvPr/>
        </p:nvSpPr>
        <p:spPr>
          <a:xfrm>
            <a:off x="315242" y="9344"/>
            <a:ext cx="775136" cy="230832"/>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p>
          <a:p>
            <a:pPr lvl="0"/>
            <a:r>
              <a:rPr lang="en-US" altLang="zh-CN" sz="100" dirty="0">
                <a:solidFill>
                  <a:schemeClr val="bg1"/>
                </a:solidFill>
              </a:rPr>
              <a:t> </a:t>
            </a:r>
            <a:endParaRPr lang="zh-CN" altLang="en-US" sz="100" dirty="0">
              <a:solidFill>
                <a:schemeClr val="bg1"/>
              </a:solidFill>
            </a:endParaRPr>
          </a:p>
        </p:txBody>
      </p:sp>
      <p:pic>
        <p:nvPicPr>
          <p:cNvPr id="46" name="图片 7"/>
          <p:cNvPicPr>
            <a:picLocks noChangeAspect="1"/>
          </p:cNvPicPr>
          <p:nvPr/>
        </p:nvPicPr>
        <p:blipFill>
          <a:blip r:embed="rId2" cstate="email"/>
          <a:srcRect/>
          <a:stretch>
            <a:fillRect/>
          </a:stretch>
        </p:blipFill>
        <p:spPr bwMode="auto">
          <a:xfrm>
            <a:off x="0" y="5981700"/>
            <a:ext cx="12192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组合 177"/>
          <p:cNvGrpSpPr/>
          <p:nvPr/>
        </p:nvGrpSpPr>
        <p:grpSpPr>
          <a:xfrm>
            <a:off x="423865" y="0"/>
            <a:ext cx="611184" cy="1440000"/>
            <a:chOff x="442914" y="0"/>
            <a:chExt cx="611186" cy="1440000"/>
          </a:xfrm>
        </p:grpSpPr>
        <p:grpSp>
          <p:nvGrpSpPr>
            <p:cNvPr id="179" name="组合 178"/>
            <p:cNvGrpSpPr/>
            <p:nvPr/>
          </p:nvGrpSpPr>
          <p:grpSpPr>
            <a:xfrm>
              <a:off x="442914" y="0"/>
              <a:ext cx="611186" cy="1440000"/>
              <a:chOff x="442913" y="0"/>
              <a:chExt cx="243256" cy="1440000"/>
            </a:xfrm>
          </p:grpSpPr>
          <p:sp>
            <p:nvSpPr>
              <p:cNvPr id="181" name="矩形 180"/>
              <p:cNvSpPr/>
              <p:nvPr/>
            </p:nvSpPr>
            <p:spPr>
              <a:xfrm>
                <a:off x="442913" y="0"/>
                <a:ext cx="204787" cy="14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2" name="直接连接符 181"/>
              <p:cNvCxnSpPr/>
              <p:nvPr/>
            </p:nvCxnSpPr>
            <p:spPr>
              <a:xfrm>
                <a:off x="686169" y="0"/>
                <a:ext cx="0" cy="1440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0" name="文本框 179"/>
            <p:cNvSpPr txBox="1"/>
            <p:nvPr/>
          </p:nvSpPr>
          <p:spPr>
            <a:xfrm>
              <a:off x="467952" y="0"/>
              <a:ext cx="459742" cy="1363980"/>
            </a:xfrm>
            <a:prstGeom prst="rect">
              <a:avLst/>
            </a:prstGeom>
            <a:noFill/>
          </p:spPr>
          <p:txBody>
            <a:bodyPr vert="eaVert" wrap="square" rtlCol="0">
              <a:spAutoFit/>
            </a:bodyPr>
            <a:lstStyle/>
            <a:p>
              <a:pPr algn="ctr"/>
              <a:r>
                <a:rPr lang="zh-CN" altLang="en-US" dirty="0">
                  <a:solidFill>
                    <a:schemeClr val="bg1"/>
                  </a:solidFill>
                  <a:latin typeface="+mn-ea"/>
                </a:rPr>
                <a:t>富弼家族墓</a:t>
              </a:r>
            </a:p>
          </p:txBody>
        </p:sp>
      </p:grpSp>
      <p:pic>
        <p:nvPicPr>
          <p:cNvPr id="5" name="图片 4"/>
          <p:cNvPicPr>
            <a:picLocks noChangeAspect="1"/>
          </p:cNvPicPr>
          <p:nvPr/>
        </p:nvPicPr>
        <p:blipFill rotWithShape="1">
          <a:blip r:embed="rId3" cstate="email">
            <a:grayscl/>
          </a:blip>
          <a:srcRect/>
          <a:stretch>
            <a:fillRect/>
          </a:stretch>
        </p:blipFill>
        <p:spPr>
          <a:xfrm flipH="1">
            <a:off x="10414949" y="0"/>
            <a:ext cx="1777051" cy="1932025"/>
          </a:xfrm>
          <a:prstGeom prst="rect">
            <a:avLst/>
          </a:prstGeom>
        </p:spPr>
      </p:pic>
      <p:graphicFrame>
        <p:nvGraphicFramePr>
          <p:cNvPr id="10" name="图示 9"/>
          <p:cNvGraphicFramePr/>
          <p:nvPr/>
        </p:nvGraphicFramePr>
        <p:xfrm>
          <a:off x="2743200" y="1678940"/>
          <a:ext cx="7259320" cy="362267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14" name="文本框 13"/>
          <p:cNvSpPr txBox="1"/>
          <p:nvPr/>
        </p:nvSpPr>
        <p:spPr>
          <a:xfrm>
            <a:off x="3030855" y="585470"/>
            <a:ext cx="6683375" cy="760730"/>
          </a:xfrm>
          <a:prstGeom prst="rect">
            <a:avLst/>
          </a:prstGeom>
          <a:noFill/>
        </p:spPr>
        <p:txBody>
          <a:bodyPr wrap="square" rtlCol="0" anchor="t">
            <a:spAutoFit/>
          </a:bodyPr>
          <a:lstStyle/>
          <a:p>
            <a:pPr lvl="0" algn="ctr">
              <a:lnSpc>
                <a:spcPct val="100000"/>
              </a:lnSpc>
              <a:spcBef>
                <a:spcPct val="0"/>
              </a:spcBef>
              <a:spcAft>
                <a:spcPct val="35000"/>
              </a:spcAft>
            </a:pPr>
            <a:r>
              <a:rPr lang="zh-CN" altLang="en-US" b="1">
                <a:sym typeface="+mn-ea"/>
              </a:rPr>
              <a:t>Types of Fu</a:t>
            </a:r>
            <a:r>
              <a:rPr lang="en-US" altLang="zh-CN" b="1">
                <a:sym typeface="+mn-ea"/>
              </a:rPr>
              <a:t> Bi</a:t>
            </a:r>
            <a:r>
              <a:rPr lang="zh-CN" altLang="en-US" b="1">
                <a:sym typeface="+mn-ea"/>
              </a:rPr>
              <a:t> Family Tomb</a:t>
            </a:r>
            <a:r>
              <a:rPr lang="en-US" altLang="zh-CN" b="1">
                <a:sym typeface="+mn-ea"/>
              </a:rPr>
              <a:t>s</a:t>
            </a:r>
            <a:endParaRPr lang="zh-CN" altLang="en-US" b="1">
              <a:sym typeface="+mn-ea"/>
            </a:endParaRPr>
          </a:p>
          <a:p>
            <a:pPr lvl="0" algn="ctr">
              <a:lnSpc>
                <a:spcPct val="100000"/>
              </a:lnSpc>
              <a:spcBef>
                <a:spcPct val="0"/>
              </a:spcBef>
              <a:spcAft>
                <a:spcPct val="35000"/>
              </a:spcAft>
            </a:pPr>
            <a:r>
              <a:rPr lang="zh-CN" altLang="en-US" b="1">
                <a:sym typeface="+mn-ea"/>
              </a:rPr>
              <a:t>富弼家族墓墓葬類型</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矩形 149"/>
          <p:cNvSpPr/>
          <p:nvPr/>
        </p:nvSpPr>
        <p:spPr>
          <a:xfrm>
            <a:off x="315242" y="9344"/>
            <a:ext cx="775136" cy="230832"/>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p>
          <a:p>
            <a:pPr lvl="0"/>
            <a:r>
              <a:rPr lang="en-US" altLang="zh-CN" sz="100" dirty="0">
                <a:solidFill>
                  <a:schemeClr val="bg1"/>
                </a:solidFill>
              </a:rPr>
              <a:t> </a:t>
            </a:r>
            <a:endParaRPr lang="zh-CN" altLang="en-US" sz="100" dirty="0">
              <a:solidFill>
                <a:schemeClr val="bg1"/>
              </a:solidFill>
            </a:endParaRPr>
          </a:p>
        </p:txBody>
      </p:sp>
      <p:pic>
        <p:nvPicPr>
          <p:cNvPr id="46" name="图片 7"/>
          <p:cNvPicPr>
            <a:picLocks noChangeAspect="1"/>
          </p:cNvPicPr>
          <p:nvPr/>
        </p:nvPicPr>
        <p:blipFill>
          <a:blip r:embed="rId2" cstate="email"/>
          <a:srcRect/>
          <a:stretch>
            <a:fillRect/>
          </a:stretch>
        </p:blipFill>
        <p:spPr bwMode="auto">
          <a:xfrm>
            <a:off x="0" y="5981700"/>
            <a:ext cx="12192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组合 177"/>
          <p:cNvGrpSpPr/>
          <p:nvPr/>
        </p:nvGrpSpPr>
        <p:grpSpPr>
          <a:xfrm>
            <a:off x="423865" y="0"/>
            <a:ext cx="611184" cy="1440000"/>
            <a:chOff x="442914" y="0"/>
            <a:chExt cx="611186" cy="1440000"/>
          </a:xfrm>
        </p:grpSpPr>
        <p:grpSp>
          <p:nvGrpSpPr>
            <p:cNvPr id="179" name="组合 178"/>
            <p:cNvGrpSpPr/>
            <p:nvPr/>
          </p:nvGrpSpPr>
          <p:grpSpPr>
            <a:xfrm>
              <a:off x="442914" y="0"/>
              <a:ext cx="611186" cy="1440000"/>
              <a:chOff x="442913" y="0"/>
              <a:chExt cx="243256" cy="1440000"/>
            </a:xfrm>
          </p:grpSpPr>
          <p:sp>
            <p:nvSpPr>
              <p:cNvPr id="181" name="矩形 180"/>
              <p:cNvSpPr/>
              <p:nvPr/>
            </p:nvSpPr>
            <p:spPr>
              <a:xfrm>
                <a:off x="442913" y="0"/>
                <a:ext cx="204787" cy="14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2" name="直接连接符 181"/>
              <p:cNvCxnSpPr/>
              <p:nvPr/>
            </p:nvCxnSpPr>
            <p:spPr>
              <a:xfrm>
                <a:off x="686169" y="0"/>
                <a:ext cx="0" cy="1440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0" name="文本框 179"/>
            <p:cNvSpPr txBox="1"/>
            <p:nvPr/>
          </p:nvSpPr>
          <p:spPr>
            <a:xfrm>
              <a:off x="467952" y="0"/>
              <a:ext cx="459742" cy="1363980"/>
            </a:xfrm>
            <a:prstGeom prst="rect">
              <a:avLst/>
            </a:prstGeom>
            <a:noFill/>
          </p:spPr>
          <p:txBody>
            <a:bodyPr vert="eaVert" wrap="square" rtlCol="0">
              <a:spAutoFit/>
            </a:bodyPr>
            <a:lstStyle/>
            <a:p>
              <a:pPr algn="ctr"/>
              <a:r>
                <a:rPr lang="zh-CN" altLang="en-US" dirty="0">
                  <a:solidFill>
                    <a:schemeClr val="bg1"/>
                  </a:solidFill>
                  <a:latin typeface="+mn-ea"/>
                </a:rPr>
                <a:t>富弼家族墓</a:t>
              </a:r>
            </a:p>
          </p:txBody>
        </p:sp>
      </p:grpSp>
      <p:pic>
        <p:nvPicPr>
          <p:cNvPr id="5" name="图片 4"/>
          <p:cNvPicPr>
            <a:picLocks noChangeAspect="1"/>
          </p:cNvPicPr>
          <p:nvPr/>
        </p:nvPicPr>
        <p:blipFill rotWithShape="1">
          <a:blip r:embed="rId3" cstate="email">
            <a:grayscl/>
          </a:blip>
          <a:srcRect/>
          <a:stretch>
            <a:fillRect/>
          </a:stretch>
        </p:blipFill>
        <p:spPr>
          <a:xfrm flipH="1">
            <a:off x="10414949" y="0"/>
            <a:ext cx="1777051" cy="1932025"/>
          </a:xfrm>
          <a:prstGeom prst="rect">
            <a:avLst/>
          </a:prstGeom>
        </p:spPr>
      </p:pic>
      <p:sp>
        <p:nvSpPr>
          <p:cNvPr id="8" name="文本框 7"/>
          <p:cNvSpPr txBox="1"/>
          <p:nvPr/>
        </p:nvSpPr>
        <p:spPr>
          <a:xfrm>
            <a:off x="448945" y="4019550"/>
            <a:ext cx="5547995" cy="1599565"/>
          </a:xfrm>
          <a:prstGeom prst="rect">
            <a:avLst/>
          </a:prstGeom>
          <a:noFill/>
        </p:spPr>
        <p:txBody>
          <a:bodyPr wrap="square" rtlCol="0">
            <a:spAutoFit/>
          </a:bodyPr>
          <a:lstStyle/>
          <a:p>
            <a:pPr algn="ctr"/>
            <a:r>
              <a:rPr lang="zh-CN" altLang="en-US" sz="1400">
                <a:sym typeface="+mn-ea"/>
              </a:rPr>
              <a:t>Plans and </a:t>
            </a:r>
            <a:r>
              <a:rPr lang="en-US" altLang="zh-CN" sz="1400">
                <a:sym typeface="+mn-ea"/>
              </a:rPr>
              <a:t>S</a:t>
            </a:r>
            <a:r>
              <a:rPr lang="zh-CN" altLang="en-US" sz="1400">
                <a:sym typeface="+mn-ea"/>
              </a:rPr>
              <a:t>ections</a:t>
            </a:r>
            <a:r>
              <a:rPr lang="en-US" altLang="zh-CN" sz="1400">
                <a:sym typeface="+mn-ea"/>
              </a:rPr>
              <a:t> View of the Tomb</a:t>
            </a:r>
            <a:endParaRPr lang="zh-CN" altLang="en-US" sz="1400"/>
          </a:p>
          <a:p>
            <a:pPr algn="ctr"/>
            <a:r>
              <a:rPr lang="en-US" altLang="zh-CN" sz="1400">
                <a:sym typeface="+mn-ea"/>
              </a:rPr>
              <a:t>for Fu Ding and his wife </a:t>
            </a:r>
            <a:endParaRPr lang="zh-CN" altLang="en-US" sz="1400"/>
          </a:p>
          <a:p>
            <a:pPr algn="ctr"/>
            <a:r>
              <a:rPr lang="zh-CN" altLang="en-US" sz="1400"/>
              <a:t>富鼎夫婦墓（</a:t>
            </a:r>
            <a:r>
              <a:rPr lang="en-US" altLang="zh-CN" sz="1400"/>
              <a:t>IM2760</a:t>
            </a:r>
            <a:r>
              <a:rPr lang="zh-CN" altLang="en-US" sz="1400"/>
              <a:t>）平、剖面圖</a:t>
            </a:r>
          </a:p>
          <a:p>
            <a:pPr algn="ctr"/>
            <a:endParaRPr lang="zh-CN" altLang="en-US" sz="1400"/>
          </a:p>
          <a:p>
            <a:pPr algn="ctr"/>
            <a:r>
              <a:rPr lang="en-US" altLang="zh-CN" sz="1400">
                <a:sym typeface="+mn-ea"/>
              </a:rPr>
              <a:t>I</a:t>
            </a:r>
            <a:r>
              <a:rPr lang="zh-CN" altLang="en-US" sz="1400">
                <a:sym typeface="+mn-ea"/>
              </a:rPr>
              <a:t>t consists of </a:t>
            </a:r>
            <a:r>
              <a:rPr lang="en-US" altLang="zh-CN" sz="1400">
                <a:sym typeface="+mn-ea"/>
              </a:rPr>
              <a:t>three</a:t>
            </a:r>
            <a:r>
              <a:rPr lang="zh-CN" altLang="en-US" sz="1400">
                <a:sym typeface="+mn-ea"/>
              </a:rPr>
              <a:t> parts: tomb passage, corridor, tomb chamber.</a:t>
            </a:r>
            <a:endParaRPr lang="zh-CN" altLang="en-US" sz="1400"/>
          </a:p>
          <a:p>
            <a:pPr algn="ctr"/>
            <a:r>
              <a:rPr lang="zh-CN" altLang="en-US" sz="1400">
                <a:sym typeface="+mn-ea"/>
              </a:rPr>
              <a:t>墓葬由墓道、甬道、墓室三部分組成。</a:t>
            </a:r>
            <a:endParaRPr lang="zh-CN" altLang="en-US" sz="1400"/>
          </a:p>
          <a:p>
            <a:pPr algn="ctr"/>
            <a:endParaRPr lang="zh-CN" altLang="en-US" sz="1400"/>
          </a:p>
        </p:txBody>
      </p:sp>
      <p:pic>
        <p:nvPicPr>
          <p:cNvPr id="4" name="图片 3"/>
          <p:cNvPicPr>
            <a:picLocks noChangeAspect="1"/>
          </p:cNvPicPr>
          <p:nvPr/>
        </p:nvPicPr>
        <p:blipFill>
          <a:blip r:embed="rId4"/>
          <a:srcRect l="8743" t="10306" r="10188" b="7574"/>
          <a:stretch>
            <a:fillRect/>
          </a:stretch>
        </p:blipFill>
        <p:spPr>
          <a:xfrm rot="5400000">
            <a:off x="7098030" y="2623185"/>
            <a:ext cx="3053715" cy="5027930"/>
          </a:xfrm>
          <a:prstGeom prst="rect">
            <a:avLst/>
          </a:prstGeom>
        </p:spPr>
      </p:pic>
      <p:sp>
        <p:nvSpPr>
          <p:cNvPr id="9" name="文本框 8"/>
          <p:cNvSpPr txBox="1"/>
          <p:nvPr/>
        </p:nvSpPr>
        <p:spPr>
          <a:xfrm>
            <a:off x="7739380" y="1363980"/>
            <a:ext cx="3957955" cy="1476375"/>
          </a:xfrm>
          <a:prstGeom prst="rect">
            <a:avLst/>
          </a:prstGeom>
          <a:noFill/>
        </p:spPr>
        <p:txBody>
          <a:bodyPr wrap="square" rtlCol="0">
            <a:spAutoFit/>
          </a:bodyPr>
          <a:lstStyle/>
          <a:p>
            <a:pPr algn="ctr"/>
            <a:r>
              <a:rPr lang="zh-CN" altLang="en-US" sz="1400">
                <a:sym typeface="+mn-ea"/>
              </a:rPr>
              <a:t>Plans and </a:t>
            </a:r>
            <a:r>
              <a:rPr lang="en-US" altLang="zh-CN" sz="1400">
                <a:sym typeface="+mn-ea"/>
              </a:rPr>
              <a:t>S</a:t>
            </a:r>
            <a:r>
              <a:rPr lang="zh-CN" altLang="en-US" sz="1400">
                <a:sym typeface="+mn-ea"/>
              </a:rPr>
              <a:t>ections</a:t>
            </a:r>
            <a:r>
              <a:rPr lang="en-US" altLang="zh-CN" sz="1400">
                <a:sym typeface="+mn-ea"/>
              </a:rPr>
              <a:t> View of the Tomb</a:t>
            </a:r>
            <a:endParaRPr lang="zh-CN" altLang="en-US" sz="1400"/>
          </a:p>
          <a:p>
            <a:pPr algn="ctr"/>
            <a:r>
              <a:rPr lang="en-US" altLang="zh-CN" sz="1400">
                <a:sym typeface="+mn-ea"/>
              </a:rPr>
              <a:t>for Fu Bi and his wife </a:t>
            </a:r>
            <a:endParaRPr lang="zh-CN" altLang="en-US" sz="1400"/>
          </a:p>
          <a:p>
            <a:pPr algn="ctr"/>
            <a:r>
              <a:rPr lang="zh-CN" altLang="en-US" sz="1400"/>
              <a:t>富弼夫婦墓（</a:t>
            </a:r>
            <a:r>
              <a:rPr lang="en-US" altLang="zh-CN" sz="1400"/>
              <a:t>IM2761</a:t>
            </a:r>
            <a:r>
              <a:rPr lang="zh-CN" altLang="en-US" sz="1400"/>
              <a:t>）平、剖面圖</a:t>
            </a:r>
          </a:p>
          <a:p>
            <a:pPr algn="ctr"/>
            <a:endParaRPr lang="zh-CN" altLang="en-US" sz="1200"/>
          </a:p>
          <a:p>
            <a:pPr algn="ctr"/>
            <a:r>
              <a:rPr lang="en-US" altLang="zh-CN" sz="1200"/>
              <a:t>I</a:t>
            </a:r>
            <a:r>
              <a:rPr lang="zh-CN" altLang="en-US" sz="1200"/>
              <a:t>t consists of five parts: tomb passage, closed door, corridor, tomb chamber, and coffin chamber.</a:t>
            </a:r>
          </a:p>
          <a:p>
            <a:pPr algn="ctr"/>
            <a:r>
              <a:rPr lang="zh-CN" altLang="en-US" sz="1200"/>
              <a:t>墓葬由墓道、封門、甬道、墓室、槨室五部分組成。</a:t>
            </a:r>
          </a:p>
        </p:txBody>
      </p:sp>
      <p:pic>
        <p:nvPicPr>
          <p:cNvPr id="13" name="图片 12"/>
          <p:cNvPicPr>
            <a:picLocks noChangeAspect="1"/>
          </p:cNvPicPr>
          <p:nvPr/>
        </p:nvPicPr>
        <p:blipFill>
          <a:blip r:embed="rId5"/>
          <a:srcRect l="22332" t="9392" r="21485" b="4468"/>
          <a:stretch>
            <a:fillRect/>
          </a:stretch>
        </p:blipFill>
        <p:spPr>
          <a:xfrm rot="5400000">
            <a:off x="3555365" y="-504825"/>
            <a:ext cx="2598420" cy="5631815"/>
          </a:xfrm>
          <a:prstGeom prst="rect">
            <a:avLst/>
          </a:prstGeom>
        </p:spPr>
      </p:pic>
      <p:sp>
        <p:nvSpPr>
          <p:cNvPr id="14" name="文本框 13"/>
          <p:cNvSpPr txBox="1"/>
          <p:nvPr/>
        </p:nvSpPr>
        <p:spPr>
          <a:xfrm>
            <a:off x="3081655" y="9525"/>
            <a:ext cx="6683375" cy="760730"/>
          </a:xfrm>
          <a:prstGeom prst="rect">
            <a:avLst/>
          </a:prstGeom>
          <a:noFill/>
        </p:spPr>
        <p:txBody>
          <a:bodyPr wrap="square" rtlCol="0" anchor="t">
            <a:spAutoFit/>
          </a:bodyPr>
          <a:lstStyle/>
          <a:p>
            <a:pPr lvl="0" algn="ctr">
              <a:lnSpc>
                <a:spcPct val="100000"/>
              </a:lnSpc>
              <a:spcBef>
                <a:spcPct val="0"/>
              </a:spcBef>
              <a:spcAft>
                <a:spcPct val="35000"/>
              </a:spcAft>
            </a:pPr>
            <a:r>
              <a:rPr lang="zh-CN" altLang="en-US" b="1">
                <a:sym typeface="+mn-ea"/>
              </a:rPr>
              <a:t>Round single-chamber tomb with slope path</a:t>
            </a:r>
          </a:p>
          <a:p>
            <a:pPr lvl="0" algn="ctr">
              <a:lnSpc>
                <a:spcPct val="100000"/>
              </a:lnSpc>
              <a:spcBef>
                <a:spcPct val="0"/>
              </a:spcBef>
              <a:spcAft>
                <a:spcPct val="35000"/>
              </a:spcAft>
            </a:pPr>
            <a:r>
              <a:rPr lang="zh-CN" altLang="en-US" b="1">
                <a:sym typeface="+mn-ea"/>
              </a:rPr>
              <a:t>斜坡墓道圓形單室墓</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矩形 149"/>
          <p:cNvSpPr/>
          <p:nvPr/>
        </p:nvSpPr>
        <p:spPr>
          <a:xfrm>
            <a:off x="315242" y="9344"/>
            <a:ext cx="775136" cy="230832"/>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p>
          <a:p>
            <a:pPr lvl="0"/>
            <a:r>
              <a:rPr lang="en-US" altLang="zh-CN" sz="100" dirty="0">
                <a:solidFill>
                  <a:schemeClr val="bg1"/>
                </a:solidFill>
              </a:rPr>
              <a:t> </a:t>
            </a:r>
            <a:endParaRPr lang="zh-CN" altLang="en-US" sz="100" dirty="0">
              <a:solidFill>
                <a:schemeClr val="bg1"/>
              </a:solidFill>
            </a:endParaRPr>
          </a:p>
        </p:txBody>
      </p:sp>
      <p:pic>
        <p:nvPicPr>
          <p:cNvPr id="46" name="图片 7"/>
          <p:cNvPicPr>
            <a:picLocks noChangeAspect="1"/>
          </p:cNvPicPr>
          <p:nvPr/>
        </p:nvPicPr>
        <p:blipFill>
          <a:blip r:embed="rId2" cstate="email"/>
          <a:srcRect/>
          <a:stretch>
            <a:fillRect/>
          </a:stretch>
        </p:blipFill>
        <p:spPr bwMode="auto">
          <a:xfrm>
            <a:off x="0" y="5981700"/>
            <a:ext cx="12192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组合 177"/>
          <p:cNvGrpSpPr/>
          <p:nvPr/>
        </p:nvGrpSpPr>
        <p:grpSpPr>
          <a:xfrm>
            <a:off x="423865" y="0"/>
            <a:ext cx="611184" cy="1440000"/>
            <a:chOff x="442914" y="0"/>
            <a:chExt cx="611186" cy="1440000"/>
          </a:xfrm>
        </p:grpSpPr>
        <p:grpSp>
          <p:nvGrpSpPr>
            <p:cNvPr id="179" name="组合 178"/>
            <p:cNvGrpSpPr/>
            <p:nvPr/>
          </p:nvGrpSpPr>
          <p:grpSpPr>
            <a:xfrm>
              <a:off x="442914" y="0"/>
              <a:ext cx="611186" cy="1440000"/>
              <a:chOff x="442913" y="0"/>
              <a:chExt cx="243256" cy="1440000"/>
            </a:xfrm>
          </p:grpSpPr>
          <p:sp>
            <p:nvSpPr>
              <p:cNvPr id="181" name="矩形 180"/>
              <p:cNvSpPr/>
              <p:nvPr/>
            </p:nvSpPr>
            <p:spPr>
              <a:xfrm>
                <a:off x="442913" y="0"/>
                <a:ext cx="204787" cy="14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2" name="直接连接符 181"/>
              <p:cNvCxnSpPr/>
              <p:nvPr/>
            </p:nvCxnSpPr>
            <p:spPr>
              <a:xfrm>
                <a:off x="686169" y="0"/>
                <a:ext cx="0" cy="1440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0" name="文本框 179"/>
            <p:cNvSpPr txBox="1"/>
            <p:nvPr/>
          </p:nvSpPr>
          <p:spPr>
            <a:xfrm>
              <a:off x="467952" y="0"/>
              <a:ext cx="459742" cy="1363980"/>
            </a:xfrm>
            <a:prstGeom prst="rect">
              <a:avLst/>
            </a:prstGeom>
            <a:noFill/>
          </p:spPr>
          <p:txBody>
            <a:bodyPr vert="eaVert" wrap="square" rtlCol="0">
              <a:spAutoFit/>
            </a:bodyPr>
            <a:lstStyle/>
            <a:p>
              <a:pPr algn="ctr"/>
              <a:r>
                <a:rPr lang="zh-CN" altLang="en-US" dirty="0">
                  <a:solidFill>
                    <a:schemeClr val="bg1"/>
                  </a:solidFill>
                  <a:latin typeface="+mn-ea"/>
                </a:rPr>
                <a:t>富弼家族墓</a:t>
              </a:r>
            </a:p>
          </p:txBody>
        </p:sp>
      </p:grpSp>
      <p:pic>
        <p:nvPicPr>
          <p:cNvPr id="5" name="图片 4"/>
          <p:cNvPicPr>
            <a:picLocks noChangeAspect="1"/>
          </p:cNvPicPr>
          <p:nvPr/>
        </p:nvPicPr>
        <p:blipFill rotWithShape="1">
          <a:blip r:embed="rId3" cstate="email">
            <a:grayscl/>
          </a:blip>
          <a:srcRect/>
          <a:stretch>
            <a:fillRect/>
          </a:stretch>
        </p:blipFill>
        <p:spPr>
          <a:xfrm flipH="1">
            <a:off x="10414949" y="0"/>
            <a:ext cx="1777051" cy="1932025"/>
          </a:xfrm>
          <a:prstGeom prst="rect">
            <a:avLst/>
          </a:prstGeom>
        </p:spPr>
      </p:pic>
      <p:pic>
        <p:nvPicPr>
          <p:cNvPr id="7" name="图片 6"/>
          <p:cNvPicPr>
            <a:picLocks noChangeAspect="1"/>
          </p:cNvPicPr>
          <p:nvPr/>
        </p:nvPicPr>
        <p:blipFill>
          <a:blip r:embed="rId4"/>
          <a:srcRect l="11771" t="11941" r="7027" b="12598"/>
          <a:stretch>
            <a:fillRect/>
          </a:stretch>
        </p:blipFill>
        <p:spPr>
          <a:xfrm>
            <a:off x="6309995" y="942340"/>
            <a:ext cx="3795395" cy="4504055"/>
          </a:xfrm>
          <a:prstGeom prst="rect">
            <a:avLst/>
          </a:prstGeom>
        </p:spPr>
      </p:pic>
      <p:sp>
        <p:nvSpPr>
          <p:cNvPr id="9" name="文本框 8"/>
          <p:cNvSpPr txBox="1"/>
          <p:nvPr/>
        </p:nvSpPr>
        <p:spPr>
          <a:xfrm>
            <a:off x="5798185" y="5446395"/>
            <a:ext cx="4819650" cy="737235"/>
          </a:xfrm>
          <a:prstGeom prst="rect">
            <a:avLst/>
          </a:prstGeom>
          <a:noFill/>
        </p:spPr>
        <p:txBody>
          <a:bodyPr wrap="square" rtlCol="0">
            <a:spAutoFit/>
          </a:bodyPr>
          <a:lstStyle/>
          <a:p>
            <a:pPr algn="ctr"/>
            <a:r>
              <a:rPr lang="zh-CN" altLang="en-US" sz="1400">
                <a:sym typeface="+mn-ea"/>
              </a:rPr>
              <a:t>Plans and </a:t>
            </a:r>
            <a:r>
              <a:rPr lang="en-US" altLang="zh-CN" sz="1400">
                <a:sym typeface="+mn-ea"/>
              </a:rPr>
              <a:t>S</a:t>
            </a:r>
            <a:r>
              <a:rPr lang="zh-CN" altLang="en-US" sz="1400">
                <a:sym typeface="+mn-ea"/>
              </a:rPr>
              <a:t>ections</a:t>
            </a:r>
            <a:r>
              <a:rPr lang="en-US" altLang="zh-CN" sz="1400">
                <a:sym typeface="+mn-ea"/>
              </a:rPr>
              <a:t> View of the Tomb</a:t>
            </a:r>
            <a:endParaRPr lang="zh-CN" altLang="en-US" sz="1400"/>
          </a:p>
          <a:p>
            <a:pPr algn="ctr"/>
            <a:r>
              <a:rPr lang="en-US" altLang="zh-CN" sz="1400">
                <a:sym typeface="+mn-ea"/>
              </a:rPr>
              <a:t>for Shaorong Fu and his wife </a:t>
            </a:r>
            <a:endParaRPr lang="zh-CN" altLang="en-US" sz="1400"/>
          </a:p>
          <a:p>
            <a:pPr algn="ctr"/>
            <a:r>
              <a:rPr lang="zh-CN" altLang="en-US" sz="1400"/>
              <a:t>富紹榮夫婦墓（</a:t>
            </a:r>
            <a:r>
              <a:rPr lang="en-US" altLang="zh-CN" sz="1400"/>
              <a:t>IM2744</a:t>
            </a:r>
            <a:r>
              <a:rPr lang="zh-CN" altLang="en-US" sz="1400"/>
              <a:t>）平、剖面圖</a:t>
            </a:r>
          </a:p>
        </p:txBody>
      </p:sp>
      <p:sp>
        <p:nvSpPr>
          <p:cNvPr id="14" name="文本框 13"/>
          <p:cNvSpPr txBox="1"/>
          <p:nvPr/>
        </p:nvSpPr>
        <p:spPr>
          <a:xfrm>
            <a:off x="2812415" y="90805"/>
            <a:ext cx="6856095" cy="760730"/>
          </a:xfrm>
          <a:prstGeom prst="rect">
            <a:avLst/>
          </a:prstGeom>
          <a:noFill/>
        </p:spPr>
        <p:txBody>
          <a:bodyPr wrap="square" rtlCol="0" anchor="t">
            <a:spAutoFit/>
          </a:bodyPr>
          <a:lstStyle/>
          <a:p>
            <a:pPr lvl="0" algn="ctr">
              <a:lnSpc>
                <a:spcPct val="100000"/>
              </a:lnSpc>
              <a:spcBef>
                <a:spcPct val="0"/>
              </a:spcBef>
              <a:spcAft>
                <a:spcPct val="35000"/>
              </a:spcAft>
            </a:pPr>
            <a:r>
              <a:rPr lang="en-US" altLang="zh-CN" b="1">
                <a:sym typeface="+mn-ea"/>
              </a:rPr>
              <a:t>R</a:t>
            </a:r>
            <a:r>
              <a:rPr lang="zh-CN" altLang="en-US" b="1">
                <a:sym typeface="+mn-ea"/>
              </a:rPr>
              <a:t>ectangular single-chamber tomb with vertical cave path</a:t>
            </a:r>
            <a:endParaRPr lang="zh-CN" altLang="en-US" b="1"/>
          </a:p>
          <a:p>
            <a:pPr lvl="0" algn="ctr">
              <a:lnSpc>
                <a:spcPct val="100000"/>
              </a:lnSpc>
              <a:spcBef>
                <a:spcPct val="0"/>
              </a:spcBef>
              <a:spcAft>
                <a:spcPct val="35000"/>
              </a:spcAft>
            </a:pPr>
            <a:r>
              <a:rPr lang="zh-CN" altLang="en-US" b="1">
                <a:sym typeface="+mn-ea"/>
              </a:rPr>
              <a:t>豎穴墓道長方形單室墓</a:t>
            </a:r>
            <a:endParaRPr lang="zh-CN" altLang="en-US" b="1"/>
          </a:p>
        </p:txBody>
      </p:sp>
      <p:pic>
        <p:nvPicPr>
          <p:cNvPr id="2" name="图片 1"/>
          <p:cNvPicPr>
            <a:picLocks noChangeAspect="1"/>
          </p:cNvPicPr>
          <p:nvPr/>
        </p:nvPicPr>
        <p:blipFill>
          <a:blip r:embed="rId5"/>
          <a:srcRect l="10139" t="17315" r="6554" b="17019"/>
          <a:stretch>
            <a:fillRect/>
          </a:stretch>
        </p:blipFill>
        <p:spPr>
          <a:xfrm>
            <a:off x="2332990" y="942340"/>
            <a:ext cx="3704590" cy="4503420"/>
          </a:xfrm>
          <a:prstGeom prst="rect">
            <a:avLst/>
          </a:prstGeom>
        </p:spPr>
      </p:pic>
      <p:sp>
        <p:nvSpPr>
          <p:cNvPr id="6" name="文本框 5"/>
          <p:cNvSpPr txBox="1"/>
          <p:nvPr/>
        </p:nvSpPr>
        <p:spPr>
          <a:xfrm>
            <a:off x="1775460" y="5445760"/>
            <a:ext cx="4819650" cy="737235"/>
          </a:xfrm>
          <a:prstGeom prst="rect">
            <a:avLst/>
          </a:prstGeom>
          <a:noFill/>
        </p:spPr>
        <p:txBody>
          <a:bodyPr wrap="square" rtlCol="0">
            <a:spAutoFit/>
          </a:bodyPr>
          <a:lstStyle/>
          <a:p>
            <a:pPr algn="ctr"/>
            <a:r>
              <a:rPr lang="zh-CN" altLang="en-US" sz="1400">
                <a:sym typeface="+mn-ea"/>
              </a:rPr>
              <a:t>Plans and </a:t>
            </a:r>
            <a:r>
              <a:rPr lang="en-US" altLang="zh-CN" sz="1400">
                <a:sym typeface="+mn-ea"/>
              </a:rPr>
              <a:t>S</a:t>
            </a:r>
            <a:r>
              <a:rPr lang="zh-CN" altLang="en-US" sz="1400">
                <a:sym typeface="+mn-ea"/>
              </a:rPr>
              <a:t>ections</a:t>
            </a:r>
            <a:r>
              <a:rPr lang="en-US" altLang="zh-CN" sz="1400">
                <a:sym typeface="+mn-ea"/>
              </a:rPr>
              <a:t> View of the Tomb</a:t>
            </a:r>
            <a:endParaRPr lang="zh-CN" altLang="en-US" sz="1400"/>
          </a:p>
          <a:p>
            <a:pPr algn="ctr"/>
            <a:r>
              <a:rPr lang="en-US" altLang="zh-CN" sz="1400">
                <a:sym typeface="+mn-ea"/>
              </a:rPr>
              <a:t>for Shaoning Fu and his wife </a:t>
            </a:r>
            <a:endParaRPr lang="zh-CN" altLang="en-US" sz="1400"/>
          </a:p>
          <a:p>
            <a:pPr algn="ctr"/>
            <a:r>
              <a:rPr lang="zh-CN" altLang="en-US" sz="1400"/>
              <a:t>富紹寧夫婦墓（</a:t>
            </a:r>
            <a:r>
              <a:rPr lang="en-US" altLang="zh-CN" sz="1400"/>
              <a:t>IM2737</a:t>
            </a:r>
            <a:r>
              <a:rPr lang="zh-CN" altLang="en-US" sz="1400"/>
              <a:t>）平、剖面圖</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矩形 149"/>
          <p:cNvSpPr/>
          <p:nvPr/>
        </p:nvSpPr>
        <p:spPr>
          <a:xfrm>
            <a:off x="315242" y="9344"/>
            <a:ext cx="775136" cy="230832"/>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p>
          <a:p>
            <a:pPr lvl="0"/>
            <a:r>
              <a:rPr lang="en-US" altLang="zh-CN" sz="100" dirty="0">
                <a:solidFill>
                  <a:schemeClr val="bg1"/>
                </a:solidFill>
              </a:rPr>
              <a:t> </a:t>
            </a:r>
            <a:endParaRPr lang="zh-CN" altLang="en-US" sz="100" dirty="0">
              <a:solidFill>
                <a:schemeClr val="bg1"/>
              </a:solidFill>
            </a:endParaRPr>
          </a:p>
        </p:txBody>
      </p:sp>
      <p:pic>
        <p:nvPicPr>
          <p:cNvPr id="46" name="图片 7"/>
          <p:cNvPicPr>
            <a:picLocks noChangeAspect="1"/>
          </p:cNvPicPr>
          <p:nvPr/>
        </p:nvPicPr>
        <p:blipFill>
          <a:blip r:embed="rId2" cstate="email"/>
          <a:srcRect/>
          <a:stretch>
            <a:fillRect/>
          </a:stretch>
        </p:blipFill>
        <p:spPr bwMode="auto">
          <a:xfrm>
            <a:off x="0" y="5981700"/>
            <a:ext cx="12192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组合 177"/>
          <p:cNvGrpSpPr/>
          <p:nvPr/>
        </p:nvGrpSpPr>
        <p:grpSpPr>
          <a:xfrm>
            <a:off x="423865" y="0"/>
            <a:ext cx="611184" cy="1440000"/>
            <a:chOff x="442914" y="0"/>
            <a:chExt cx="611186" cy="1440000"/>
          </a:xfrm>
        </p:grpSpPr>
        <p:grpSp>
          <p:nvGrpSpPr>
            <p:cNvPr id="179" name="组合 178"/>
            <p:cNvGrpSpPr/>
            <p:nvPr/>
          </p:nvGrpSpPr>
          <p:grpSpPr>
            <a:xfrm>
              <a:off x="442914" y="0"/>
              <a:ext cx="611186" cy="1440000"/>
              <a:chOff x="442913" y="0"/>
              <a:chExt cx="243256" cy="1440000"/>
            </a:xfrm>
          </p:grpSpPr>
          <p:sp>
            <p:nvSpPr>
              <p:cNvPr id="181" name="矩形 180"/>
              <p:cNvSpPr/>
              <p:nvPr/>
            </p:nvSpPr>
            <p:spPr>
              <a:xfrm>
                <a:off x="442913" y="0"/>
                <a:ext cx="204787" cy="14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2" name="直接连接符 181"/>
              <p:cNvCxnSpPr/>
              <p:nvPr/>
            </p:nvCxnSpPr>
            <p:spPr>
              <a:xfrm>
                <a:off x="686169" y="0"/>
                <a:ext cx="0" cy="1440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0" name="文本框 179"/>
            <p:cNvSpPr txBox="1"/>
            <p:nvPr/>
          </p:nvSpPr>
          <p:spPr>
            <a:xfrm>
              <a:off x="467952" y="0"/>
              <a:ext cx="459742" cy="1363980"/>
            </a:xfrm>
            <a:prstGeom prst="rect">
              <a:avLst/>
            </a:prstGeom>
            <a:noFill/>
          </p:spPr>
          <p:txBody>
            <a:bodyPr vert="eaVert" wrap="square" rtlCol="0">
              <a:spAutoFit/>
            </a:bodyPr>
            <a:lstStyle/>
            <a:p>
              <a:pPr algn="ctr"/>
              <a:r>
                <a:rPr lang="zh-CN" altLang="en-US" dirty="0">
                  <a:solidFill>
                    <a:schemeClr val="bg1"/>
                  </a:solidFill>
                  <a:latin typeface="+mn-ea"/>
                </a:rPr>
                <a:t>考古發掘</a:t>
              </a:r>
            </a:p>
          </p:txBody>
        </p:sp>
      </p:grpSp>
      <p:pic>
        <p:nvPicPr>
          <p:cNvPr id="5" name="图片 4"/>
          <p:cNvPicPr>
            <a:picLocks noChangeAspect="1"/>
          </p:cNvPicPr>
          <p:nvPr/>
        </p:nvPicPr>
        <p:blipFill rotWithShape="1">
          <a:blip r:embed="rId3" cstate="email">
            <a:grayscl/>
          </a:blip>
          <a:srcRect/>
          <a:stretch>
            <a:fillRect/>
          </a:stretch>
        </p:blipFill>
        <p:spPr>
          <a:xfrm flipH="1">
            <a:off x="10414949" y="0"/>
            <a:ext cx="1777051" cy="1932025"/>
          </a:xfrm>
          <a:prstGeom prst="rect">
            <a:avLst/>
          </a:prstGeom>
        </p:spPr>
      </p:pic>
      <p:sp>
        <p:nvSpPr>
          <p:cNvPr id="9" name="文本框 8"/>
          <p:cNvSpPr txBox="1"/>
          <p:nvPr/>
        </p:nvSpPr>
        <p:spPr>
          <a:xfrm>
            <a:off x="8024495" y="3542030"/>
            <a:ext cx="4819650" cy="829945"/>
          </a:xfrm>
          <a:prstGeom prst="rect">
            <a:avLst/>
          </a:prstGeom>
          <a:noFill/>
        </p:spPr>
        <p:txBody>
          <a:bodyPr wrap="square" rtlCol="0">
            <a:spAutoFit/>
          </a:bodyPr>
          <a:lstStyle/>
          <a:p>
            <a:pPr algn="ctr"/>
            <a:r>
              <a:rPr lang="en-US" altLang="zh-CN" sz="1600"/>
              <a:t>S</a:t>
            </a:r>
            <a:r>
              <a:rPr lang="zh-CN" altLang="en-US" sz="1600"/>
              <a:t>oil </a:t>
            </a:r>
            <a:r>
              <a:rPr lang="en-US" altLang="zh-CN" sz="1600"/>
              <a:t>S</a:t>
            </a:r>
            <a:r>
              <a:rPr lang="zh-CN" altLang="en-US" sz="1600"/>
              <a:t>amples</a:t>
            </a:r>
          </a:p>
          <a:p>
            <a:pPr algn="ctr"/>
            <a:endParaRPr lang="zh-CN" altLang="en-US" sz="1600"/>
          </a:p>
          <a:p>
            <a:pPr algn="ctr"/>
            <a:r>
              <a:rPr lang="zh-CN" altLang="en-US" sz="1600"/>
              <a:t>土樣</a:t>
            </a:r>
          </a:p>
        </p:txBody>
      </p:sp>
      <p:sp>
        <p:nvSpPr>
          <p:cNvPr id="6" name="文本框 5"/>
          <p:cNvSpPr txBox="1"/>
          <p:nvPr/>
        </p:nvSpPr>
        <p:spPr>
          <a:xfrm>
            <a:off x="-960120" y="1990725"/>
            <a:ext cx="4819650" cy="829945"/>
          </a:xfrm>
          <a:prstGeom prst="rect">
            <a:avLst/>
          </a:prstGeom>
          <a:noFill/>
        </p:spPr>
        <p:txBody>
          <a:bodyPr wrap="square" rtlCol="0">
            <a:spAutoFit/>
          </a:bodyPr>
          <a:lstStyle/>
          <a:p>
            <a:pPr algn="ctr"/>
            <a:r>
              <a:rPr lang="en-US" sz="1600">
                <a:sym typeface="+mn-ea"/>
              </a:rPr>
              <a:t>E</a:t>
            </a:r>
            <a:r>
              <a:rPr sz="1600">
                <a:sym typeface="+mn-ea"/>
              </a:rPr>
              <a:t>xploration </a:t>
            </a:r>
            <a:r>
              <a:rPr lang="en-US" sz="1600">
                <a:sym typeface="+mn-ea"/>
              </a:rPr>
              <a:t>S</a:t>
            </a:r>
            <a:r>
              <a:rPr sz="1600">
                <a:sym typeface="+mn-ea"/>
              </a:rPr>
              <a:t>hovel </a:t>
            </a:r>
          </a:p>
          <a:p>
            <a:pPr algn="ctr"/>
            <a:endParaRPr sz="1600">
              <a:sym typeface="+mn-ea"/>
            </a:endParaRPr>
          </a:p>
          <a:p>
            <a:pPr algn="ctr"/>
            <a:r>
              <a:rPr lang="zh-CN" sz="1600">
                <a:sym typeface="+mn-ea"/>
              </a:rPr>
              <a:t>探鏟</a:t>
            </a:r>
          </a:p>
        </p:txBody>
      </p:sp>
      <p:pic>
        <p:nvPicPr>
          <p:cNvPr id="3" name="图片 2"/>
          <p:cNvPicPr>
            <a:picLocks noChangeAspect="1"/>
          </p:cNvPicPr>
          <p:nvPr/>
        </p:nvPicPr>
        <p:blipFill>
          <a:blip r:embed="rId4"/>
          <a:stretch>
            <a:fillRect/>
          </a:stretch>
        </p:blipFill>
        <p:spPr>
          <a:xfrm>
            <a:off x="2704465" y="356870"/>
            <a:ext cx="2916555" cy="2916555"/>
          </a:xfrm>
          <a:prstGeom prst="rect">
            <a:avLst/>
          </a:prstGeom>
        </p:spPr>
      </p:pic>
      <p:pic>
        <p:nvPicPr>
          <p:cNvPr id="4" name="图片 3"/>
          <p:cNvPicPr>
            <a:picLocks noChangeAspect="1"/>
          </p:cNvPicPr>
          <p:nvPr/>
        </p:nvPicPr>
        <p:blipFill>
          <a:blip r:embed="rId5"/>
          <a:stretch>
            <a:fillRect/>
          </a:stretch>
        </p:blipFill>
        <p:spPr>
          <a:xfrm>
            <a:off x="5829300" y="3542030"/>
            <a:ext cx="3777615" cy="2832735"/>
          </a:xfrm>
          <a:prstGeom prst="rect">
            <a:avLst/>
          </a:prstGeom>
        </p:spPr>
      </p:pic>
      <p:pic>
        <p:nvPicPr>
          <p:cNvPr id="8" name="图片 7"/>
          <p:cNvPicPr>
            <a:picLocks noChangeAspect="1"/>
          </p:cNvPicPr>
          <p:nvPr/>
        </p:nvPicPr>
        <p:blipFill>
          <a:blip r:embed="rId6"/>
          <a:stretch>
            <a:fillRect/>
          </a:stretch>
        </p:blipFill>
        <p:spPr>
          <a:xfrm>
            <a:off x="5829300" y="356870"/>
            <a:ext cx="3777615" cy="2832735"/>
          </a:xfrm>
          <a:prstGeom prst="rect">
            <a:avLst/>
          </a:prstGeom>
        </p:spPr>
      </p:pic>
      <p:sp>
        <p:nvSpPr>
          <p:cNvPr id="11" name="文本框 10"/>
          <p:cNvSpPr txBox="1"/>
          <p:nvPr/>
        </p:nvSpPr>
        <p:spPr>
          <a:xfrm>
            <a:off x="-165735" y="4251325"/>
            <a:ext cx="4819650" cy="829945"/>
          </a:xfrm>
          <a:prstGeom prst="rect">
            <a:avLst/>
          </a:prstGeom>
          <a:noFill/>
        </p:spPr>
        <p:txBody>
          <a:bodyPr wrap="square" rtlCol="0">
            <a:spAutoFit/>
          </a:bodyPr>
          <a:lstStyle/>
          <a:p>
            <a:pPr algn="ctr"/>
            <a:r>
              <a:rPr sz="1600">
                <a:sym typeface="+mn-ea"/>
              </a:rPr>
              <a:t>Hand shovel </a:t>
            </a:r>
          </a:p>
          <a:p>
            <a:pPr algn="ctr"/>
            <a:endParaRPr sz="1600">
              <a:sym typeface="+mn-ea"/>
            </a:endParaRPr>
          </a:p>
          <a:p>
            <a:pPr algn="ctr"/>
            <a:r>
              <a:rPr lang="zh-CN" sz="1600">
                <a:sym typeface="+mn-ea"/>
              </a:rPr>
              <a:t>手鏟</a:t>
            </a:r>
          </a:p>
        </p:txBody>
      </p:sp>
      <p:pic>
        <p:nvPicPr>
          <p:cNvPr id="12" name="图片 11"/>
          <p:cNvPicPr>
            <a:picLocks noChangeAspect="1"/>
          </p:cNvPicPr>
          <p:nvPr/>
        </p:nvPicPr>
        <p:blipFill>
          <a:blip r:embed="rId7"/>
          <a:stretch>
            <a:fillRect/>
          </a:stretch>
        </p:blipFill>
        <p:spPr>
          <a:xfrm rot="5400000">
            <a:off x="2679065" y="3812540"/>
            <a:ext cx="2924175" cy="219456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矩形 149"/>
          <p:cNvSpPr/>
          <p:nvPr/>
        </p:nvSpPr>
        <p:spPr>
          <a:xfrm>
            <a:off x="315242" y="9344"/>
            <a:ext cx="775136" cy="230832"/>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p>
          <a:p>
            <a:pPr lvl="0"/>
            <a:r>
              <a:rPr lang="en-US" altLang="zh-CN" sz="100" dirty="0">
                <a:solidFill>
                  <a:schemeClr val="bg1"/>
                </a:solidFill>
              </a:rPr>
              <a:t> </a:t>
            </a:r>
            <a:endParaRPr lang="zh-CN" altLang="en-US" sz="100" dirty="0">
              <a:solidFill>
                <a:schemeClr val="bg1"/>
              </a:solidFill>
            </a:endParaRPr>
          </a:p>
        </p:txBody>
      </p:sp>
      <p:pic>
        <p:nvPicPr>
          <p:cNvPr id="46" name="图片 7"/>
          <p:cNvPicPr>
            <a:picLocks noChangeAspect="1"/>
          </p:cNvPicPr>
          <p:nvPr/>
        </p:nvPicPr>
        <p:blipFill>
          <a:blip r:embed="rId2" cstate="email"/>
          <a:srcRect/>
          <a:stretch>
            <a:fillRect/>
          </a:stretch>
        </p:blipFill>
        <p:spPr bwMode="auto">
          <a:xfrm>
            <a:off x="0" y="5981700"/>
            <a:ext cx="12192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组合 177"/>
          <p:cNvGrpSpPr/>
          <p:nvPr/>
        </p:nvGrpSpPr>
        <p:grpSpPr>
          <a:xfrm>
            <a:off x="423865" y="0"/>
            <a:ext cx="611184" cy="1440000"/>
            <a:chOff x="442914" y="0"/>
            <a:chExt cx="611186" cy="1440000"/>
          </a:xfrm>
        </p:grpSpPr>
        <p:grpSp>
          <p:nvGrpSpPr>
            <p:cNvPr id="179" name="组合 178"/>
            <p:cNvGrpSpPr/>
            <p:nvPr/>
          </p:nvGrpSpPr>
          <p:grpSpPr>
            <a:xfrm>
              <a:off x="442914" y="0"/>
              <a:ext cx="611186" cy="1440000"/>
              <a:chOff x="442913" y="0"/>
              <a:chExt cx="243256" cy="1440000"/>
            </a:xfrm>
          </p:grpSpPr>
          <p:sp>
            <p:nvSpPr>
              <p:cNvPr id="181" name="矩形 180"/>
              <p:cNvSpPr/>
              <p:nvPr/>
            </p:nvSpPr>
            <p:spPr>
              <a:xfrm>
                <a:off x="442913" y="0"/>
                <a:ext cx="204787" cy="14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2" name="直接连接符 181"/>
              <p:cNvCxnSpPr/>
              <p:nvPr/>
            </p:nvCxnSpPr>
            <p:spPr>
              <a:xfrm>
                <a:off x="686169" y="0"/>
                <a:ext cx="0" cy="1440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0" name="文本框 179"/>
            <p:cNvSpPr txBox="1"/>
            <p:nvPr/>
          </p:nvSpPr>
          <p:spPr>
            <a:xfrm>
              <a:off x="467952" y="0"/>
              <a:ext cx="459742" cy="1363980"/>
            </a:xfrm>
            <a:prstGeom prst="rect">
              <a:avLst/>
            </a:prstGeom>
            <a:noFill/>
          </p:spPr>
          <p:txBody>
            <a:bodyPr vert="eaVert" wrap="square" rtlCol="0">
              <a:spAutoFit/>
            </a:bodyPr>
            <a:lstStyle/>
            <a:p>
              <a:pPr algn="ctr"/>
              <a:r>
                <a:rPr lang="zh-CN" altLang="en-US" dirty="0">
                  <a:solidFill>
                    <a:schemeClr val="bg1"/>
                  </a:solidFill>
                  <a:latin typeface="+mn-ea"/>
                </a:rPr>
                <a:t>富弼家族墓</a:t>
              </a:r>
            </a:p>
          </p:txBody>
        </p:sp>
      </p:grpSp>
      <p:pic>
        <p:nvPicPr>
          <p:cNvPr id="5" name="图片 4"/>
          <p:cNvPicPr>
            <a:picLocks noChangeAspect="1"/>
          </p:cNvPicPr>
          <p:nvPr/>
        </p:nvPicPr>
        <p:blipFill rotWithShape="1">
          <a:blip r:embed="rId3" cstate="email">
            <a:grayscl/>
          </a:blip>
          <a:srcRect/>
          <a:stretch>
            <a:fillRect/>
          </a:stretch>
        </p:blipFill>
        <p:spPr>
          <a:xfrm flipH="1">
            <a:off x="10414949" y="0"/>
            <a:ext cx="1777051" cy="1932025"/>
          </a:xfrm>
          <a:prstGeom prst="rect">
            <a:avLst/>
          </a:prstGeom>
        </p:spPr>
      </p:pic>
      <p:sp>
        <p:nvSpPr>
          <p:cNvPr id="14" name="文本框 13"/>
          <p:cNvSpPr txBox="1"/>
          <p:nvPr/>
        </p:nvSpPr>
        <p:spPr>
          <a:xfrm>
            <a:off x="2872105" y="194945"/>
            <a:ext cx="6856095" cy="760730"/>
          </a:xfrm>
          <a:prstGeom prst="rect">
            <a:avLst/>
          </a:prstGeom>
          <a:noFill/>
        </p:spPr>
        <p:txBody>
          <a:bodyPr wrap="square" rtlCol="0" anchor="t">
            <a:spAutoFit/>
          </a:bodyPr>
          <a:lstStyle/>
          <a:p>
            <a:pPr lvl="0" algn="ctr">
              <a:lnSpc>
                <a:spcPct val="100000"/>
              </a:lnSpc>
              <a:spcBef>
                <a:spcPct val="0"/>
              </a:spcBef>
              <a:spcAft>
                <a:spcPct val="35000"/>
              </a:spcAft>
            </a:pPr>
            <a:r>
              <a:rPr b="1">
                <a:sym typeface="+mn-ea"/>
              </a:rPr>
              <a:t>Rectangular single-chamber tomb with slope path</a:t>
            </a:r>
          </a:p>
          <a:p>
            <a:pPr lvl="0" algn="ctr">
              <a:lnSpc>
                <a:spcPct val="100000"/>
              </a:lnSpc>
              <a:spcBef>
                <a:spcPct val="0"/>
              </a:spcBef>
              <a:spcAft>
                <a:spcPct val="35000"/>
              </a:spcAft>
            </a:pPr>
            <a:r>
              <a:rPr lang="zh-CN" b="1">
                <a:sym typeface="+mn-ea"/>
              </a:rPr>
              <a:t>斜坡墓道長方形單室墓</a:t>
            </a:r>
            <a:endParaRPr b="1">
              <a:sym typeface="+mn-ea"/>
            </a:endParaRPr>
          </a:p>
        </p:txBody>
      </p:sp>
      <p:sp>
        <p:nvSpPr>
          <p:cNvPr id="6" name="文本框 5"/>
          <p:cNvSpPr txBox="1"/>
          <p:nvPr/>
        </p:nvSpPr>
        <p:spPr>
          <a:xfrm>
            <a:off x="3890645" y="5433060"/>
            <a:ext cx="4819650" cy="737235"/>
          </a:xfrm>
          <a:prstGeom prst="rect">
            <a:avLst/>
          </a:prstGeom>
          <a:noFill/>
        </p:spPr>
        <p:txBody>
          <a:bodyPr wrap="square" rtlCol="0">
            <a:spAutoFit/>
          </a:bodyPr>
          <a:lstStyle/>
          <a:p>
            <a:pPr algn="ctr"/>
            <a:r>
              <a:rPr lang="zh-CN" altLang="en-US" sz="1400">
                <a:sym typeface="+mn-ea"/>
              </a:rPr>
              <a:t>Plans and </a:t>
            </a:r>
            <a:r>
              <a:rPr lang="en-US" altLang="zh-CN" sz="1400">
                <a:sym typeface="+mn-ea"/>
              </a:rPr>
              <a:t>S</a:t>
            </a:r>
            <a:r>
              <a:rPr lang="zh-CN" altLang="en-US" sz="1400">
                <a:sym typeface="+mn-ea"/>
              </a:rPr>
              <a:t>ections</a:t>
            </a:r>
            <a:r>
              <a:rPr lang="en-US" altLang="zh-CN" sz="1400">
                <a:sym typeface="+mn-ea"/>
              </a:rPr>
              <a:t> View of the Tomb</a:t>
            </a:r>
            <a:endParaRPr lang="zh-CN" altLang="en-US" sz="1400"/>
          </a:p>
          <a:p>
            <a:pPr algn="ctr"/>
            <a:r>
              <a:rPr lang="en-US" altLang="zh-CN" sz="1400">
                <a:sym typeface="+mn-ea"/>
              </a:rPr>
              <a:t>for Shaoning Fu and his wife </a:t>
            </a:r>
            <a:endParaRPr lang="zh-CN" altLang="en-US" sz="1400"/>
          </a:p>
          <a:p>
            <a:pPr algn="ctr"/>
            <a:r>
              <a:rPr lang="zh-CN" altLang="en-US" sz="1400"/>
              <a:t>富直英墓（</a:t>
            </a:r>
            <a:r>
              <a:rPr lang="en-US" altLang="zh-CN" sz="1400"/>
              <a:t>IM2721</a:t>
            </a:r>
            <a:r>
              <a:rPr lang="zh-CN" altLang="en-US" sz="1400"/>
              <a:t>）平、剖面圖</a:t>
            </a:r>
          </a:p>
        </p:txBody>
      </p:sp>
      <p:pic>
        <p:nvPicPr>
          <p:cNvPr id="3" name="图片 2"/>
          <p:cNvPicPr>
            <a:picLocks noChangeAspect="1"/>
          </p:cNvPicPr>
          <p:nvPr/>
        </p:nvPicPr>
        <p:blipFill>
          <a:blip r:embed="rId4"/>
          <a:srcRect l="17399" t="10858" r="18289" b="4373"/>
          <a:stretch>
            <a:fillRect/>
          </a:stretch>
        </p:blipFill>
        <p:spPr>
          <a:xfrm rot="5400000">
            <a:off x="3783965" y="-687705"/>
            <a:ext cx="4182745" cy="776414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矩形 149"/>
          <p:cNvSpPr/>
          <p:nvPr/>
        </p:nvSpPr>
        <p:spPr>
          <a:xfrm>
            <a:off x="315242" y="9344"/>
            <a:ext cx="775136" cy="230832"/>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p>
          <a:p>
            <a:pPr lvl="0"/>
            <a:r>
              <a:rPr lang="en-US" altLang="zh-CN" sz="100" dirty="0">
                <a:solidFill>
                  <a:schemeClr val="bg1"/>
                </a:solidFill>
              </a:rPr>
              <a:t> </a:t>
            </a:r>
            <a:endParaRPr lang="zh-CN" altLang="en-US" sz="100" dirty="0">
              <a:solidFill>
                <a:schemeClr val="bg1"/>
              </a:solidFill>
            </a:endParaRPr>
          </a:p>
        </p:txBody>
      </p:sp>
      <p:pic>
        <p:nvPicPr>
          <p:cNvPr id="46" name="图片 7"/>
          <p:cNvPicPr>
            <a:picLocks noChangeAspect="1"/>
          </p:cNvPicPr>
          <p:nvPr/>
        </p:nvPicPr>
        <p:blipFill>
          <a:blip r:embed="rId3" cstate="email"/>
          <a:srcRect/>
          <a:stretch>
            <a:fillRect/>
          </a:stretch>
        </p:blipFill>
        <p:spPr bwMode="auto">
          <a:xfrm>
            <a:off x="0" y="5981700"/>
            <a:ext cx="12192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组合 177"/>
          <p:cNvGrpSpPr/>
          <p:nvPr/>
        </p:nvGrpSpPr>
        <p:grpSpPr>
          <a:xfrm>
            <a:off x="423865" y="0"/>
            <a:ext cx="611184" cy="1440000"/>
            <a:chOff x="442914" y="0"/>
            <a:chExt cx="611186" cy="1440000"/>
          </a:xfrm>
        </p:grpSpPr>
        <p:grpSp>
          <p:nvGrpSpPr>
            <p:cNvPr id="179" name="组合 178"/>
            <p:cNvGrpSpPr/>
            <p:nvPr/>
          </p:nvGrpSpPr>
          <p:grpSpPr>
            <a:xfrm>
              <a:off x="442914" y="0"/>
              <a:ext cx="611186" cy="1440000"/>
              <a:chOff x="442913" y="0"/>
              <a:chExt cx="243256" cy="1440000"/>
            </a:xfrm>
          </p:grpSpPr>
          <p:sp>
            <p:nvSpPr>
              <p:cNvPr id="181" name="矩形 180"/>
              <p:cNvSpPr/>
              <p:nvPr/>
            </p:nvSpPr>
            <p:spPr>
              <a:xfrm>
                <a:off x="442913" y="0"/>
                <a:ext cx="204787" cy="14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2" name="直接连接符 181"/>
              <p:cNvCxnSpPr/>
              <p:nvPr/>
            </p:nvCxnSpPr>
            <p:spPr>
              <a:xfrm>
                <a:off x="686169" y="0"/>
                <a:ext cx="0" cy="1440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0" name="文本框 179"/>
            <p:cNvSpPr txBox="1"/>
            <p:nvPr/>
          </p:nvSpPr>
          <p:spPr>
            <a:xfrm>
              <a:off x="467952" y="0"/>
              <a:ext cx="459742" cy="1363980"/>
            </a:xfrm>
            <a:prstGeom prst="rect">
              <a:avLst/>
            </a:prstGeom>
            <a:noFill/>
          </p:spPr>
          <p:txBody>
            <a:bodyPr vert="eaVert" wrap="square" rtlCol="0">
              <a:spAutoFit/>
            </a:bodyPr>
            <a:lstStyle/>
            <a:p>
              <a:pPr algn="ctr"/>
              <a:r>
                <a:rPr lang="zh-CN" altLang="en-US" dirty="0">
                  <a:solidFill>
                    <a:schemeClr val="bg1"/>
                  </a:solidFill>
                  <a:latin typeface="+mn-ea"/>
                </a:rPr>
                <a:t>器物組合</a:t>
              </a:r>
            </a:p>
          </p:txBody>
        </p:sp>
      </p:grpSp>
      <p:pic>
        <p:nvPicPr>
          <p:cNvPr id="5" name="图片 4"/>
          <p:cNvPicPr>
            <a:picLocks noChangeAspect="1"/>
          </p:cNvPicPr>
          <p:nvPr/>
        </p:nvPicPr>
        <p:blipFill rotWithShape="1">
          <a:blip r:embed="rId4" cstate="email">
            <a:grayscl/>
          </a:blip>
          <a:srcRect/>
          <a:stretch>
            <a:fillRect/>
          </a:stretch>
        </p:blipFill>
        <p:spPr>
          <a:xfrm flipH="1">
            <a:off x="10414949" y="0"/>
            <a:ext cx="1777051" cy="1932025"/>
          </a:xfrm>
          <a:prstGeom prst="rect">
            <a:avLst/>
          </a:prstGeom>
        </p:spPr>
      </p:pic>
      <p:sp>
        <p:nvSpPr>
          <p:cNvPr id="14" name="文本框 13"/>
          <p:cNvSpPr txBox="1"/>
          <p:nvPr/>
        </p:nvSpPr>
        <p:spPr>
          <a:xfrm>
            <a:off x="3031490" y="183515"/>
            <a:ext cx="6856095" cy="1529715"/>
          </a:xfrm>
          <a:prstGeom prst="rect">
            <a:avLst/>
          </a:prstGeom>
          <a:noFill/>
        </p:spPr>
        <p:txBody>
          <a:bodyPr wrap="square" rtlCol="0" anchor="t">
            <a:spAutoFit/>
          </a:bodyPr>
          <a:lstStyle/>
          <a:p>
            <a:pPr lvl="0" algn="ctr">
              <a:lnSpc>
                <a:spcPct val="100000"/>
              </a:lnSpc>
              <a:spcBef>
                <a:spcPct val="0"/>
              </a:spcBef>
              <a:spcAft>
                <a:spcPct val="35000"/>
              </a:spcAft>
            </a:pPr>
            <a:r>
              <a:rPr b="1">
                <a:sym typeface="+mn-ea"/>
              </a:rPr>
              <a:t>Common funerary object combinations</a:t>
            </a:r>
          </a:p>
          <a:p>
            <a:pPr lvl="0" algn="ctr">
              <a:lnSpc>
                <a:spcPct val="100000"/>
              </a:lnSpc>
              <a:spcBef>
                <a:spcPct val="0"/>
              </a:spcBef>
              <a:spcAft>
                <a:spcPct val="35000"/>
              </a:spcAft>
            </a:pPr>
            <a:r>
              <a:rPr lang="zh-CN" altLang="en-US" b="1">
                <a:sym typeface="+mn-ea"/>
              </a:rPr>
              <a:t>常见的随葬品组合</a:t>
            </a:r>
          </a:p>
          <a:p>
            <a:pPr lvl="0" algn="ctr">
              <a:lnSpc>
                <a:spcPct val="100000"/>
              </a:lnSpc>
              <a:spcBef>
                <a:spcPct val="0"/>
              </a:spcBef>
              <a:spcAft>
                <a:spcPct val="35000"/>
              </a:spcAft>
            </a:pPr>
            <a:endParaRPr lang="zh-CN" altLang="en-US" b="1">
              <a:sym typeface="+mn-ea"/>
            </a:endParaRPr>
          </a:p>
          <a:p>
            <a:pPr lvl="0" algn="ctr">
              <a:lnSpc>
                <a:spcPct val="100000"/>
              </a:lnSpc>
              <a:spcBef>
                <a:spcPct val="0"/>
              </a:spcBef>
              <a:spcAft>
                <a:spcPct val="35000"/>
              </a:spcAft>
            </a:pPr>
            <a:endParaRPr lang="zh-CN" altLang="en-US" b="1">
              <a:sym typeface="+mn-ea"/>
            </a:endParaRPr>
          </a:p>
        </p:txBody>
      </p:sp>
      <p:sp>
        <p:nvSpPr>
          <p:cNvPr id="2" name="文本框 1"/>
          <p:cNvSpPr txBox="1"/>
          <p:nvPr/>
        </p:nvSpPr>
        <p:spPr>
          <a:xfrm>
            <a:off x="7332184" y="1448591"/>
            <a:ext cx="3952875" cy="3692525"/>
          </a:xfrm>
          <a:prstGeom prst="rect">
            <a:avLst/>
          </a:prstGeom>
          <a:noFill/>
        </p:spPr>
        <p:txBody>
          <a:bodyPr wrap="square" rtlCol="0">
            <a:spAutoFit/>
          </a:bodyPr>
          <a:lstStyle/>
          <a:p>
            <a:endParaRPr lang="zh-CN" altLang="en-US" dirty="0"/>
          </a:p>
          <a:p>
            <a:r>
              <a:rPr lang="zh-CN" altLang="en-US" dirty="0"/>
              <a:t>Tomb of Li Baoshu: </a:t>
            </a:r>
          </a:p>
          <a:p>
            <a:r>
              <a:rPr lang="en-US" altLang="zh-CN" dirty="0"/>
              <a:t>G</a:t>
            </a:r>
            <a:r>
              <a:rPr lang="zh-CN" altLang="en-US" dirty="0"/>
              <a:t>ray pottery jar, </a:t>
            </a:r>
            <a:r>
              <a:rPr lang="en-US" altLang="zh-CN" dirty="0"/>
              <a:t>c</a:t>
            </a:r>
            <a:r>
              <a:rPr lang="zh-CN" altLang="en-US" dirty="0"/>
              <a:t>eladon porcelain jar, copper hoop, mercury, copper coins, porcelain vase, stone epitaph, stone tombstone, stone </a:t>
            </a:r>
            <a:r>
              <a:rPr lang="en-US" altLang="zh-CN" dirty="0"/>
              <a:t>box</a:t>
            </a:r>
            <a:endParaRPr lang="zh-CN" altLang="en-US" dirty="0"/>
          </a:p>
          <a:p>
            <a:endParaRPr lang="zh-CN" altLang="en-US" dirty="0"/>
          </a:p>
          <a:p>
            <a:r>
              <a:rPr lang="zh-CN" altLang="en-US" dirty="0"/>
              <a:t>李保樞墓：</a:t>
            </a:r>
          </a:p>
          <a:p>
            <a:r>
              <a:rPr lang="zh-CN" altLang="en-US" dirty="0"/>
              <a:t>灰陶罐</a:t>
            </a:r>
            <a:r>
              <a:rPr lang="en-US" altLang="zh-CN" dirty="0"/>
              <a:t>(</a:t>
            </a:r>
            <a:r>
              <a:rPr lang="zh-CN" altLang="en-US" dirty="0"/>
              <a:t>早期韓瓶？</a:t>
            </a:r>
            <a:r>
              <a:rPr lang="en-US" altLang="zh-CN" dirty="0"/>
              <a:t>)</a:t>
            </a:r>
            <a:r>
              <a:rPr lang="zh-CN" altLang="en-US" dirty="0"/>
              <a:t>、青釉瓷罐、銅箍、水銀、銅錢、瓷瓶、石墓志、石墓碑、石函</a:t>
            </a:r>
          </a:p>
          <a:p>
            <a:endParaRPr lang="zh-CN" altLang="en-US" dirty="0"/>
          </a:p>
          <a:p>
            <a:endParaRPr lang="zh-CN" altLang="en-US" dirty="0"/>
          </a:p>
        </p:txBody>
      </p:sp>
      <p:pic>
        <p:nvPicPr>
          <p:cNvPr id="4" name="图片 3"/>
          <p:cNvPicPr>
            <a:picLocks noChangeAspect="1"/>
          </p:cNvPicPr>
          <p:nvPr/>
        </p:nvPicPr>
        <p:blipFill>
          <a:blip r:embed="rId5"/>
          <a:stretch>
            <a:fillRect/>
          </a:stretch>
        </p:blipFill>
        <p:spPr>
          <a:xfrm>
            <a:off x="1720850" y="1111250"/>
            <a:ext cx="5230495" cy="51054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anping bottle evolution sequence韩瓶演变序列">
            <a:hlinkClick r:id="" action="ppaction://media"/>
            <a:extLst>
              <a:ext uri="{FF2B5EF4-FFF2-40B4-BE49-F238E27FC236}">
                <a16:creationId xmlns:a16="http://schemas.microsoft.com/office/drawing/2014/main" id="{FCAA44AF-711E-808E-BA3B-EB947BC34B2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552450" y="190500"/>
            <a:ext cx="11087100" cy="6477000"/>
          </a:xfrm>
          <a:prstGeom prst="rect">
            <a:avLst/>
          </a:prstGeom>
        </p:spPr>
      </p:pic>
    </p:spTree>
    <p:extLst>
      <p:ext uri="{BB962C8B-B14F-4D97-AF65-F5344CB8AC3E}">
        <p14:creationId xmlns:p14="http://schemas.microsoft.com/office/powerpoint/2010/main" val="22423858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431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2" cstate="email"/>
          <a:stretch>
            <a:fillRect/>
          </a:stretch>
        </p:blipFill>
        <p:spPr>
          <a:xfrm>
            <a:off x="2" y="3"/>
            <a:ext cx="9174481" cy="5160645"/>
          </a:xfrm>
          <a:prstGeom prst="rect">
            <a:avLst/>
          </a:prstGeom>
        </p:spPr>
      </p:pic>
      <p:pic>
        <p:nvPicPr>
          <p:cNvPr id="3" name="图片 2"/>
          <p:cNvPicPr>
            <a:picLocks noChangeAspect="1"/>
          </p:cNvPicPr>
          <p:nvPr/>
        </p:nvPicPr>
        <p:blipFill rotWithShape="1">
          <a:blip r:embed="rId3" cstate="email">
            <a:grayscl/>
          </a:blip>
          <a:srcRect/>
          <a:stretch>
            <a:fillRect/>
          </a:stretch>
        </p:blipFill>
        <p:spPr>
          <a:xfrm>
            <a:off x="0" y="3886200"/>
            <a:ext cx="12192000" cy="2971800"/>
          </a:xfrm>
          <a:prstGeom prst="rect">
            <a:avLst/>
          </a:prstGeom>
        </p:spPr>
      </p:pic>
      <p:pic>
        <p:nvPicPr>
          <p:cNvPr id="4" name="图片 7"/>
          <p:cNvPicPr>
            <a:picLocks noChangeAspect="1"/>
          </p:cNvPicPr>
          <p:nvPr/>
        </p:nvPicPr>
        <p:blipFill>
          <a:blip r:embed="rId4" cstate="email"/>
          <a:srcRect/>
          <a:stretch>
            <a:fillRect/>
          </a:stretch>
        </p:blipFill>
        <p:spPr bwMode="auto">
          <a:xfrm>
            <a:off x="0" y="5372100"/>
            <a:ext cx="12192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矩形 11"/>
          <p:cNvSpPr/>
          <p:nvPr/>
        </p:nvSpPr>
        <p:spPr>
          <a:xfrm>
            <a:off x="2789555" y="2705735"/>
            <a:ext cx="6179185" cy="1714500"/>
          </a:xfrm>
          <a:prstGeom prst="rect">
            <a:avLst/>
          </a:prstGeom>
        </p:spPr>
        <p:txBody>
          <a:bodyPr wrap="square">
            <a:spAutoFit/>
          </a:bodyPr>
          <a:lstStyle/>
          <a:p>
            <a:pPr marL="342900" indent="-342900" algn="ctr" fontAlgn="base">
              <a:lnSpc>
                <a:spcPct val="110000"/>
              </a:lnSpc>
              <a:buClrTx/>
              <a:buSzTx/>
              <a:buNone/>
            </a:pPr>
            <a:r>
              <a:rPr lang="en-US" altLang="zh-CN" sz="1600" b="1" kern="0" dirty="0">
                <a:solidFill>
                  <a:schemeClr val="tx1">
                    <a:lumMod val="75000"/>
                    <a:lumOff val="25000"/>
                  </a:schemeClr>
                </a:solidFill>
                <a:latin typeface="+mj-ea"/>
                <a:ea typeface="+mj-ea"/>
                <a:cs typeface="+mj-ea"/>
              </a:rPr>
              <a:t>From the moment we are born, we are heading towards death. Every day we live, no matter whether we are sad or happy, we cannot change the final outcome. Death is the process of life.</a:t>
            </a:r>
          </a:p>
          <a:p>
            <a:pPr marL="342900" indent="-342900" algn="ctr" fontAlgn="base">
              <a:lnSpc>
                <a:spcPct val="110000"/>
              </a:lnSpc>
              <a:buClrTx/>
              <a:buSzTx/>
              <a:buNone/>
            </a:pPr>
            <a:endParaRPr lang="en-US" altLang="zh-CN" sz="1600" b="1" kern="0" dirty="0">
              <a:solidFill>
                <a:schemeClr val="tx1">
                  <a:lumMod val="75000"/>
                  <a:lumOff val="25000"/>
                </a:schemeClr>
              </a:solidFill>
              <a:latin typeface="+mj-ea"/>
              <a:ea typeface="+mj-ea"/>
              <a:cs typeface="+mj-ea"/>
            </a:endParaRPr>
          </a:p>
          <a:p>
            <a:pPr marL="342900" indent="-342900" algn="ctr" fontAlgn="base">
              <a:lnSpc>
                <a:spcPct val="110000"/>
              </a:lnSpc>
              <a:buClrTx/>
              <a:buSzTx/>
              <a:buNone/>
            </a:pPr>
            <a:r>
              <a:rPr lang="zh-CN" altLang="en-US" sz="1600" b="1" kern="0" dirty="0">
                <a:solidFill>
                  <a:schemeClr val="tx1">
                    <a:lumMod val="75000"/>
                    <a:lumOff val="25000"/>
                  </a:schemeClr>
                </a:solidFill>
                <a:latin typeface="+mj-ea"/>
                <a:ea typeface="+mj-ea"/>
                <a:cs typeface="+mj-ea"/>
              </a:rPr>
              <a:t>我們從出生開始，便向著死亡而去，我們活著的每一天，不論悲喜，都無法改變最終結局，死亡，便是人生的歷程。</a:t>
            </a:r>
            <a:endParaRPr lang="en-US" altLang="zh-CN" sz="1600" b="1" kern="0" dirty="0">
              <a:solidFill>
                <a:schemeClr val="tx1">
                  <a:lumMod val="75000"/>
                  <a:lumOff val="25000"/>
                </a:schemeClr>
              </a:solidFill>
              <a:latin typeface="+mj-ea"/>
              <a:ea typeface="+mj-ea"/>
              <a:cs typeface="+mj-ea"/>
            </a:endParaRPr>
          </a:p>
        </p:txBody>
      </p:sp>
      <p:grpSp>
        <p:nvGrpSpPr>
          <p:cNvPr id="28" name="组合 27"/>
          <p:cNvGrpSpPr/>
          <p:nvPr/>
        </p:nvGrpSpPr>
        <p:grpSpPr>
          <a:xfrm>
            <a:off x="5547361" y="-19050"/>
            <a:ext cx="1097281" cy="2670810"/>
            <a:chOff x="5547360" y="57150"/>
            <a:chExt cx="1097280" cy="2670810"/>
          </a:xfrm>
        </p:grpSpPr>
        <p:sp>
          <p:nvSpPr>
            <p:cNvPr id="19" name="矩形 18"/>
            <p:cNvSpPr/>
            <p:nvPr/>
          </p:nvSpPr>
          <p:spPr>
            <a:xfrm>
              <a:off x="5547360" y="57150"/>
              <a:ext cx="1097280" cy="2670810"/>
            </a:xfrm>
            <a:prstGeom prst="rect">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16" name="组合 15"/>
            <p:cNvGrpSpPr/>
            <p:nvPr/>
          </p:nvGrpSpPr>
          <p:grpSpPr>
            <a:xfrm>
              <a:off x="5731509" y="554021"/>
              <a:ext cx="881380" cy="1743529"/>
              <a:chOff x="5637561" y="1072634"/>
              <a:chExt cx="881380" cy="1743529"/>
            </a:xfrm>
          </p:grpSpPr>
          <p:grpSp>
            <p:nvGrpSpPr>
              <p:cNvPr id="14" name="组合 13"/>
              <p:cNvGrpSpPr/>
              <p:nvPr/>
            </p:nvGrpSpPr>
            <p:grpSpPr>
              <a:xfrm>
                <a:off x="5637561" y="1072634"/>
                <a:ext cx="881380" cy="1743529"/>
                <a:chOff x="5339180" y="1072634"/>
                <a:chExt cx="881380" cy="1743529"/>
              </a:xfrm>
            </p:grpSpPr>
            <p:sp>
              <p:nvSpPr>
                <p:cNvPr id="13" name="矩形 12"/>
                <p:cNvSpPr/>
                <p:nvPr/>
              </p:nvSpPr>
              <p:spPr>
                <a:xfrm>
                  <a:off x="5339181" y="1072634"/>
                  <a:ext cx="881379" cy="768350"/>
                </a:xfrm>
                <a:prstGeom prst="rect">
                  <a:avLst/>
                </a:prstGeom>
              </p:spPr>
              <p:txBody>
                <a:bodyPr wrap="none">
                  <a:spAutoFit/>
                </a:bodyPr>
                <a:lstStyle/>
                <a:p>
                  <a:pPr algn="ctr"/>
                  <a:r>
                    <a:rPr lang="zh-CN" altLang="zh-CN" sz="4400" dirty="0">
                      <a:solidFill>
                        <a:schemeClr val="bg1"/>
                      </a:solidFill>
                      <a:latin typeface="叶根友刀锋黑草" panose="02010601030101010101" pitchFamily="2" charset="-122"/>
                      <a:ea typeface="叶根友刀锋黑草" panose="02010601030101010101" pitchFamily="2" charset="-122"/>
                    </a:rPr>
                    <a:t>結</a:t>
                  </a:r>
                  <a:r>
                    <a:rPr lang="en-US" altLang="zh-CN" sz="4400" dirty="0">
                      <a:solidFill>
                        <a:schemeClr val="bg1"/>
                      </a:solidFill>
                      <a:latin typeface="叶根友刀锋黑草" panose="02010601030101010101" pitchFamily="2" charset="-122"/>
                      <a:ea typeface="叶根友刀锋黑草" panose="02010601030101010101" pitchFamily="2" charset="-122"/>
                    </a:rPr>
                    <a:t> </a:t>
                  </a:r>
                  <a:endParaRPr lang="zh-CN" altLang="en-US" sz="4400" dirty="0">
                    <a:solidFill>
                      <a:schemeClr val="bg1"/>
                    </a:solidFill>
                    <a:latin typeface="叶根友刀锋黑草" panose="02010601030101010101" pitchFamily="2" charset="-122"/>
                    <a:ea typeface="叶根友刀锋黑草" panose="02010601030101010101" pitchFamily="2" charset="-122"/>
                  </a:endParaRPr>
                </a:p>
              </p:txBody>
            </p:sp>
            <p:sp>
              <p:nvSpPr>
                <p:cNvPr id="34" name="矩形 33"/>
                <p:cNvSpPr/>
                <p:nvPr/>
              </p:nvSpPr>
              <p:spPr>
                <a:xfrm>
                  <a:off x="5339180" y="2047813"/>
                  <a:ext cx="881379" cy="768350"/>
                </a:xfrm>
                <a:prstGeom prst="rect">
                  <a:avLst/>
                </a:prstGeom>
              </p:spPr>
              <p:txBody>
                <a:bodyPr wrap="none">
                  <a:spAutoFit/>
                </a:bodyPr>
                <a:lstStyle/>
                <a:p>
                  <a:pPr algn="ctr"/>
                  <a:r>
                    <a:rPr lang="zh-CN" altLang="en-US" sz="4400" dirty="0">
                      <a:solidFill>
                        <a:schemeClr val="bg1"/>
                      </a:solidFill>
                      <a:latin typeface="叶根友刀锋黑草" panose="02010601030101010101" pitchFamily="2" charset="-122"/>
                      <a:ea typeface="叶根友刀锋黑草" panose="02010601030101010101" pitchFamily="2" charset="-122"/>
                    </a:rPr>
                    <a:t>束</a:t>
                  </a:r>
                  <a:r>
                    <a:rPr lang="en-US" altLang="zh-CN" sz="4400" dirty="0">
                      <a:solidFill>
                        <a:schemeClr val="bg1"/>
                      </a:solidFill>
                      <a:latin typeface="叶根友刀锋黑草" panose="02010601030101010101" pitchFamily="2" charset="-122"/>
                      <a:ea typeface="叶根友刀锋黑草" panose="02010601030101010101" pitchFamily="2" charset="-122"/>
                    </a:rPr>
                    <a:t> </a:t>
                  </a:r>
                  <a:endParaRPr lang="zh-CN" altLang="en-US" sz="4400" dirty="0">
                    <a:solidFill>
                      <a:schemeClr val="bg1"/>
                    </a:solidFill>
                    <a:latin typeface="叶根友刀锋黑草" panose="02010601030101010101" pitchFamily="2" charset="-122"/>
                    <a:ea typeface="叶根友刀锋黑草" panose="02010601030101010101" pitchFamily="2" charset="-122"/>
                  </a:endParaRPr>
                </a:p>
              </p:txBody>
            </p:sp>
          </p:grpSp>
          <p:sp>
            <p:nvSpPr>
              <p:cNvPr id="15" name="椭圆 14"/>
              <p:cNvSpPr/>
              <p:nvPr/>
            </p:nvSpPr>
            <p:spPr>
              <a:xfrm>
                <a:off x="5966129" y="1901401"/>
                <a:ext cx="87086" cy="8708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solidFill>
                    <a:schemeClr val="bg1"/>
                  </a:solidFill>
                </a:endParaRPr>
              </a:p>
            </p:txBody>
          </p:sp>
        </p:grpSp>
        <p:sp>
          <p:nvSpPr>
            <p:cNvPr id="27" name="矩形 26"/>
            <p:cNvSpPr/>
            <p:nvPr/>
          </p:nvSpPr>
          <p:spPr>
            <a:xfrm>
              <a:off x="5662613" y="393700"/>
              <a:ext cx="866775" cy="2122805"/>
            </a:xfrm>
            <a:prstGeom prst="rect">
              <a:avLst/>
            </a:prstGeom>
            <a:no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cxnSp>
        <p:nvCxnSpPr>
          <p:cNvPr id="30" name="直接连接符 29"/>
          <p:cNvCxnSpPr/>
          <p:nvPr/>
        </p:nvCxnSpPr>
        <p:spPr>
          <a:xfrm>
            <a:off x="8728710" y="3352800"/>
            <a:ext cx="3463290" cy="0"/>
          </a:xfrm>
          <a:prstGeom prst="line">
            <a:avLst/>
          </a:prstGeom>
          <a:ln>
            <a:solidFill>
              <a:schemeClr val="bg1">
                <a:lumMod val="50000"/>
              </a:schemeClr>
            </a:solidFill>
            <a:headEnd type="oval" w="sm" len="sm"/>
          </a:ln>
        </p:spPr>
        <p:style>
          <a:lnRef idx="1">
            <a:schemeClr val="accent1"/>
          </a:lnRef>
          <a:fillRef idx="0">
            <a:schemeClr val="accent1"/>
          </a:fillRef>
          <a:effectRef idx="0">
            <a:schemeClr val="accent1"/>
          </a:effectRef>
          <a:fontRef idx="minor">
            <a:schemeClr val="tx1"/>
          </a:fontRef>
        </p:style>
      </p:cxnSp>
      <p:cxnSp>
        <p:nvCxnSpPr>
          <p:cNvPr id="48" name="直接连接符 47"/>
          <p:cNvCxnSpPr/>
          <p:nvPr/>
        </p:nvCxnSpPr>
        <p:spPr>
          <a:xfrm>
            <a:off x="0" y="3352800"/>
            <a:ext cx="3130550" cy="0"/>
          </a:xfrm>
          <a:prstGeom prst="line">
            <a:avLst/>
          </a:prstGeom>
          <a:ln>
            <a:solidFill>
              <a:schemeClr val="bg1">
                <a:lumMod val="50000"/>
              </a:schemeClr>
            </a:solidFill>
            <a:tailEnd type="oval" w="sm" len="sm"/>
          </a:ln>
        </p:spPr>
        <p:style>
          <a:lnRef idx="1">
            <a:schemeClr val="accent1"/>
          </a:lnRef>
          <a:fillRef idx="0">
            <a:schemeClr val="accent1"/>
          </a:fillRef>
          <a:effectRef idx="0">
            <a:schemeClr val="accent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fade">
                                      <p:cBhvr>
                                        <p:cTn id="7" dur="1000"/>
                                        <p:tgtEl>
                                          <p:spTgt spid="28"/>
                                        </p:tgtEl>
                                      </p:cBhvr>
                                    </p:animEffect>
                                    <p:anim calcmode="lin" valueType="num">
                                      <p:cBhvr>
                                        <p:cTn id="8" dur="1000" fill="hold"/>
                                        <p:tgtEl>
                                          <p:spTgt spid="28"/>
                                        </p:tgtEl>
                                        <p:attrNameLst>
                                          <p:attrName>ppt_x</p:attrName>
                                        </p:attrNameLst>
                                      </p:cBhvr>
                                      <p:tavLst>
                                        <p:tav tm="0">
                                          <p:val>
                                            <p:strVal val="#ppt_x"/>
                                          </p:val>
                                        </p:tav>
                                        <p:tav tm="100000">
                                          <p:val>
                                            <p:strVal val="#ppt_x"/>
                                          </p:val>
                                        </p:tav>
                                      </p:tavLst>
                                    </p:anim>
                                    <p:anim calcmode="lin" valueType="num">
                                      <p:cBhvr>
                                        <p:cTn id="9" dur="1000" fill="hold"/>
                                        <p:tgtEl>
                                          <p:spTgt spid="28"/>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ntr" presetSubtype="0" fill="hold" grpId="0" nodeType="afterEffect">
                                  <p:stCondLst>
                                    <p:cond delay="0"/>
                                  </p:stCondLst>
                                  <p:iterate type="lt">
                                    <p:tmPct val="10000"/>
                                  </p:iterate>
                                  <p:childTnLst>
                                    <p:set>
                                      <p:cBhvr>
                                        <p:cTn id="12" dur="1" fill="hold">
                                          <p:stCondLst>
                                            <p:cond delay="0"/>
                                          </p:stCondLst>
                                        </p:cTn>
                                        <p:tgtEl>
                                          <p:spTgt spid="12"/>
                                        </p:tgtEl>
                                        <p:attrNameLst>
                                          <p:attrName>style.visibility</p:attrName>
                                        </p:attrNameLst>
                                      </p:cBhvr>
                                      <p:to>
                                        <p:strVal val="visible"/>
                                      </p:to>
                                    </p:set>
                                    <p:animEffect transition="in" filter="fade">
                                      <p:cBhvr>
                                        <p:cTn id="13" dur="1000"/>
                                        <p:tgtEl>
                                          <p:spTgt spid="12"/>
                                        </p:tgtEl>
                                      </p:cBhvr>
                                    </p:animEffect>
                                  </p:childTnLst>
                                </p:cTn>
                              </p:par>
                            </p:childTnLst>
                          </p:cTn>
                        </p:par>
                        <p:par>
                          <p:cTn id="14" fill="hold">
                            <p:stCondLst>
                              <p:cond delay="25200"/>
                            </p:stCondLst>
                            <p:childTnLst>
                              <p:par>
                                <p:cTn id="15" presetID="22" presetClass="entr" presetSubtype="2" fill="hold" nodeType="after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wipe(right)">
                                      <p:cBhvr>
                                        <p:cTn id="17" dur="500"/>
                                        <p:tgtEl>
                                          <p:spTgt spid="30"/>
                                        </p:tgtEl>
                                      </p:cBhvr>
                                    </p:animEffect>
                                  </p:childTnLst>
                                </p:cTn>
                              </p:par>
                              <p:par>
                                <p:cTn id="18" presetID="22" presetClass="entr" presetSubtype="8" fill="hold" nodeType="withEffect">
                                  <p:stCondLst>
                                    <p:cond delay="0"/>
                                  </p:stCondLst>
                                  <p:childTnLst>
                                    <p:set>
                                      <p:cBhvr>
                                        <p:cTn id="19" dur="1" fill="hold">
                                          <p:stCondLst>
                                            <p:cond delay="0"/>
                                          </p:stCondLst>
                                        </p:cTn>
                                        <p:tgtEl>
                                          <p:spTgt spid="48"/>
                                        </p:tgtEl>
                                        <p:attrNameLst>
                                          <p:attrName>style.visibility</p:attrName>
                                        </p:attrNameLst>
                                      </p:cBhvr>
                                      <p:to>
                                        <p:strVal val="visible"/>
                                      </p:to>
                                    </p:set>
                                    <p:animEffect transition="in" filter="wipe(left)">
                                      <p:cBhvr>
                                        <p:cTn id="20"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7"/>
          <p:cNvPicPr>
            <a:picLocks noChangeAspect="1"/>
          </p:cNvPicPr>
          <p:nvPr/>
        </p:nvPicPr>
        <p:blipFill>
          <a:blip r:embed="rId2" cstate="email"/>
          <a:srcRect/>
          <a:stretch>
            <a:fillRect/>
          </a:stretch>
        </p:blipFill>
        <p:spPr bwMode="auto">
          <a:xfrm>
            <a:off x="0" y="5383530"/>
            <a:ext cx="12192000" cy="14859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43" name="椭圆 42"/>
          <p:cNvSpPr/>
          <p:nvPr/>
        </p:nvSpPr>
        <p:spPr>
          <a:xfrm>
            <a:off x="442916" y="1864254"/>
            <a:ext cx="465137" cy="4635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dirty="0">
                <a:latin typeface="华文中宋" panose="02010600040101010101" pitchFamily="2" charset="-122"/>
                <a:ea typeface="华文中宋" panose="02010600040101010101" pitchFamily="2" charset="-122"/>
              </a:rPr>
              <a:t>参</a:t>
            </a:r>
          </a:p>
        </p:txBody>
      </p:sp>
      <p:sp>
        <p:nvSpPr>
          <p:cNvPr id="44" name="椭圆 43"/>
          <p:cNvSpPr/>
          <p:nvPr/>
        </p:nvSpPr>
        <p:spPr>
          <a:xfrm>
            <a:off x="442916" y="2521483"/>
            <a:ext cx="465137" cy="465137"/>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dirty="0">
                <a:latin typeface="华文中宋" panose="02010600040101010101" pitchFamily="2" charset="-122"/>
                <a:ea typeface="华文中宋" panose="02010600040101010101" pitchFamily="2" charset="-122"/>
              </a:rPr>
              <a:t>考</a:t>
            </a:r>
          </a:p>
        </p:txBody>
      </p:sp>
      <p:sp>
        <p:nvSpPr>
          <p:cNvPr id="45" name="椭圆 44"/>
          <p:cNvSpPr/>
          <p:nvPr/>
        </p:nvSpPr>
        <p:spPr>
          <a:xfrm>
            <a:off x="442916" y="3180291"/>
            <a:ext cx="465137" cy="463550"/>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dirty="0">
                <a:latin typeface="华文中宋" panose="02010600040101010101" pitchFamily="2" charset="-122"/>
                <a:ea typeface="华文中宋" panose="02010600040101010101" pitchFamily="2" charset="-122"/>
              </a:rPr>
              <a:t>文</a:t>
            </a:r>
          </a:p>
        </p:txBody>
      </p:sp>
      <p:sp>
        <p:nvSpPr>
          <p:cNvPr id="46" name="椭圆 45"/>
          <p:cNvSpPr/>
          <p:nvPr/>
        </p:nvSpPr>
        <p:spPr>
          <a:xfrm>
            <a:off x="442916" y="3837516"/>
            <a:ext cx="465137" cy="465138"/>
          </a:xfrm>
          <a:prstGeom prst="ellipse">
            <a:avLst/>
          </a:prstGeom>
          <a:solidFill>
            <a:srgbClr val="C00000"/>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zh-CN" altLang="en-US" dirty="0">
                <a:latin typeface="华文中宋" panose="02010600040101010101" pitchFamily="2" charset="-122"/>
                <a:ea typeface="华文中宋" panose="02010600040101010101" pitchFamily="2" charset="-122"/>
              </a:rPr>
              <a:t>献</a:t>
            </a:r>
          </a:p>
        </p:txBody>
      </p:sp>
      <p:cxnSp>
        <p:nvCxnSpPr>
          <p:cNvPr id="47" name="直接连接符 46"/>
          <p:cNvCxnSpPr/>
          <p:nvPr/>
        </p:nvCxnSpPr>
        <p:spPr>
          <a:xfrm>
            <a:off x="1062039" y="1935691"/>
            <a:ext cx="0" cy="2395538"/>
          </a:xfrm>
          <a:prstGeom prst="line">
            <a:avLst/>
          </a:prstGeom>
          <a:ln w="12700">
            <a:solidFill>
              <a:schemeClr val="bg1">
                <a:lumMod val="65000"/>
                <a:alpha val="69000"/>
              </a:schemeClr>
            </a:solidFill>
          </a:ln>
        </p:spPr>
        <p:style>
          <a:lnRef idx="1">
            <a:schemeClr val="accent1"/>
          </a:lnRef>
          <a:fillRef idx="0">
            <a:schemeClr val="accent1"/>
          </a:fillRef>
          <a:effectRef idx="0">
            <a:schemeClr val="accent1"/>
          </a:effectRef>
          <a:fontRef idx="minor">
            <a:schemeClr val="tx1"/>
          </a:fontRef>
        </p:style>
      </p:cxnSp>
      <p:grpSp>
        <p:nvGrpSpPr>
          <p:cNvPr id="38" name="组合 11"/>
          <p:cNvGrpSpPr/>
          <p:nvPr/>
        </p:nvGrpSpPr>
        <p:grpSpPr bwMode="auto">
          <a:xfrm flipH="1">
            <a:off x="9861549" y="0"/>
            <a:ext cx="2330451" cy="1885950"/>
            <a:chOff x="0" y="-190500"/>
            <a:chExt cx="2895600" cy="2343151"/>
          </a:xfrm>
        </p:grpSpPr>
        <p:pic>
          <p:nvPicPr>
            <p:cNvPr id="39" name="图片 9"/>
            <p:cNvPicPr>
              <a:picLocks noChangeAspect="1"/>
            </p:cNvPicPr>
            <p:nvPr/>
          </p:nvPicPr>
          <p:blipFill>
            <a:blip r:embed="rId3" cstate="email"/>
            <a:srcRect/>
            <a:stretch>
              <a:fillRect/>
            </a:stretch>
          </p:blipFill>
          <p:spPr bwMode="auto">
            <a:xfrm>
              <a:off x="0" y="-190500"/>
              <a:ext cx="2895600" cy="92182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0" name="图片 10"/>
            <p:cNvPicPr>
              <a:picLocks noChangeAspect="1"/>
            </p:cNvPicPr>
            <p:nvPr/>
          </p:nvPicPr>
          <p:blipFill>
            <a:blip r:embed="rId4" cstate="email"/>
            <a:srcRect/>
            <a:stretch>
              <a:fillRect/>
            </a:stretch>
          </p:blipFill>
          <p:spPr bwMode="auto">
            <a:xfrm>
              <a:off x="213028" y="228601"/>
              <a:ext cx="1010312" cy="19240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2" name="文本框 1"/>
          <p:cNvSpPr txBox="1"/>
          <p:nvPr/>
        </p:nvSpPr>
        <p:spPr>
          <a:xfrm>
            <a:off x="2075180" y="951230"/>
            <a:ext cx="8516620" cy="3692525"/>
          </a:xfrm>
          <a:prstGeom prst="rect">
            <a:avLst/>
          </a:prstGeom>
          <a:noFill/>
        </p:spPr>
        <p:txBody>
          <a:bodyPr wrap="square" rtlCol="0">
            <a:spAutoFit/>
          </a:bodyPr>
          <a:lstStyle/>
          <a:p>
            <a:r>
              <a:rPr lang="zh-CN" altLang="en-US"/>
              <a:t>[1]钱永章.浙江象山县清理北宋黄浦墓[J].考古,1986(09):861-863.</a:t>
            </a:r>
          </a:p>
          <a:p>
            <a:r>
              <a:rPr lang="zh-CN" altLang="en-US"/>
              <a:t>[</a:t>
            </a:r>
            <a:r>
              <a:rPr lang="en-US" altLang="zh-CN"/>
              <a:t>2</a:t>
            </a:r>
            <a:r>
              <a:rPr lang="zh-CN" altLang="en-US"/>
              <a:t>]贡昌.浙江兰溪县北宋石室墓[J].考古,1985(02):155-157.</a:t>
            </a:r>
          </a:p>
          <a:p>
            <a:r>
              <a:rPr lang="zh-CN" altLang="en-US"/>
              <a:t>[</a:t>
            </a:r>
            <a:r>
              <a:rPr lang="en-US" altLang="zh-CN"/>
              <a:t>3</a:t>
            </a:r>
            <a:r>
              <a:rPr lang="zh-CN" altLang="en-US"/>
              <a:t>]周到.宋魏王赵頵夫妻合葬墓[J].考古,1964(07):349-354+10.</a:t>
            </a:r>
          </a:p>
          <a:p>
            <a:r>
              <a:rPr lang="zh-CN" altLang="en-US"/>
              <a:t>[</a:t>
            </a:r>
            <a:r>
              <a:rPr lang="en-US" altLang="zh-CN"/>
              <a:t>4</a:t>
            </a:r>
            <a:r>
              <a:rPr lang="zh-CN" altLang="en-US"/>
              <a:t>]李绍连.宋苏适墓志及其他[J].文物,1973(07):63-69.</a:t>
            </a:r>
          </a:p>
          <a:p>
            <a:r>
              <a:rPr lang="zh-CN" altLang="en-US"/>
              <a:t>[</a:t>
            </a:r>
            <a:r>
              <a:rPr lang="en-US" altLang="zh-CN"/>
              <a:t>5</a:t>
            </a:r>
            <a:r>
              <a:rPr lang="zh-CN" altLang="en-US"/>
              <a:t>]刘玉生,魏仁华.河南方城金汤寨北宋范致祥墓[J].文物,1988(11):61-65+39.</a:t>
            </a:r>
          </a:p>
          <a:p>
            <a:r>
              <a:rPr lang="zh-CN" altLang="en-US"/>
              <a:t>[</a:t>
            </a:r>
            <a:r>
              <a:rPr lang="en-US" altLang="zh-CN"/>
              <a:t>6</a:t>
            </a:r>
            <a:r>
              <a:rPr lang="zh-CN" altLang="en-US"/>
              <a:t>]吴敬.关于成都地区宋代墓葬出土陶俑的几点认识[J].四川文物,2010(06):65-67+96.</a:t>
            </a:r>
          </a:p>
          <a:p>
            <a:r>
              <a:rPr lang="zh-CN" altLang="en-US"/>
              <a:t>[</a:t>
            </a:r>
            <a:r>
              <a:rPr lang="en-US" altLang="zh-CN"/>
              <a:t>7</a:t>
            </a:r>
            <a:r>
              <a:rPr lang="zh-CN" altLang="en-US"/>
              <a:t>]</a:t>
            </a:r>
            <a:r>
              <a:rPr lang="zh-CN" altLang="en-US">
                <a:sym typeface="+mn-ea"/>
              </a:rPr>
              <a:t>翁善良,罗伟先.成都东郊北宋张确夫妇墓[J].文物,1990(03):1-13+98-99.[</a:t>
            </a:r>
            <a:r>
              <a:rPr lang="en-US" altLang="zh-CN">
                <a:sym typeface="+mn-ea"/>
              </a:rPr>
              <a:t>8</a:t>
            </a:r>
            <a:r>
              <a:rPr lang="zh-CN" altLang="en-US">
                <a:sym typeface="+mn-ea"/>
              </a:rPr>
              <a:t>]</a:t>
            </a:r>
            <a:endParaRPr lang="zh-CN" altLang="en-US"/>
          </a:p>
          <a:p>
            <a:r>
              <a:rPr lang="zh-CN" altLang="en-US"/>
              <a:t>[</a:t>
            </a:r>
            <a:r>
              <a:rPr lang="en-US" altLang="zh-CN"/>
              <a:t>8</a:t>
            </a:r>
            <a:r>
              <a:rPr lang="zh-CN" altLang="en-US"/>
              <a:t>]王磊,呼安林,王久刚.西安长安区郭杜镇清理的三座宋代李唐王朝后裔家族墓[J].文物,2008(06):36-53+97.</a:t>
            </a:r>
          </a:p>
          <a:p>
            <a:r>
              <a:rPr lang="zh-CN" altLang="en-US">
                <a:sym typeface="+mn-ea"/>
              </a:rPr>
              <a:t>[</a:t>
            </a:r>
            <a:r>
              <a:rPr lang="en-US" altLang="zh-CN">
                <a:sym typeface="+mn-ea"/>
              </a:rPr>
              <a:t>9</a:t>
            </a:r>
            <a:r>
              <a:rPr lang="zh-CN" altLang="en-US">
                <a:sym typeface="+mn-ea"/>
              </a:rPr>
              <a:t>]薛尧.江西南城、清江和永修的宋墓[J].考古,1965(11):571-576+9-12.</a:t>
            </a:r>
          </a:p>
          <a:p>
            <a:r>
              <a:rPr lang="zh-CN" altLang="en-US">
                <a:sym typeface="+mn-ea"/>
              </a:rPr>
              <a:t>[1</a:t>
            </a:r>
            <a:r>
              <a:rPr lang="en-US" altLang="zh-CN">
                <a:sym typeface="+mn-ea"/>
              </a:rPr>
              <a:t>0</a:t>
            </a:r>
            <a:r>
              <a:rPr lang="zh-CN" altLang="en-US">
                <a:sym typeface="+mn-ea"/>
              </a:rPr>
              <a:t>]洛阳市第二文物工作队</a:t>
            </a:r>
            <a:r>
              <a:rPr lang="en-US" altLang="zh-CN">
                <a:sym typeface="+mn-ea"/>
              </a:rPr>
              <a:t>.</a:t>
            </a:r>
            <a:r>
              <a:rPr lang="zh-CN" altLang="en-US">
                <a:sym typeface="+mn-ea"/>
              </a:rPr>
              <a:t>富弼家家族墓地[</a:t>
            </a:r>
            <a:r>
              <a:rPr lang="en-US" altLang="zh-CN">
                <a:sym typeface="+mn-ea"/>
              </a:rPr>
              <a:t>M</a:t>
            </a:r>
            <a:r>
              <a:rPr lang="zh-CN" altLang="en-US">
                <a:sym typeface="+mn-ea"/>
              </a:rPr>
              <a:t>].中州古籍出版社,</a:t>
            </a:r>
            <a:r>
              <a:rPr lang="en-US" altLang="zh-CN">
                <a:sym typeface="+mn-ea"/>
              </a:rPr>
              <a:t>2009.</a:t>
            </a:r>
            <a:endParaRPr lang="zh-CN" altLang="en-US">
              <a:sym typeface="+mn-ea"/>
            </a:endParaRPr>
          </a:p>
          <a:p>
            <a:r>
              <a:rPr lang="zh-CN" altLang="en-US">
                <a:sym typeface="+mn-ea"/>
              </a:rPr>
              <a:t>[1</a:t>
            </a:r>
            <a:r>
              <a:rPr lang="en-US" altLang="zh-CN">
                <a:sym typeface="+mn-ea"/>
              </a:rPr>
              <a:t>1</a:t>
            </a:r>
            <a:r>
              <a:rPr lang="zh-CN" altLang="en-US">
                <a:sym typeface="+mn-ea"/>
              </a:rPr>
              <a:t>]巫鸿著，施杰译</a:t>
            </a:r>
            <a:r>
              <a:rPr lang="en-US" altLang="zh-CN">
                <a:sym typeface="+mn-ea"/>
              </a:rPr>
              <a:t>.</a:t>
            </a:r>
            <a:r>
              <a:rPr lang="zh-CN" altLang="en-US">
                <a:sym typeface="+mn-ea"/>
              </a:rPr>
              <a:t>黄泉下的美术[</a:t>
            </a:r>
            <a:r>
              <a:rPr lang="en-US" altLang="zh-CN">
                <a:sym typeface="+mn-ea"/>
              </a:rPr>
              <a:t>M</a:t>
            </a:r>
            <a:r>
              <a:rPr lang="zh-CN" altLang="en-US">
                <a:sym typeface="+mn-ea"/>
              </a:rPr>
              <a:t>].生活</a:t>
            </a:r>
            <a:r>
              <a:rPr lang="en-US" altLang="zh-CN">
                <a:sym typeface="+mn-ea"/>
              </a:rPr>
              <a:t>·</a:t>
            </a:r>
            <a:r>
              <a:rPr lang="zh-CN" altLang="en-US">
                <a:sym typeface="+mn-ea"/>
              </a:rPr>
              <a:t>读书</a:t>
            </a:r>
            <a:r>
              <a:rPr lang="en-US" altLang="zh-CN">
                <a:sym typeface="+mn-ea"/>
              </a:rPr>
              <a:t>·</a:t>
            </a:r>
            <a:r>
              <a:rPr lang="zh-CN" altLang="en-US">
                <a:sym typeface="+mn-ea"/>
              </a:rPr>
              <a:t>新知</a:t>
            </a:r>
            <a:r>
              <a:rPr lang="en-US" altLang="zh-CN">
                <a:sym typeface="+mn-ea"/>
              </a:rPr>
              <a:t> </a:t>
            </a:r>
            <a:r>
              <a:rPr lang="zh-CN" altLang="en-US">
                <a:sym typeface="+mn-ea"/>
              </a:rPr>
              <a:t>三联书店,</a:t>
            </a:r>
            <a:r>
              <a:rPr lang="en-US" altLang="zh-CN">
                <a:sym typeface="+mn-ea"/>
              </a:rPr>
              <a:t>2010.</a:t>
            </a:r>
            <a:endParaRPr lang="zh-CN" altLang="en-US">
              <a:sym typeface="+mn-ea"/>
            </a:endParaRPr>
          </a:p>
          <a:p>
            <a:r>
              <a:rPr lang="zh-CN" altLang="en-US">
                <a:sym typeface="+mn-ea"/>
              </a:rPr>
              <a:t>[</a:t>
            </a:r>
            <a:r>
              <a:rPr lang="en-US" altLang="zh-CN">
                <a:sym typeface="+mn-ea"/>
              </a:rPr>
              <a:t>12</a:t>
            </a:r>
            <a:r>
              <a:rPr lang="zh-CN" altLang="en-US">
                <a:sym typeface="+mn-ea"/>
              </a:rPr>
              <a:t>]河南省文物考古研究所</a:t>
            </a:r>
            <a:r>
              <a:rPr lang="en-US" altLang="zh-CN">
                <a:sym typeface="+mn-ea"/>
              </a:rPr>
              <a:t>.</a:t>
            </a:r>
            <a:r>
              <a:rPr lang="zh-CN" altLang="en-US">
                <a:sym typeface="+mn-ea"/>
              </a:rPr>
              <a:t>北宋皇陵[</a:t>
            </a:r>
            <a:r>
              <a:rPr lang="en-US" altLang="zh-CN">
                <a:sym typeface="+mn-ea"/>
              </a:rPr>
              <a:t>M</a:t>
            </a:r>
            <a:r>
              <a:rPr lang="zh-CN" altLang="en-US">
                <a:sym typeface="+mn-ea"/>
              </a:rPr>
              <a:t>].中州古籍出版社,</a:t>
            </a:r>
            <a:r>
              <a:rPr lang="en-US" altLang="zh-CN">
                <a:sym typeface="+mn-ea"/>
              </a:rPr>
              <a:t>1997.</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afterEffect">
                                  <p:stCondLst>
                                    <p:cond delay="0"/>
                                  </p:stCondLst>
                                  <p:childTnLst>
                                    <p:set>
                                      <p:cBhvr>
                                        <p:cTn id="6" dur="1" fill="hold">
                                          <p:stCondLst>
                                            <p:cond delay="0"/>
                                          </p:stCondLst>
                                        </p:cTn>
                                        <p:tgtEl>
                                          <p:spTgt spid="43"/>
                                        </p:tgtEl>
                                        <p:attrNameLst>
                                          <p:attrName>style.visibility</p:attrName>
                                        </p:attrNameLst>
                                      </p:cBhvr>
                                      <p:to>
                                        <p:strVal val="visible"/>
                                      </p:to>
                                    </p:set>
                                    <p:anim calcmode="lin" valueType="num">
                                      <p:cBhvr>
                                        <p:cTn id="7" dur="500" fill="hold"/>
                                        <p:tgtEl>
                                          <p:spTgt spid="43"/>
                                        </p:tgtEl>
                                        <p:attrNameLst>
                                          <p:attrName>ppt_w</p:attrName>
                                        </p:attrNameLst>
                                      </p:cBhvr>
                                      <p:tavLst>
                                        <p:tav tm="0">
                                          <p:val>
                                            <p:fltVal val="0"/>
                                          </p:val>
                                        </p:tav>
                                        <p:tav tm="100000">
                                          <p:val>
                                            <p:strVal val="#ppt_w"/>
                                          </p:val>
                                        </p:tav>
                                      </p:tavLst>
                                    </p:anim>
                                    <p:anim calcmode="lin" valueType="num">
                                      <p:cBhvr>
                                        <p:cTn id="8" dur="500" fill="hold"/>
                                        <p:tgtEl>
                                          <p:spTgt spid="43"/>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4"/>
                                        </p:tgtEl>
                                        <p:attrNameLst>
                                          <p:attrName>style.visibility</p:attrName>
                                        </p:attrNameLst>
                                      </p:cBhvr>
                                      <p:to>
                                        <p:strVal val="visible"/>
                                      </p:to>
                                    </p:set>
                                    <p:anim calcmode="lin" valueType="num">
                                      <p:cBhvr>
                                        <p:cTn id="11" dur="500" fill="hold"/>
                                        <p:tgtEl>
                                          <p:spTgt spid="44"/>
                                        </p:tgtEl>
                                        <p:attrNameLst>
                                          <p:attrName>ppt_w</p:attrName>
                                        </p:attrNameLst>
                                      </p:cBhvr>
                                      <p:tavLst>
                                        <p:tav tm="0">
                                          <p:val>
                                            <p:fltVal val="0"/>
                                          </p:val>
                                        </p:tav>
                                        <p:tav tm="100000">
                                          <p:val>
                                            <p:strVal val="#ppt_w"/>
                                          </p:val>
                                        </p:tav>
                                      </p:tavLst>
                                    </p:anim>
                                    <p:anim calcmode="lin" valueType="num">
                                      <p:cBhvr>
                                        <p:cTn id="12" dur="500" fill="hold"/>
                                        <p:tgtEl>
                                          <p:spTgt spid="44"/>
                                        </p:tgtEl>
                                        <p:attrNameLst>
                                          <p:attrName>ppt_h</p:attrName>
                                        </p:attrNameLst>
                                      </p:cBhvr>
                                      <p:tavLst>
                                        <p:tav tm="0">
                                          <p:val>
                                            <p:fltVal val="0"/>
                                          </p:val>
                                        </p:tav>
                                        <p:tav tm="100000">
                                          <p:val>
                                            <p:strVal val="#ppt_h"/>
                                          </p:val>
                                        </p:tav>
                                      </p:tavLst>
                                    </p:anim>
                                  </p:childTnLst>
                                </p:cTn>
                              </p:par>
                              <p:par>
                                <p:cTn id="13" presetID="23" presetClass="entr" presetSubtype="16" fill="hold" grpId="0" nodeType="withEffect">
                                  <p:stCondLst>
                                    <p:cond delay="0"/>
                                  </p:stCondLst>
                                  <p:childTnLst>
                                    <p:set>
                                      <p:cBhvr>
                                        <p:cTn id="14" dur="1" fill="hold">
                                          <p:stCondLst>
                                            <p:cond delay="0"/>
                                          </p:stCondLst>
                                        </p:cTn>
                                        <p:tgtEl>
                                          <p:spTgt spid="45"/>
                                        </p:tgtEl>
                                        <p:attrNameLst>
                                          <p:attrName>style.visibility</p:attrName>
                                        </p:attrNameLst>
                                      </p:cBhvr>
                                      <p:to>
                                        <p:strVal val="visible"/>
                                      </p:to>
                                    </p:set>
                                    <p:anim calcmode="lin" valueType="num">
                                      <p:cBhvr>
                                        <p:cTn id="15" dur="500" fill="hold"/>
                                        <p:tgtEl>
                                          <p:spTgt spid="45"/>
                                        </p:tgtEl>
                                        <p:attrNameLst>
                                          <p:attrName>ppt_w</p:attrName>
                                        </p:attrNameLst>
                                      </p:cBhvr>
                                      <p:tavLst>
                                        <p:tav tm="0">
                                          <p:val>
                                            <p:fltVal val="0"/>
                                          </p:val>
                                        </p:tav>
                                        <p:tav tm="100000">
                                          <p:val>
                                            <p:strVal val="#ppt_w"/>
                                          </p:val>
                                        </p:tav>
                                      </p:tavLst>
                                    </p:anim>
                                    <p:anim calcmode="lin" valueType="num">
                                      <p:cBhvr>
                                        <p:cTn id="16" dur="500" fill="hold"/>
                                        <p:tgtEl>
                                          <p:spTgt spid="45"/>
                                        </p:tgtEl>
                                        <p:attrNameLst>
                                          <p:attrName>ppt_h</p:attrName>
                                        </p:attrNameLst>
                                      </p:cBhvr>
                                      <p:tavLst>
                                        <p:tav tm="0">
                                          <p:val>
                                            <p:fltVal val="0"/>
                                          </p:val>
                                        </p:tav>
                                        <p:tav tm="100000">
                                          <p:val>
                                            <p:strVal val="#ppt_h"/>
                                          </p:val>
                                        </p:tav>
                                      </p:tavLst>
                                    </p:anim>
                                  </p:childTnLst>
                                </p:cTn>
                              </p:par>
                              <p:par>
                                <p:cTn id="17" presetID="23" presetClass="entr" presetSubtype="16"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 calcmode="lin" valueType="num">
                                      <p:cBhvr>
                                        <p:cTn id="19" dur="500" fill="hold"/>
                                        <p:tgtEl>
                                          <p:spTgt spid="46"/>
                                        </p:tgtEl>
                                        <p:attrNameLst>
                                          <p:attrName>ppt_w</p:attrName>
                                        </p:attrNameLst>
                                      </p:cBhvr>
                                      <p:tavLst>
                                        <p:tav tm="0">
                                          <p:val>
                                            <p:fltVal val="0"/>
                                          </p:val>
                                        </p:tav>
                                        <p:tav tm="100000">
                                          <p:val>
                                            <p:strVal val="#ppt_w"/>
                                          </p:val>
                                        </p:tav>
                                      </p:tavLst>
                                    </p:anim>
                                    <p:anim calcmode="lin" valueType="num">
                                      <p:cBhvr>
                                        <p:cTn id="20" dur="500" fill="hold"/>
                                        <p:tgtEl>
                                          <p:spTgt spid="46"/>
                                        </p:tgtEl>
                                        <p:attrNameLst>
                                          <p:attrName>ppt_h</p:attrName>
                                        </p:attrNameLst>
                                      </p:cBhvr>
                                      <p:tavLst>
                                        <p:tav tm="0">
                                          <p:val>
                                            <p:fltVal val="0"/>
                                          </p:val>
                                        </p:tav>
                                        <p:tav tm="100000">
                                          <p:val>
                                            <p:strVal val="#ppt_h"/>
                                          </p:val>
                                        </p:tav>
                                      </p:tavLst>
                                    </p:anim>
                                  </p:childTnLst>
                                </p:cTn>
                              </p:par>
                            </p:childTnLst>
                          </p:cTn>
                        </p:par>
                        <p:par>
                          <p:cTn id="21" fill="hold">
                            <p:stCondLst>
                              <p:cond delay="500"/>
                            </p:stCondLst>
                            <p:childTnLst>
                              <p:par>
                                <p:cTn id="22" presetID="22" presetClass="entr" presetSubtype="1" fill="hold" nodeType="afterEffect">
                                  <p:stCondLst>
                                    <p:cond delay="0"/>
                                  </p:stCondLst>
                                  <p:childTnLst>
                                    <p:set>
                                      <p:cBhvr>
                                        <p:cTn id="23" dur="1" fill="hold">
                                          <p:stCondLst>
                                            <p:cond delay="0"/>
                                          </p:stCondLst>
                                        </p:cTn>
                                        <p:tgtEl>
                                          <p:spTgt spid="47"/>
                                        </p:tgtEl>
                                        <p:attrNameLst>
                                          <p:attrName>style.visibility</p:attrName>
                                        </p:attrNameLst>
                                      </p:cBhvr>
                                      <p:to>
                                        <p:strVal val="visible"/>
                                      </p:to>
                                    </p:set>
                                    <p:animEffect transition="in" filter="wipe(up)">
                                      <p:cBhvr>
                                        <p:cTn id="24" dur="250"/>
                                        <p:tgtEl>
                                          <p:spTgt spid="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 grpId="0" animBg="1"/>
      <p:bldP spid="44" grpId="0" animBg="1"/>
      <p:bldP spid="45" grpId="0" animBg="1"/>
      <p:bldP spid="46"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6" name="图片 25"/>
          <p:cNvPicPr>
            <a:picLocks noChangeAspect="1"/>
          </p:cNvPicPr>
          <p:nvPr/>
        </p:nvPicPr>
        <p:blipFill rotWithShape="1">
          <a:blip r:embed="rId2" cstate="email"/>
          <a:srcRect/>
          <a:stretch>
            <a:fillRect/>
          </a:stretch>
        </p:blipFill>
        <p:spPr>
          <a:xfrm>
            <a:off x="0" y="742289"/>
            <a:ext cx="1857375" cy="3043413"/>
          </a:xfrm>
          <a:prstGeom prst="rect">
            <a:avLst/>
          </a:prstGeom>
        </p:spPr>
      </p:pic>
      <p:sp>
        <p:nvSpPr>
          <p:cNvPr id="31" name="矩形 30"/>
          <p:cNvSpPr/>
          <p:nvPr/>
        </p:nvSpPr>
        <p:spPr>
          <a:xfrm>
            <a:off x="928686" y="-1782"/>
            <a:ext cx="10322560" cy="5803265"/>
          </a:xfrm>
          <a:prstGeom prst="rect">
            <a:avLst/>
          </a:prstGeom>
        </p:spPr>
        <p:txBody>
          <a:bodyPr wrap="square">
            <a:spAutoFit/>
          </a:bodyPr>
          <a:lstStyle/>
          <a:p>
            <a:pPr marL="342900" lvl="0" indent="-342900" fontAlgn="base">
              <a:lnSpc>
                <a:spcPct val="110000"/>
              </a:lnSpc>
              <a:spcBef>
                <a:spcPct val="0"/>
              </a:spcBef>
              <a:spcAft>
                <a:spcPct val="0"/>
              </a:spcAft>
            </a:pPr>
            <a:endParaRPr lang="en-US" altLang="zh-CN" sz="3200" i="1" kern="0" dirty="0">
              <a:solidFill>
                <a:schemeClr val="tx1">
                  <a:lumMod val="75000"/>
                  <a:lumOff val="25000"/>
                </a:schemeClr>
              </a:solidFill>
              <a:latin typeface="+mn-ea"/>
              <a:cs typeface="+mn-ea"/>
            </a:endParaRPr>
          </a:p>
          <a:p>
            <a:pPr marL="342900" lvl="0" indent="-342900" algn="ctr" fontAlgn="base">
              <a:lnSpc>
                <a:spcPct val="150000"/>
              </a:lnSpc>
              <a:spcBef>
                <a:spcPct val="0"/>
              </a:spcBef>
              <a:spcAft>
                <a:spcPct val="0"/>
              </a:spcAft>
            </a:pPr>
            <a:r>
              <a:rPr lang="en-US" altLang="zh-CN" sz="3200" kern="0" dirty="0">
                <a:solidFill>
                  <a:schemeClr val="tx1">
                    <a:lumMod val="75000"/>
                    <a:lumOff val="25000"/>
                  </a:schemeClr>
                </a:solidFill>
                <a:latin typeface="+mn-ea"/>
                <a:cs typeface="+mn-ea"/>
              </a:rPr>
              <a:t>"Living toward death. Only when you are infinitely close to death can you deeply understand the meaning of life."</a:t>
            </a:r>
          </a:p>
          <a:p>
            <a:pPr marL="342900" lvl="0" indent="-342900" algn="r" fontAlgn="base">
              <a:lnSpc>
                <a:spcPct val="150000"/>
              </a:lnSpc>
              <a:spcBef>
                <a:spcPct val="0"/>
              </a:spcBef>
              <a:spcAft>
                <a:spcPct val="0"/>
              </a:spcAft>
            </a:pPr>
            <a:r>
              <a:rPr lang="zh-CN" altLang="en-US" sz="3200" b="1" kern="0" dirty="0">
                <a:solidFill>
                  <a:schemeClr val="tx1">
                    <a:lumMod val="75000"/>
                    <a:lumOff val="25000"/>
                  </a:schemeClr>
                </a:solidFill>
                <a:latin typeface="+mn-ea"/>
                <a:cs typeface="+mn-ea"/>
                <a:sym typeface="+mn-ea"/>
              </a:rPr>
              <a:t>——</a:t>
            </a:r>
            <a:r>
              <a:rPr lang="en-US" altLang="zh-CN" sz="3200" b="1" kern="0" dirty="0">
                <a:solidFill>
                  <a:schemeClr val="tx1">
                    <a:lumMod val="75000"/>
                    <a:lumOff val="25000"/>
                  </a:schemeClr>
                </a:solidFill>
                <a:latin typeface="+mn-ea"/>
                <a:cs typeface="+mn-ea"/>
                <a:sym typeface="+mn-ea"/>
              </a:rPr>
              <a:t>Martin Heidegger </a:t>
            </a:r>
            <a:r>
              <a:rPr lang="en-US" altLang="zh-CN" sz="3200" b="1" kern="0" dirty="0">
                <a:solidFill>
                  <a:schemeClr val="tx1">
                    <a:lumMod val="75000"/>
                    <a:lumOff val="25000"/>
                  </a:schemeClr>
                </a:solidFill>
                <a:latin typeface="+mn-ea"/>
                <a:cs typeface="+mn-ea"/>
              </a:rPr>
              <a:t>                             </a:t>
            </a:r>
            <a:endParaRPr lang="en-US" altLang="zh-CN" sz="3200" kern="0" dirty="0">
              <a:solidFill>
                <a:schemeClr val="tx1">
                  <a:lumMod val="75000"/>
                  <a:lumOff val="25000"/>
                </a:schemeClr>
              </a:solidFill>
              <a:latin typeface="+mn-ea"/>
              <a:cs typeface="+mn-ea"/>
            </a:endParaRPr>
          </a:p>
          <a:p>
            <a:pPr marL="342900" lvl="0" indent="-342900" algn="ctr" fontAlgn="base">
              <a:lnSpc>
                <a:spcPct val="150000"/>
              </a:lnSpc>
              <a:spcBef>
                <a:spcPct val="0"/>
              </a:spcBef>
              <a:spcAft>
                <a:spcPct val="0"/>
              </a:spcAft>
            </a:pPr>
            <a:endParaRPr lang="en-US" altLang="zh-CN" sz="3200" kern="0" dirty="0">
              <a:solidFill>
                <a:schemeClr val="tx1">
                  <a:lumMod val="75000"/>
                  <a:lumOff val="25000"/>
                </a:schemeClr>
              </a:solidFill>
              <a:latin typeface="+mn-ea"/>
              <a:cs typeface="+mn-ea"/>
            </a:endParaRPr>
          </a:p>
          <a:p>
            <a:pPr marL="342900" lvl="0" indent="-342900" algn="ctr" fontAlgn="base">
              <a:lnSpc>
                <a:spcPct val="150000"/>
              </a:lnSpc>
              <a:spcBef>
                <a:spcPct val="0"/>
              </a:spcBef>
              <a:spcAft>
                <a:spcPct val="0"/>
              </a:spcAft>
            </a:pPr>
            <a:r>
              <a:rPr lang="en-US" altLang="zh-CN" sz="3200" kern="0" dirty="0">
                <a:solidFill>
                  <a:schemeClr val="tx1">
                    <a:lumMod val="75000"/>
                    <a:lumOff val="25000"/>
                  </a:schemeClr>
                </a:solidFill>
                <a:latin typeface="+mn-ea"/>
                <a:cs typeface="+mn-ea"/>
              </a:rPr>
              <a:t>“</a:t>
            </a:r>
            <a:r>
              <a:rPr lang="zh-CN" altLang="en-US" sz="3200" kern="0" dirty="0">
                <a:solidFill>
                  <a:schemeClr val="tx1">
                    <a:lumMod val="75000"/>
                    <a:lumOff val="25000"/>
                  </a:schemeClr>
                </a:solidFill>
                <a:latin typeface="+mn-ea"/>
                <a:cs typeface="+mn-ea"/>
              </a:rPr>
              <a:t>向死而生</a:t>
            </a:r>
            <a:r>
              <a:rPr lang="en-US" altLang="zh-CN" sz="3200" kern="0" dirty="0">
                <a:solidFill>
                  <a:schemeClr val="tx1">
                    <a:lumMod val="75000"/>
                    <a:lumOff val="25000"/>
                  </a:schemeClr>
                </a:solidFill>
                <a:latin typeface="+mn-ea"/>
                <a:cs typeface="+mn-ea"/>
              </a:rPr>
              <a:t>，</a:t>
            </a:r>
            <a:r>
              <a:rPr lang="zh-CN" altLang="en-US" sz="3200" kern="0" dirty="0">
                <a:solidFill>
                  <a:schemeClr val="tx1">
                    <a:lumMod val="75000"/>
                    <a:lumOff val="25000"/>
                  </a:schemeClr>
                </a:solidFill>
                <a:latin typeface="+mn-ea"/>
                <a:cs typeface="+mn-ea"/>
              </a:rPr>
              <a:t>當你無限接近死亡，</a:t>
            </a:r>
          </a:p>
          <a:p>
            <a:pPr marL="342900" lvl="0" indent="-342900" algn="ctr" fontAlgn="base">
              <a:lnSpc>
                <a:spcPct val="150000"/>
              </a:lnSpc>
              <a:spcBef>
                <a:spcPct val="0"/>
              </a:spcBef>
              <a:spcAft>
                <a:spcPct val="0"/>
              </a:spcAft>
            </a:pPr>
            <a:r>
              <a:rPr lang="zh-CN" altLang="en-US" sz="3200" kern="0" dirty="0">
                <a:solidFill>
                  <a:schemeClr val="tx1">
                    <a:lumMod val="75000"/>
                    <a:lumOff val="25000"/>
                  </a:schemeClr>
                </a:solidFill>
                <a:latin typeface="+mn-ea"/>
                <a:cs typeface="+mn-ea"/>
              </a:rPr>
              <a:t>才能深切體會生的意義</a:t>
            </a:r>
            <a:r>
              <a:rPr lang="en-US" altLang="zh-CN" sz="3200" kern="0" dirty="0">
                <a:solidFill>
                  <a:schemeClr val="tx1">
                    <a:lumMod val="75000"/>
                    <a:lumOff val="25000"/>
                  </a:schemeClr>
                </a:solidFill>
                <a:latin typeface="+mn-ea"/>
                <a:cs typeface="+mn-ea"/>
              </a:rPr>
              <a:t>。”</a:t>
            </a:r>
          </a:p>
          <a:p>
            <a:pPr marL="342900" lvl="0" indent="-342900" algn="r" fontAlgn="base">
              <a:lnSpc>
                <a:spcPct val="150000"/>
              </a:lnSpc>
              <a:spcBef>
                <a:spcPct val="0"/>
              </a:spcBef>
              <a:spcAft>
                <a:spcPct val="0"/>
              </a:spcAft>
            </a:pPr>
            <a:r>
              <a:rPr lang="zh-CN" altLang="en-US" sz="3200" b="1" kern="0" dirty="0">
                <a:solidFill>
                  <a:schemeClr val="tx1">
                    <a:lumMod val="75000"/>
                    <a:lumOff val="25000"/>
                  </a:schemeClr>
                </a:solidFill>
                <a:latin typeface="+mn-ea"/>
                <a:cs typeface="+mn-ea"/>
              </a:rPr>
              <a:t>——</a:t>
            </a:r>
            <a:r>
              <a:rPr lang="zh-CN" altLang="en-US" sz="3200" b="1" kern="0" dirty="0">
                <a:solidFill>
                  <a:schemeClr val="tx1">
                    <a:lumMod val="75000"/>
                    <a:lumOff val="25000"/>
                  </a:schemeClr>
                </a:solidFill>
                <a:latin typeface="+mn-ea"/>
                <a:cs typeface="+mn-ea"/>
                <a:sym typeface="+mn-ea"/>
              </a:rPr>
              <a:t>德國哲學家馬丁</a:t>
            </a:r>
            <a:r>
              <a:rPr lang="en-US" altLang="zh-CN" sz="3200" b="1" kern="0" dirty="0">
                <a:solidFill>
                  <a:schemeClr val="tx1">
                    <a:lumMod val="75000"/>
                    <a:lumOff val="25000"/>
                  </a:schemeClr>
                </a:solidFill>
                <a:latin typeface="+mn-ea"/>
                <a:cs typeface="+mn-ea"/>
                <a:sym typeface="+mn-ea"/>
              </a:rPr>
              <a:t>·</a:t>
            </a:r>
            <a:r>
              <a:rPr lang="zh-CN" altLang="en-US" sz="3200" b="1" kern="0" dirty="0">
                <a:solidFill>
                  <a:schemeClr val="tx1">
                    <a:lumMod val="75000"/>
                    <a:lumOff val="25000"/>
                  </a:schemeClr>
                </a:solidFill>
                <a:latin typeface="+mn-ea"/>
                <a:cs typeface="+mn-ea"/>
                <a:sym typeface="+mn-ea"/>
              </a:rPr>
              <a:t>海德格爾</a:t>
            </a:r>
          </a:p>
        </p:txBody>
      </p:sp>
      <p:pic>
        <p:nvPicPr>
          <p:cNvPr id="32" name="图片 31"/>
          <p:cNvPicPr>
            <a:picLocks noChangeAspect="1"/>
          </p:cNvPicPr>
          <p:nvPr/>
        </p:nvPicPr>
        <p:blipFill rotWithShape="1">
          <a:blip r:embed="rId2" cstate="email"/>
          <a:srcRect/>
          <a:stretch>
            <a:fillRect/>
          </a:stretch>
        </p:blipFill>
        <p:spPr>
          <a:xfrm>
            <a:off x="-1" y="1484578"/>
            <a:ext cx="1857375" cy="3043413"/>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nodeType="with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additive="base">
                                        <p:cTn id="7" dur="500" fill="hold"/>
                                        <p:tgtEl>
                                          <p:spTgt spid="26"/>
                                        </p:tgtEl>
                                        <p:attrNameLst>
                                          <p:attrName>ppt_x</p:attrName>
                                        </p:attrNameLst>
                                      </p:cBhvr>
                                      <p:tavLst>
                                        <p:tav tm="0">
                                          <p:val>
                                            <p:strVal val="0-#ppt_w/2"/>
                                          </p:val>
                                        </p:tav>
                                        <p:tav tm="100000">
                                          <p:val>
                                            <p:strVal val="#ppt_x"/>
                                          </p:val>
                                        </p:tav>
                                      </p:tavLst>
                                    </p:anim>
                                    <p:anim calcmode="lin" valueType="num">
                                      <p:cBhvr additive="base">
                                        <p:cTn id="8" dur="500" fill="hold"/>
                                        <p:tgtEl>
                                          <p:spTgt spid="26"/>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32"/>
                                        </p:tgtEl>
                                        <p:attrNameLst>
                                          <p:attrName>style.visibility</p:attrName>
                                        </p:attrNameLst>
                                      </p:cBhvr>
                                      <p:to>
                                        <p:strVal val="visible"/>
                                      </p:to>
                                    </p:set>
                                    <p:anim calcmode="lin" valueType="num">
                                      <p:cBhvr additive="base">
                                        <p:cTn id="11" dur="500" fill="hold"/>
                                        <p:tgtEl>
                                          <p:spTgt spid="32"/>
                                        </p:tgtEl>
                                        <p:attrNameLst>
                                          <p:attrName>ppt_x</p:attrName>
                                        </p:attrNameLst>
                                      </p:cBhvr>
                                      <p:tavLst>
                                        <p:tav tm="0">
                                          <p:val>
                                            <p:strVal val="0-#ppt_w/2"/>
                                          </p:val>
                                        </p:tav>
                                        <p:tav tm="100000">
                                          <p:val>
                                            <p:strVal val="#ppt_x"/>
                                          </p:val>
                                        </p:tav>
                                      </p:tavLst>
                                    </p:anim>
                                    <p:anim calcmode="lin" valueType="num">
                                      <p:cBhvr additive="base">
                                        <p:cTn id="12" dur="500" fill="hold"/>
                                        <p:tgtEl>
                                          <p:spTgt spid="3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矩形 149"/>
          <p:cNvSpPr/>
          <p:nvPr/>
        </p:nvSpPr>
        <p:spPr>
          <a:xfrm>
            <a:off x="315242" y="9344"/>
            <a:ext cx="775136" cy="230832"/>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p>
          <a:p>
            <a:pPr lvl="0"/>
            <a:r>
              <a:rPr lang="en-US" altLang="zh-CN" sz="100" dirty="0">
                <a:solidFill>
                  <a:schemeClr val="bg1"/>
                </a:solidFill>
              </a:rPr>
              <a:t> </a:t>
            </a:r>
            <a:endParaRPr lang="zh-CN" altLang="en-US" sz="100" dirty="0">
              <a:solidFill>
                <a:schemeClr val="bg1"/>
              </a:solidFill>
            </a:endParaRPr>
          </a:p>
        </p:txBody>
      </p:sp>
      <p:pic>
        <p:nvPicPr>
          <p:cNvPr id="46" name="图片 7"/>
          <p:cNvPicPr>
            <a:picLocks noChangeAspect="1"/>
          </p:cNvPicPr>
          <p:nvPr/>
        </p:nvPicPr>
        <p:blipFill>
          <a:blip r:embed="rId2" cstate="email"/>
          <a:srcRect/>
          <a:stretch>
            <a:fillRect/>
          </a:stretch>
        </p:blipFill>
        <p:spPr bwMode="auto">
          <a:xfrm>
            <a:off x="0" y="5981700"/>
            <a:ext cx="12192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组合 177"/>
          <p:cNvGrpSpPr/>
          <p:nvPr/>
        </p:nvGrpSpPr>
        <p:grpSpPr>
          <a:xfrm>
            <a:off x="442915" y="0"/>
            <a:ext cx="611184" cy="1440000"/>
            <a:chOff x="442914" y="0"/>
            <a:chExt cx="611186" cy="1440000"/>
          </a:xfrm>
        </p:grpSpPr>
        <p:grpSp>
          <p:nvGrpSpPr>
            <p:cNvPr id="179" name="组合 178"/>
            <p:cNvGrpSpPr/>
            <p:nvPr/>
          </p:nvGrpSpPr>
          <p:grpSpPr>
            <a:xfrm>
              <a:off x="442914" y="0"/>
              <a:ext cx="611186" cy="1440000"/>
              <a:chOff x="442913" y="0"/>
              <a:chExt cx="243256" cy="1440000"/>
            </a:xfrm>
          </p:grpSpPr>
          <p:sp>
            <p:nvSpPr>
              <p:cNvPr id="181" name="矩形 180"/>
              <p:cNvSpPr/>
              <p:nvPr/>
            </p:nvSpPr>
            <p:spPr>
              <a:xfrm>
                <a:off x="442913" y="0"/>
                <a:ext cx="204787" cy="14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2" name="直接连接符 181"/>
              <p:cNvCxnSpPr/>
              <p:nvPr/>
            </p:nvCxnSpPr>
            <p:spPr>
              <a:xfrm>
                <a:off x="686169" y="0"/>
                <a:ext cx="0" cy="1440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0" name="文本框 179"/>
            <p:cNvSpPr txBox="1"/>
            <p:nvPr/>
          </p:nvSpPr>
          <p:spPr>
            <a:xfrm>
              <a:off x="470493" y="9525"/>
              <a:ext cx="459741" cy="1308100"/>
            </a:xfrm>
            <a:prstGeom prst="rect">
              <a:avLst/>
            </a:prstGeom>
            <a:noFill/>
          </p:spPr>
          <p:txBody>
            <a:bodyPr vert="eaVert" wrap="square" rtlCol="0">
              <a:spAutoFit/>
            </a:bodyPr>
            <a:lstStyle/>
            <a:p>
              <a:pPr algn="ctr"/>
              <a:r>
                <a:rPr lang="zh-CN" altLang="en-US" dirty="0">
                  <a:solidFill>
                    <a:schemeClr val="bg1"/>
                  </a:solidFill>
                  <a:latin typeface="+mn-ea"/>
                </a:rPr>
                <a:t>全宋文</a:t>
              </a:r>
            </a:p>
          </p:txBody>
        </p:sp>
      </p:grpSp>
      <p:pic>
        <p:nvPicPr>
          <p:cNvPr id="5" name="图片 4"/>
          <p:cNvPicPr>
            <a:picLocks noChangeAspect="1"/>
          </p:cNvPicPr>
          <p:nvPr/>
        </p:nvPicPr>
        <p:blipFill rotWithShape="1">
          <a:blip r:embed="rId3" cstate="email">
            <a:grayscl/>
          </a:blip>
          <a:srcRect/>
          <a:stretch>
            <a:fillRect/>
          </a:stretch>
        </p:blipFill>
        <p:spPr>
          <a:xfrm flipH="1">
            <a:off x="10414949" y="0"/>
            <a:ext cx="1777051" cy="1932025"/>
          </a:xfrm>
          <a:prstGeom prst="rect">
            <a:avLst/>
          </a:prstGeom>
        </p:spPr>
      </p:pic>
      <p:sp>
        <p:nvSpPr>
          <p:cNvPr id="2" name="TextBox 1"/>
          <p:cNvSpPr txBox="1"/>
          <p:nvPr/>
        </p:nvSpPr>
        <p:spPr>
          <a:xfrm>
            <a:off x="1604645" y="138430"/>
            <a:ext cx="8685530" cy="2861310"/>
          </a:xfrm>
          <a:prstGeom prst="rect">
            <a:avLst/>
          </a:prstGeom>
          <a:noFill/>
        </p:spPr>
        <p:txBody>
          <a:bodyPr wrap="square" rtlCol="0">
            <a:spAutoFit/>
          </a:bodyPr>
          <a:lstStyle/>
          <a:p>
            <a:r>
              <a:rPr dirty="0">
                <a:latin typeface="+mn-ea"/>
              </a:rPr>
              <a:t>"Quansongwen" is divided into 15 major categories, with a total of 360 volumes and a total of more than 100 million words. The content covers literature, art, history, philosophy and other aspects. Among the more than 100,000 articles in various styles collected in the book, many materials are published publicly for the first time, and 95% of the writers have not been included in a special collection before. </a:t>
            </a:r>
          </a:p>
          <a:p>
            <a:r>
              <a:rPr lang="zh-CN" dirty="0">
                <a:latin typeface="+mn-ea"/>
              </a:rPr>
              <a:t>《全宋文》分</a:t>
            </a:r>
            <a:r>
              <a:rPr lang="en-US" altLang="zh-CN" dirty="0">
                <a:latin typeface="+mn-ea"/>
              </a:rPr>
              <a:t>15</a:t>
            </a:r>
            <a:r>
              <a:rPr lang="zh-CN" altLang="en-US" dirty="0">
                <a:latin typeface="+mn-ea"/>
              </a:rPr>
              <a:t>個大類，共</a:t>
            </a:r>
            <a:r>
              <a:rPr lang="en-US" altLang="zh-CN" dirty="0">
                <a:latin typeface="+mn-ea"/>
              </a:rPr>
              <a:t>360</a:t>
            </a:r>
            <a:r>
              <a:rPr lang="zh-CN" altLang="en-US" dirty="0">
                <a:latin typeface="+mn-ea"/>
              </a:rPr>
              <a:t>冊，總字數逾</a:t>
            </a:r>
            <a:r>
              <a:rPr lang="en-US" altLang="zh-CN" dirty="0">
                <a:latin typeface="+mn-ea"/>
              </a:rPr>
              <a:t>1</a:t>
            </a:r>
            <a:r>
              <a:rPr lang="zh-CN" altLang="en-US" dirty="0">
                <a:latin typeface="+mn-ea"/>
              </a:rPr>
              <a:t>億字，內容遍及文學、藝術、歷史、哲學等各個方面。在全書所收的</a:t>
            </a:r>
            <a:r>
              <a:rPr lang="en-US" altLang="zh-CN" dirty="0">
                <a:latin typeface="+mn-ea"/>
              </a:rPr>
              <a:t>10</a:t>
            </a:r>
            <a:r>
              <a:rPr lang="zh-CN" altLang="en-US" dirty="0">
                <a:latin typeface="+mn-ea"/>
              </a:rPr>
              <a:t>餘萬篇各種體例文章中，不少資料是首次公開發表</a:t>
            </a:r>
            <a:r>
              <a:rPr dirty="0">
                <a:latin typeface="+mn-ea"/>
                <a:sym typeface="+mn-ea"/>
              </a:rPr>
              <a:t>，95%</a:t>
            </a:r>
            <a:r>
              <a:rPr lang="zh-CN" dirty="0">
                <a:latin typeface="+mn-ea"/>
                <a:sym typeface="+mn-ea"/>
              </a:rPr>
              <a:t>的作家在此以前未被編入過專集。</a:t>
            </a:r>
            <a:endParaRPr dirty="0">
              <a:latin typeface="+mn-ea"/>
            </a:endParaRPr>
          </a:p>
          <a:p>
            <a:endParaRPr lang="en-US" altLang="zh-CN" dirty="0"/>
          </a:p>
          <a:p>
            <a:endParaRPr lang="zh-CN" altLang="en-US" dirty="0"/>
          </a:p>
        </p:txBody>
      </p:sp>
      <p:pic>
        <p:nvPicPr>
          <p:cNvPr id="3" name="图片 2"/>
          <p:cNvPicPr>
            <a:picLocks noChangeAspect="1"/>
          </p:cNvPicPr>
          <p:nvPr/>
        </p:nvPicPr>
        <p:blipFill>
          <a:blip r:embed="rId4"/>
          <a:stretch>
            <a:fillRect/>
          </a:stretch>
        </p:blipFill>
        <p:spPr>
          <a:xfrm>
            <a:off x="2561590" y="2597785"/>
            <a:ext cx="6836410" cy="3470910"/>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矩形 149"/>
          <p:cNvSpPr/>
          <p:nvPr/>
        </p:nvSpPr>
        <p:spPr>
          <a:xfrm>
            <a:off x="315242" y="9344"/>
            <a:ext cx="775136" cy="230832"/>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p>
          <a:p>
            <a:pPr lvl="0"/>
            <a:r>
              <a:rPr lang="en-US" altLang="zh-CN" sz="100" dirty="0">
                <a:solidFill>
                  <a:schemeClr val="bg1"/>
                </a:solidFill>
              </a:rPr>
              <a:t> </a:t>
            </a:r>
            <a:endParaRPr lang="zh-CN" altLang="en-US" sz="100" dirty="0">
              <a:solidFill>
                <a:schemeClr val="bg1"/>
              </a:solidFill>
            </a:endParaRPr>
          </a:p>
        </p:txBody>
      </p:sp>
      <p:pic>
        <p:nvPicPr>
          <p:cNvPr id="46" name="图片 7"/>
          <p:cNvPicPr>
            <a:picLocks noChangeAspect="1"/>
          </p:cNvPicPr>
          <p:nvPr/>
        </p:nvPicPr>
        <p:blipFill>
          <a:blip r:embed="rId2" cstate="email"/>
          <a:srcRect/>
          <a:stretch>
            <a:fillRect/>
          </a:stretch>
        </p:blipFill>
        <p:spPr bwMode="auto">
          <a:xfrm>
            <a:off x="0" y="5981700"/>
            <a:ext cx="12192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组合 177"/>
          <p:cNvGrpSpPr/>
          <p:nvPr/>
        </p:nvGrpSpPr>
        <p:grpSpPr>
          <a:xfrm>
            <a:off x="442915" y="0"/>
            <a:ext cx="611184" cy="1440000"/>
            <a:chOff x="442914" y="0"/>
            <a:chExt cx="611186" cy="1440000"/>
          </a:xfrm>
        </p:grpSpPr>
        <p:grpSp>
          <p:nvGrpSpPr>
            <p:cNvPr id="179" name="组合 178"/>
            <p:cNvGrpSpPr/>
            <p:nvPr/>
          </p:nvGrpSpPr>
          <p:grpSpPr>
            <a:xfrm>
              <a:off x="442914" y="0"/>
              <a:ext cx="611186" cy="1440000"/>
              <a:chOff x="442913" y="0"/>
              <a:chExt cx="243256" cy="1440000"/>
            </a:xfrm>
          </p:grpSpPr>
          <p:sp>
            <p:nvSpPr>
              <p:cNvPr id="181" name="矩形 180"/>
              <p:cNvSpPr/>
              <p:nvPr/>
            </p:nvSpPr>
            <p:spPr>
              <a:xfrm>
                <a:off x="442913" y="0"/>
                <a:ext cx="204787" cy="14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2" name="直接连接符 181"/>
              <p:cNvCxnSpPr/>
              <p:nvPr/>
            </p:nvCxnSpPr>
            <p:spPr>
              <a:xfrm>
                <a:off x="686169" y="0"/>
                <a:ext cx="0" cy="1440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0" name="文本框 179"/>
            <p:cNvSpPr txBox="1"/>
            <p:nvPr/>
          </p:nvSpPr>
          <p:spPr>
            <a:xfrm>
              <a:off x="494623" y="66040"/>
              <a:ext cx="459741" cy="1308100"/>
            </a:xfrm>
            <a:prstGeom prst="rect">
              <a:avLst/>
            </a:prstGeom>
            <a:noFill/>
          </p:spPr>
          <p:txBody>
            <a:bodyPr vert="eaVert" wrap="square" rtlCol="0">
              <a:spAutoFit/>
            </a:bodyPr>
            <a:lstStyle/>
            <a:p>
              <a:pPr algn="ctr"/>
              <a:r>
                <a:rPr lang="zh-CN" altLang="en-US" dirty="0">
                  <a:solidFill>
                    <a:schemeClr val="bg1"/>
                  </a:solidFill>
                  <a:latin typeface="+mn-ea"/>
                </a:rPr>
                <a:t>全宋文</a:t>
              </a:r>
            </a:p>
          </p:txBody>
        </p:sp>
      </p:grpSp>
      <p:pic>
        <p:nvPicPr>
          <p:cNvPr id="5" name="图片 4"/>
          <p:cNvPicPr>
            <a:picLocks noChangeAspect="1"/>
          </p:cNvPicPr>
          <p:nvPr/>
        </p:nvPicPr>
        <p:blipFill rotWithShape="1">
          <a:blip r:embed="rId3" cstate="email">
            <a:grayscl/>
          </a:blip>
          <a:srcRect/>
          <a:stretch>
            <a:fillRect/>
          </a:stretch>
        </p:blipFill>
        <p:spPr>
          <a:xfrm flipH="1">
            <a:off x="10414949" y="0"/>
            <a:ext cx="1777051" cy="1932025"/>
          </a:xfrm>
          <a:prstGeom prst="rect">
            <a:avLst/>
          </a:prstGeom>
        </p:spPr>
      </p:pic>
      <p:sp>
        <p:nvSpPr>
          <p:cNvPr id="2" name="TextBox 1"/>
          <p:cNvSpPr txBox="1"/>
          <p:nvPr/>
        </p:nvSpPr>
        <p:spPr>
          <a:xfrm>
            <a:off x="7475855" y="842010"/>
            <a:ext cx="4422140" cy="5477510"/>
          </a:xfrm>
          <a:prstGeom prst="rect">
            <a:avLst/>
          </a:prstGeom>
          <a:noFill/>
        </p:spPr>
        <p:txBody>
          <a:bodyPr wrap="square" rtlCol="0">
            <a:spAutoFit/>
          </a:bodyPr>
          <a:lstStyle/>
          <a:p>
            <a:r>
              <a:rPr sz="1400" dirty="0">
                <a:latin typeface="+mn-ea"/>
              </a:rPr>
              <a:t>公諱迪，字昭用，東海人也。仁義之胄，繁衍萬邦，别族于太史者十家，因封而占籍者四郡，而有郯之邑，鉅人實多，著于簡編，可以揚搉。唐室云季，天下崩離，江淮之間，獨爲漢守。惟我大父，首從義兵。受遺戡難，同伊尹之相太甲；字孤立後，如有虞之保少康。故得勳銘鼎鍾，世享茅土，連姻合族，與國存亡。考諱知詢，爲江西節度使。公生于郡廨，方孩而孤。四歲免喪，即加五品之服；幼學就傅，遂疏百里之封。立朝侍祠，恩禮優渥，自太子中允累遷至衛尉卿。天姿嚴肅，常持謙下之禮；世祿隆盛，每存恭儉之規。不讀非聖人之書，自爲保家之主。思不出位，時無間言，始終一心，出入三紀。嗚呼!星迴日薄，棟折榱崩，命有所懸，義無茍免。享年四十有六，開寶八年冬十有一月二十有八日沒于難。明年春三月，權窆于大塋之側。至某年月，始備大葬之禮，卜祔焉。夫人王氏、張氏、劉氏，皆早世，并南朝之名族，享小君之命數，壼儀婦順，彤史存焉。子太素、太初、太沖等，皆修令名，不墜前訓，故能以淪胥之後，具飾終之禮。奉先之孝，時以爲難，宗人永懷，是有紀述。辭曰：於惟我宗，昭時顯庸。積德垂範，爰生我公。出孝入悌，夷心直躬。生能業官，沒不忘忠。是有慶靈，鍾于令子。不墜其訓，葬之以禮。謀卜謀筮，維桑維梓。神道永謐，流光不已。來者難誣，斯文用紀。《徐公文集》卷三〇。</a:t>
            </a:r>
          </a:p>
          <a:p>
            <a:endParaRPr lang="zh-CN" altLang="en-US" sz="1400" dirty="0"/>
          </a:p>
        </p:txBody>
      </p:sp>
      <p:pic>
        <p:nvPicPr>
          <p:cNvPr id="4" name="图片 3"/>
          <p:cNvPicPr>
            <a:picLocks noChangeAspect="1"/>
          </p:cNvPicPr>
          <p:nvPr/>
        </p:nvPicPr>
        <p:blipFill>
          <a:blip r:embed="rId4"/>
          <a:stretch>
            <a:fillRect/>
          </a:stretch>
        </p:blipFill>
        <p:spPr>
          <a:xfrm>
            <a:off x="134620" y="1683385"/>
            <a:ext cx="7341235" cy="4218305"/>
          </a:xfrm>
          <a:prstGeom prst="rect">
            <a:avLst/>
          </a:prstGeom>
        </p:spPr>
      </p:pic>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矩形 149"/>
          <p:cNvSpPr/>
          <p:nvPr/>
        </p:nvSpPr>
        <p:spPr>
          <a:xfrm>
            <a:off x="315242" y="9344"/>
            <a:ext cx="775136" cy="230832"/>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p>
          <a:p>
            <a:pPr lvl="0"/>
            <a:r>
              <a:rPr lang="en-US" altLang="zh-CN" sz="100" dirty="0">
                <a:solidFill>
                  <a:schemeClr val="bg1"/>
                </a:solidFill>
              </a:rPr>
              <a:t> </a:t>
            </a:r>
            <a:endParaRPr lang="zh-CN" altLang="en-US" sz="100" dirty="0">
              <a:solidFill>
                <a:schemeClr val="bg1"/>
              </a:solidFill>
            </a:endParaRPr>
          </a:p>
        </p:txBody>
      </p:sp>
      <p:pic>
        <p:nvPicPr>
          <p:cNvPr id="46" name="图片 7"/>
          <p:cNvPicPr>
            <a:picLocks noChangeAspect="1"/>
          </p:cNvPicPr>
          <p:nvPr/>
        </p:nvPicPr>
        <p:blipFill>
          <a:blip r:embed="rId2" cstate="email"/>
          <a:srcRect/>
          <a:stretch>
            <a:fillRect/>
          </a:stretch>
        </p:blipFill>
        <p:spPr bwMode="auto">
          <a:xfrm>
            <a:off x="0" y="5981700"/>
            <a:ext cx="12192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组合 177"/>
          <p:cNvGrpSpPr/>
          <p:nvPr/>
        </p:nvGrpSpPr>
        <p:grpSpPr>
          <a:xfrm>
            <a:off x="442915" y="0"/>
            <a:ext cx="655593" cy="2058035"/>
            <a:chOff x="442914" y="0"/>
            <a:chExt cx="655595" cy="2058035"/>
          </a:xfrm>
        </p:grpSpPr>
        <p:grpSp>
          <p:nvGrpSpPr>
            <p:cNvPr id="179" name="组合 178"/>
            <p:cNvGrpSpPr/>
            <p:nvPr/>
          </p:nvGrpSpPr>
          <p:grpSpPr>
            <a:xfrm>
              <a:off x="442914" y="0"/>
              <a:ext cx="611186" cy="1440000"/>
              <a:chOff x="442913" y="0"/>
              <a:chExt cx="243256" cy="1440000"/>
            </a:xfrm>
          </p:grpSpPr>
          <p:sp>
            <p:nvSpPr>
              <p:cNvPr id="181" name="矩形 180"/>
              <p:cNvSpPr/>
              <p:nvPr/>
            </p:nvSpPr>
            <p:spPr>
              <a:xfrm>
                <a:off x="442913" y="0"/>
                <a:ext cx="204787" cy="14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全宋文</a:t>
                </a:r>
              </a:p>
            </p:txBody>
          </p:sp>
          <p:cxnSp>
            <p:nvCxnSpPr>
              <p:cNvPr id="182" name="直接连接符 181"/>
              <p:cNvCxnSpPr/>
              <p:nvPr/>
            </p:nvCxnSpPr>
            <p:spPr>
              <a:xfrm>
                <a:off x="686169" y="0"/>
                <a:ext cx="0" cy="1440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0" name="文本框 179"/>
            <p:cNvSpPr txBox="1"/>
            <p:nvPr/>
          </p:nvSpPr>
          <p:spPr>
            <a:xfrm>
              <a:off x="546692" y="749935"/>
              <a:ext cx="551817" cy="1308100"/>
            </a:xfrm>
            <a:prstGeom prst="rect">
              <a:avLst/>
            </a:prstGeom>
            <a:noFill/>
          </p:spPr>
          <p:txBody>
            <a:bodyPr vert="eaVert" wrap="square" rtlCol="0">
              <a:spAutoFit/>
            </a:bodyPr>
            <a:lstStyle/>
            <a:p>
              <a:pPr algn="ctr"/>
              <a:endParaRPr lang="en-US" altLang="zh-CN" sz="2400" dirty="0">
                <a:solidFill>
                  <a:schemeClr val="bg1"/>
                </a:solidFill>
                <a:latin typeface="方正清刻本悦宋简体" panose="02000000000000000000" pitchFamily="2" charset="-122"/>
                <a:ea typeface="方正清刻本悦宋简体" panose="02000000000000000000" pitchFamily="2" charset="-122"/>
              </a:endParaRPr>
            </a:p>
          </p:txBody>
        </p:sp>
      </p:grpSp>
      <p:pic>
        <p:nvPicPr>
          <p:cNvPr id="5" name="图片 4"/>
          <p:cNvPicPr>
            <a:picLocks noChangeAspect="1"/>
          </p:cNvPicPr>
          <p:nvPr/>
        </p:nvPicPr>
        <p:blipFill rotWithShape="1">
          <a:blip r:embed="rId3" cstate="email">
            <a:grayscl/>
          </a:blip>
          <a:srcRect/>
          <a:stretch>
            <a:fillRect/>
          </a:stretch>
        </p:blipFill>
        <p:spPr>
          <a:xfrm flipH="1">
            <a:off x="10414949" y="0"/>
            <a:ext cx="1777051" cy="1932025"/>
          </a:xfrm>
          <a:prstGeom prst="rect">
            <a:avLst/>
          </a:prstGeom>
        </p:spPr>
      </p:pic>
      <p:sp>
        <p:nvSpPr>
          <p:cNvPr id="2" name="TextBox 1"/>
          <p:cNvSpPr txBox="1"/>
          <p:nvPr/>
        </p:nvSpPr>
        <p:spPr>
          <a:xfrm>
            <a:off x="1869440" y="1022350"/>
            <a:ext cx="9337040" cy="1198880"/>
          </a:xfrm>
          <a:prstGeom prst="rect">
            <a:avLst/>
          </a:prstGeom>
          <a:noFill/>
        </p:spPr>
        <p:txBody>
          <a:bodyPr wrap="square" rtlCol="0">
            <a:spAutoFit/>
          </a:bodyPr>
          <a:lstStyle/>
          <a:p>
            <a:r>
              <a:rPr sz="1200" dirty="0">
                <a:latin typeface="+mn-ea"/>
                <a:cs typeface="+mn-ea"/>
              </a:rPr>
              <a:t>(?&lt;=。)[^。]{0,50}?(祖|先|父|考|伯|叔|舅|兄|侄|哥|弟)[^。]{0,50}?(?=。)</a:t>
            </a:r>
          </a:p>
          <a:p>
            <a:r>
              <a:rPr sz="1200" dirty="0">
                <a:latin typeface="+mn-ea"/>
                <a:cs typeface="+mn-ea"/>
              </a:rPr>
              <a:t>(?&lt;=。)[^。]{0,50}?(妻|夫人|繼室|母|姑|妣|妗|姨|甥女|孫婦|姊|妹)[^。]{0,50}?(?=。)</a:t>
            </a:r>
          </a:p>
          <a:p>
            <a:r>
              <a:rPr sz="1200" dirty="0">
                <a:latin typeface="+mn-ea"/>
                <a:cs typeface="+mn-ea"/>
              </a:rPr>
              <a:t>(?&lt;=。)[^。]{0,100}?(妹|姊|女|姪|婦|姑|甥)[^。]{0,100}?[許適嫁歸][^。]{0,100}?(?=。)</a:t>
            </a:r>
          </a:p>
          <a:p>
            <a:r>
              <a:rPr sz="1200" dirty="0">
                <a:latin typeface="+mn-ea"/>
                <a:cs typeface="+mn-ea"/>
              </a:rPr>
              <a:t>(?&lt;=。)[^。]{0,100}?(公|君|夫人|府|禪師|父|王|先生){0,10}?(孫|子|男|女)[姓諱名曰][^：‘’“”。]{0,100}?(?=。)</a:t>
            </a:r>
          </a:p>
          <a:p>
            <a:r>
              <a:rPr sz="1200" dirty="0">
                <a:latin typeface="+mn-ea"/>
                <a:cs typeface="+mn-ea"/>
              </a:rPr>
              <a:t>(?&lt;=。)[^。]{0,100}?(孫|子|男|女)+[一二三四五六七八九十][^。]{0,100}?(?=。)</a:t>
            </a:r>
          </a:p>
          <a:p>
            <a:endParaRPr sz="1200" dirty="0">
              <a:latin typeface="+mn-ea"/>
              <a:cs typeface="+mn-ea"/>
            </a:endParaRPr>
          </a:p>
        </p:txBody>
      </p:sp>
      <p:pic>
        <p:nvPicPr>
          <p:cNvPr id="3" name="图片 2"/>
          <p:cNvPicPr>
            <a:picLocks noChangeAspect="1"/>
          </p:cNvPicPr>
          <p:nvPr/>
        </p:nvPicPr>
        <p:blipFill>
          <a:blip r:embed="rId4"/>
          <a:stretch>
            <a:fillRect/>
          </a:stretch>
        </p:blipFill>
        <p:spPr>
          <a:xfrm>
            <a:off x="770255" y="2221230"/>
            <a:ext cx="6955155" cy="3551555"/>
          </a:xfrm>
          <a:prstGeom prst="rect">
            <a:avLst/>
          </a:prstGeom>
        </p:spPr>
      </p:pic>
      <p:sp>
        <p:nvSpPr>
          <p:cNvPr id="6" name="文本框 5"/>
          <p:cNvSpPr txBox="1"/>
          <p:nvPr/>
        </p:nvSpPr>
        <p:spPr>
          <a:xfrm>
            <a:off x="8049260" y="2221230"/>
            <a:ext cx="3562985" cy="3969385"/>
          </a:xfrm>
          <a:prstGeom prst="rect">
            <a:avLst/>
          </a:prstGeom>
          <a:noFill/>
        </p:spPr>
        <p:txBody>
          <a:bodyPr wrap="square" rtlCol="0">
            <a:spAutoFit/>
          </a:bodyPr>
          <a:lstStyle/>
          <a:p>
            <a:r>
              <a:rPr lang="zh-CN" altLang="en-US" sz="1200"/>
              <a:t>^[^。]{0,100}?公諱[^：‘“][^。]{0,100}?(?=。)</a:t>
            </a:r>
          </a:p>
          <a:p>
            <a:endParaRPr lang="zh-CN" altLang="en-US" sz="1200"/>
          </a:p>
          <a:p>
            <a:r>
              <a:rPr lang="zh-CN" altLang="en-US" sz="1200"/>
              <a:t>[^。]{0,100}?[^先]公諱[^：‘“][^。]{0,100}?(?=。)</a:t>
            </a:r>
          </a:p>
          <a:p>
            <a:endParaRPr lang="zh-CN" altLang="en-US" sz="1200"/>
          </a:p>
          <a:p>
            <a:r>
              <a:rPr lang="zh-CN" altLang="en-US" sz="1200"/>
              <a:t>^[^。]{0,100}(夫人|府|先生|諱|姓)[^。]{1,100}?(?=。)</a:t>
            </a:r>
          </a:p>
          <a:p>
            <a:endParaRPr lang="zh-CN" altLang="en-US" sz="1200"/>
          </a:p>
          <a:p>
            <a:r>
              <a:rPr lang="zh-CN" altLang="en-US" sz="1200"/>
              <a:t>[^。]{0,100}?[^先大](公|君|夫人|府|禪師|王|太師|先生|君子|氏|府君)[^。]{0,100}?[姓諱字曰][^：“‘][^。]{0,100}?(?=。)</a:t>
            </a:r>
          </a:p>
          <a:p>
            <a:endParaRPr lang="zh-CN" altLang="en-US" sz="1200"/>
          </a:p>
          <a:p>
            <a:r>
              <a:rPr lang="zh-CN" altLang="en-US" sz="1200"/>
              <a:t>^[^。]{0,100}(公|君|禪師|太師|氏|君子|名|曰)[^：“‘][^。]{1,100}?(?=。)</a:t>
            </a:r>
          </a:p>
          <a:p>
            <a:endParaRPr lang="zh-CN" altLang="en-US" sz="1200"/>
          </a:p>
          <a:p>
            <a:r>
              <a:rPr lang="zh-CN" altLang="en-US" sz="1200"/>
              <a:t>^[^。]{0,100}?[字墓死][^。]{0,100}?(?=。)</a:t>
            </a:r>
          </a:p>
          <a:p>
            <a:endParaRPr lang="zh-CN" altLang="en-US" sz="1200"/>
          </a:p>
          <a:p>
            <a:r>
              <a:rPr lang="zh-CN" altLang="en-US" sz="1200"/>
              <a:t>^余[^。]{0,100}?(?=。)</a:t>
            </a:r>
          </a:p>
          <a:p>
            <a:endParaRPr lang="zh-CN" altLang="en-US" sz="1200"/>
          </a:p>
          <a:p>
            <a:r>
              <a:rPr lang="zh-CN" altLang="en-US" sz="1200"/>
              <a:t>[^。]{0,100}?字[^。]{0,100}?(?=。)</a:t>
            </a:r>
          </a:p>
          <a:p>
            <a:endParaRPr lang="zh-CN" altLang="en-US" sz="1200"/>
          </a:p>
          <a:p>
            <a:r>
              <a:rPr lang="zh-CN" altLang="en-US" sz="1200"/>
              <a:t>^[^。]{0,100}?人[^。]{0,100}?(?=。)</a:t>
            </a:r>
          </a:p>
        </p:txBody>
      </p:sp>
      <p:sp>
        <p:nvSpPr>
          <p:cNvPr id="4" name="文本框 3"/>
          <p:cNvSpPr txBox="1"/>
          <p:nvPr/>
        </p:nvSpPr>
        <p:spPr>
          <a:xfrm>
            <a:off x="3636010" y="156210"/>
            <a:ext cx="5027295" cy="645160"/>
          </a:xfrm>
          <a:prstGeom prst="rect">
            <a:avLst/>
          </a:prstGeom>
          <a:noFill/>
        </p:spPr>
        <p:txBody>
          <a:bodyPr wrap="square" rtlCol="0">
            <a:spAutoFit/>
          </a:bodyPr>
          <a:lstStyle/>
          <a:p>
            <a:pPr algn="ctr"/>
            <a:r>
              <a:rPr lang="zh-CN" altLang="en-US"/>
              <a:t>Preliminary regular expressions</a:t>
            </a:r>
          </a:p>
          <a:p>
            <a:pPr algn="ctr"/>
            <a:r>
              <a:rPr lang="zh-CN" altLang="en-US"/>
              <a:t>基本的正則表達式</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矩形 149"/>
          <p:cNvSpPr/>
          <p:nvPr/>
        </p:nvSpPr>
        <p:spPr>
          <a:xfrm>
            <a:off x="315242" y="9344"/>
            <a:ext cx="775136" cy="230832"/>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p>
          <a:p>
            <a:pPr lvl="0"/>
            <a:r>
              <a:rPr lang="en-US" altLang="zh-CN" sz="100" dirty="0">
                <a:solidFill>
                  <a:schemeClr val="bg1"/>
                </a:solidFill>
              </a:rPr>
              <a:t> </a:t>
            </a:r>
            <a:endParaRPr lang="zh-CN" altLang="en-US" sz="100" dirty="0">
              <a:solidFill>
                <a:schemeClr val="bg1"/>
              </a:solidFill>
            </a:endParaRPr>
          </a:p>
        </p:txBody>
      </p:sp>
      <p:pic>
        <p:nvPicPr>
          <p:cNvPr id="46" name="图片 7"/>
          <p:cNvPicPr>
            <a:picLocks noChangeAspect="1"/>
          </p:cNvPicPr>
          <p:nvPr/>
        </p:nvPicPr>
        <p:blipFill>
          <a:blip r:embed="rId2" cstate="email"/>
          <a:srcRect/>
          <a:stretch>
            <a:fillRect/>
          </a:stretch>
        </p:blipFill>
        <p:spPr bwMode="auto">
          <a:xfrm>
            <a:off x="0" y="5981700"/>
            <a:ext cx="12192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组合 177"/>
          <p:cNvGrpSpPr/>
          <p:nvPr/>
        </p:nvGrpSpPr>
        <p:grpSpPr>
          <a:xfrm>
            <a:off x="473668" y="0"/>
            <a:ext cx="661711" cy="1495425"/>
            <a:chOff x="392387" y="0"/>
            <a:chExt cx="661713" cy="1495425"/>
          </a:xfrm>
        </p:grpSpPr>
        <p:grpSp>
          <p:nvGrpSpPr>
            <p:cNvPr id="179" name="组合 178"/>
            <p:cNvGrpSpPr/>
            <p:nvPr/>
          </p:nvGrpSpPr>
          <p:grpSpPr>
            <a:xfrm>
              <a:off x="442914" y="0"/>
              <a:ext cx="611186" cy="1440000"/>
              <a:chOff x="442913" y="0"/>
              <a:chExt cx="243256" cy="1440000"/>
            </a:xfrm>
          </p:grpSpPr>
          <p:sp>
            <p:nvSpPr>
              <p:cNvPr id="181" name="矩形 180"/>
              <p:cNvSpPr/>
              <p:nvPr/>
            </p:nvSpPr>
            <p:spPr>
              <a:xfrm>
                <a:off x="442913" y="0"/>
                <a:ext cx="204787" cy="14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CN" altLang="en-US"/>
                  <a:t>全宋文</a:t>
                </a:r>
              </a:p>
            </p:txBody>
          </p:sp>
          <p:cxnSp>
            <p:nvCxnSpPr>
              <p:cNvPr id="182" name="直接连接符 181"/>
              <p:cNvCxnSpPr/>
              <p:nvPr/>
            </p:nvCxnSpPr>
            <p:spPr>
              <a:xfrm>
                <a:off x="686169" y="0"/>
                <a:ext cx="0" cy="1440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0" name="文本框 179"/>
            <p:cNvSpPr txBox="1"/>
            <p:nvPr/>
          </p:nvSpPr>
          <p:spPr>
            <a:xfrm>
              <a:off x="392387" y="187325"/>
              <a:ext cx="551817" cy="1308100"/>
            </a:xfrm>
            <a:prstGeom prst="rect">
              <a:avLst/>
            </a:prstGeom>
            <a:noFill/>
          </p:spPr>
          <p:txBody>
            <a:bodyPr vert="eaVert" wrap="square" rtlCol="0">
              <a:spAutoFit/>
            </a:bodyPr>
            <a:lstStyle/>
            <a:p>
              <a:pPr algn="ctr"/>
              <a:endParaRPr lang="en-US" altLang="zh-CN" sz="2400" dirty="0">
                <a:solidFill>
                  <a:schemeClr val="bg1"/>
                </a:solidFill>
                <a:latin typeface="方正清刻本悦宋简体" panose="02000000000000000000" pitchFamily="2" charset="-122"/>
                <a:ea typeface="方正清刻本悦宋简体" panose="02000000000000000000" pitchFamily="2" charset="-122"/>
              </a:endParaRPr>
            </a:p>
          </p:txBody>
        </p:sp>
      </p:grpSp>
      <p:pic>
        <p:nvPicPr>
          <p:cNvPr id="5" name="图片 4"/>
          <p:cNvPicPr>
            <a:picLocks noChangeAspect="1"/>
          </p:cNvPicPr>
          <p:nvPr/>
        </p:nvPicPr>
        <p:blipFill rotWithShape="1">
          <a:blip r:embed="rId3" cstate="email">
            <a:grayscl/>
          </a:blip>
          <a:srcRect/>
          <a:stretch>
            <a:fillRect/>
          </a:stretch>
        </p:blipFill>
        <p:spPr>
          <a:xfrm flipH="1">
            <a:off x="10414949" y="0"/>
            <a:ext cx="1777051" cy="1932025"/>
          </a:xfrm>
          <a:prstGeom prst="rect">
            <a:avLst/>
          </a:prstGeom>
        </p:spPr>
      </p:pic>
      <p:sp>
        <p:nvSpPr>
          <p:cNvPr id="2" name="TextBox 1"/>
          <p:cNvSpPr txBox="1"/>
          <p:nvPr/>
        </p:nvSpPr>
        <p:spPr>
          <a:xfrm>
            <a:off x="9370060" y="967740"/>
            <a:ext cx="9337040" cy="4923155"/>
          </a:xfrm>
          <a:prstGeom prst="rect">
            <a:avLst/>
          </a:prstGeom>
          <a:noFill/>
        </p:spPr>
        <p:txBody>
          <a:bodyPr wrap="square" rtlCol="0">
            <a:spAutoFit/>
          </a:bodyPr>
          <a:lstStyle/>
          <a:p>
            <a:pPr fontAlgn="auto">
              <a:lnSpc>
                <a:spcPts val="2000"/>
              </a:lnSpc>
            </a:pPr>
            <a:r>
              <a:rPr sz="1400" dirty="0">
                <a:latin typeface="+mn-ea"/>
                <a:cs typeface="+mn-ea"/>
              </a:rPr>
              <a:t>諱(.{1,2}?)，</a:t>
            </a:r>
          </a:p>
          <a:p>
            <a:pPr fontAlgn="auto">
              <a:lnSpc>
                <a:spcPts val="2000"/>
              </a:lnSpc>
            </a:pPr>
            <a:r>
              <a:rPr sz="1400" dirty="0">
                <a:latin typeface="+mn-ea"/>
                <a:cs typeface="+mn-ea"/>
              </a:rPr>
              <a:t>高祖諱(.{1,2}?)，</a:t>
            </a:r>
          </a:p>
          <a:p>
            <a:pPr fontAlgn="auto">
              <a:lnSpc>
                <a:spcPts val="2000"/>
              </a:lnSpc>
            </a:pPr>
            <a:r>
              <a:rPr sz="1400" dirty="0">
                <a:latin typeface="+mn-ea"/>
                <a:cs typeface="+mn-ea"/>
              </a:rPr>
              <a:t>高祖(.{1,2}?)，</a:t>
            </a:r>
          </a:p>
          <a:p>
            <a:pPr fontAlgn="auto">
              <a:lnSpc>
                <a:spcPts val="2000"/>
              </a:lnSpc>
            </a:pPr>
            <a:r>
              <a:rPr sz="1400" dirty="0">
                <a:latin typeface="+mn-ea"/>
                <a:cs typeface="+mn-ea"/>
              </a:rPr>
              <a:t>高祖(.{1,2}?)、</a:t>
            </a:r>
          </a:p>
          <a:p>
            <a:pPr fontAlgn="auto">
              <a:lnSpc>
                <a:spcPts val="2000"/>
              </a:lnSpc>
            </a:pPr>
            <a:r>
              <a:rPr sz="1400" dirty="0">
                <a:latin typeface="+mn-ea"/>
                <a:cs typeface="+mn-ea"/>
              </a:rPr>
              <a:t>曾祖諱(.{1,2}?)，</a:t>
            </a:r>
          </a:p>
          <a:p>
            <a:pPr fontAlgn="auto">
              <a:lnSpc>
                <a:spcPts val="2000"/>
              </a:lnSpc>
            </a:pPr>
            <a:r>
              <a:rPr sz="1400" dirty="0">
                <a:latin typeface="+mn-ea"/>
                <a:cs typeface="+mn-ea"/>
              </a:rPr>
              <a:t>曾祖(.{1,2}?)，</a:t>
            </a:r>
          </a:p>
          <a:p>
            <a:pPr fontAlgn="auto">
              <a:lnSpc>
                <a:spcPts val="2000"/>
              </a:lnSpc>
            </a:pPr>
            <a:r>
              <a:rPr sz="1400" dirty="0">
                <a:latin typeface="+mn-ea"/>
                <a:cs typeface="+mn-ea"/>
              </a:rPr>
              <a:t>曾祖(.{1,2}?)、</a:t>
            </a:r>
          </a:p>
          <a:p>
            <a:pPr fontAlgn="auto">
              <a:lnSpc>
                <a:spcPts val="2000"/>
              </a:lnSpc>
            </a:pPr>
            <a:r>
              <a:rPr sz="1400" dirty="0">
                <a:latin typeface="+mn-ea"/>
                <a:cs typeface="+mn-ea"/>
              </a:rPr>
              <a:t>祖諱(.{1,2}?)，</a:t>
            </a:r>
          </a:p>
          <a:p>
            <a:pPr fontAlgn="auto">
              <a:lnSpc>
                <a:spcPts val="2000"/>
              </a:lnSpc>
            </a:pPr>
            <a:r>
              <a:rPr sz="1400" dirty="0">
                <a:latin typeface="+mn-ea"/>
                <a:cs typeface="+mn-ea"/>
              </a:rPr>
              <a:t>祖(.{1,2}?)，</a:t>
            </a:r>
          </a:p>
          <a:p>
            <a:pPr fontAlgn="auto">
              <a:lnSpc>
                <a:spcPts val="2000"/>
              </a:lnSpc>
            </a:pPr>
            <a:r>
              <a:rPr sz="1400" dirty="0">
                <a:latin typeface="+mn-ea"/>
                <a:cs typeface="+mn-ea"/>
              </a:rPr>
              <a:t>祖(.{1,2}?)、</a:t>
            </a:r>
          </a:p>
          <a:p>
            <a:pPr fontAlgn="auto">
              <a:lnSpc>
                <a:spcPts val="2000"/>
              </a:lnSpc>
            </a:pPr>
            <a:r>
              <a:rPr sz="1400" dirty="0">
                <a:latin typeface="+mn-ea"/>
                <a:cs typeface="+mn-ea"/>
              </a:rPr>
              <a:t>考諱(.{1,2}?)，</a:t>
            </a:r>
          </a:p>
          <a:p>
            <a:pPr fontAlgn="auto">
              <a:lnSpc>
                <a:spcPts val="2000"/>
              </a:lnSpc>
            </a:pPr>
            <a:r>
              <a:rPr sz="1400" dirty="0">
                <a:latin typeface="+mn-ea"/>
                <a:cs typeface="+mn-ea"/>
              </a:rPr>
              <a:t>考(.{1,2}?)，</a:t>
            </a:r>
          </a:p>
          <a:p>
            <a:pPr fontAlgn="auto">
              <a:lnSpc>
                <a:spcPts val="2000"/>
              </a:lnSpc>
            </a:pPr>
            <a:r>
              <a:rPr sz="1400" dirty="0">
                <a:latin typeface="+mn-ea"/>
                <a:cs typeface="+mn-ea"/>
              </a:rPr>
              <a:t>考(.{1,2}?)、</a:t>
            </a:r>
          </a:p>
          <a:p>
            <a:pPr fontAlgn="auto">
              <a:lnSpc>
                <a:spcPts val="2000"/>
              </a:lnSpc>
            </a:pPr>
            <a:r>
              <a:rPr sz="1400" dirty="0">
                <a:latin typeface="+mn-ea"/>
                <a:cs typeface="+mn-ea"/>
              </a:rPr>
              <a:t>父諱(.{1,2}?)，</a:t>
            </a:r>
          </a:p>
          <a:p>
            <a:pPr fontAlgn="auto">
              <a:lnSpc>
                <a:spcPts val="2000"/>
              </a:lnSpc>
            </a:pPr>
            <a:r>
              <a:rPr sz="1400" dirty="0">
                <a:latin typeface="+mn-ea"/>
                <a:cs typeface="+mn-ea"/>
              </a:rPr>
              <a:t>父(.{1,2}?)，</a:t>
            </a:r>
          </a:p>
          <a:p>
            <a:pPr fontAlgn="auto">
              <a:lnSpc>
                <a:spcPts val="2000"/>
              </a:lnSpc>
            </a:pPr>
            <a:r>
              <a:rPr sz="1400" dirty="0">
                <a:latin typeface="+mn-ea"/>
                <a:cs typeface="+mn-ea"/>
              </a:rPr>
              <a:t>考(.{1,2}?)、</a:t>
            </a:r>
          </a:p>
          <a:p>
            <a:pPr fontAlgn="auto">
              <a:lnSpc>
                <a:spcPts val="2000"/>
              </a:lnSpc>
            </a:pPr>
            <a:r>
              <a:rPr sz="1400" dirty="0">
                <a:latin typeface="+mn-ea"/>
                <a:cs typeface="+mn-ea"/>
              </a:rPr>
              <a:t>伯父諱(.{1,2}?)，</a:t>
            </a:r>
          </a:p>
          <a:p>
            <a:pPr fontAlgn="auto">
              <a:lnSpc>
                <a:spcPts val="2000"/>
              </a:lnSpc>
            </a:pPr>
            <a:r>
              <a:rPr sz="1400" dirty="0">
                <a:latin typeface="+mn-ea"/>
                <a:cs typeface="+mn-ea"/>
              </a:rPr>
              <a:t>伯父(.{1,2}?)，</a:t>
            </a:r>
          </a:p>
          <a:p>
            <a:endParaRPr sz="1400" dirty="0">
              <a:latin typeface="+mn-ea"/>
              <a:cs typeface="+mn-ea"/>
            </a:endParaRPr>
          </a:p>
        </p:txBody>
      </p:sp>
      <p:pic>
        <p:nvPicPr>
          <p:cNvPr id="4" name="图片 3"/>
          <p:cNvPicPr>
            <a:picLocks noChangeAspect="1"/>
          </p:cNvPicPr>
          <p:nvPr/>
        </p:nvPicPr>
        <p:blipFill>
          <a:blip r:embed="rId4"/>
          <a:stretch>
            <a:fillRect/>
          </a:stretch>
        </p:blipFill>
        <p:spPr>
          <a:xfrm>
            <a:off x="1748155" y="1347470"/>
            <a:ext cx="7273290" cy="4046855"/>
          </a:xfrm>
          <a:prstGeom prst="rect">
            <a:avLst/>
          </a:prstGeom>
        </p:spPr>
      </p:pic>
      <p:sp>
        <p:nvSpPr>
          <p:cNvPr id="3" name="文本框 2"/>
          <p:cNvSpPr txBox="1"/>
          <p:nvPr/>
        </p:nvSpPr>
        <p:spPr>
          <a:xfrm>
            <a:off x="3958590" y="391795"/>
            <a:ext cx="4274185" cy="645160"/>
          </a:xfrm>
          <a:prstGeom prst="rect">
            <a:avLst/>
          </a:prstGeom>
          <a:noFill/>
        </p:spPr>
        <p:txBody>
          <a:bodyPr wrap="square" rtlCol="0">
            <a:spAutoFit/>
          </a:bodyPr>
          <a:lstStyle/>
          <a:p>
            <a:pPr algn="ctr"/>
            <a:r>
              <a:rPr lang="en-US" altLang="zh-CN"/>
              <a:t>P</a:t>
            </a:r>
            <a:r>
              <a:rPr lang="zh-CN" altLang="en-US"/>
              <a:t>recise </a:t>
            </a:r>
            <a:r>
              <a:rPr lang="en-US" altLang="zh-CN"/>
              <a:t>R</a:t>
            </a:r>
            <a:r>
              <a:rPr lang="zh-CN" altLang="en-US"/>
              <a:t>egular </a:t>
            </a:r>
            <a:r>
              <a:rPr lang="en-US" altLang="zh-CN"/>
              <a:t>E</a:t>
            </a:r>
            <a:r>
              <a:rPr lang="zh-CN" altLang="en-US"/>
              <a:t>xpressions</a:t>
            </a:r>
          </a:p>
          <a:p>
            <a:pPr algn="ctr"/>
            <a:r>
              <a:rPr lang="zh-CN" altLang="en-US"/>
              <a:t>精確的正則表達式</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矩形 149"/>
          <p:cNvSpPr/>
          <p:nvPr/>
        </p:nvSpPr>
        <p:spPr>
          <a:xfrm>
            <a:off x="315242" y="9344"/>
            <a:ext cx="775136" cy="230832"/>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p>
          <a:p>
            <a:pPr lvl="0"/>
            <a:r>
              <a:rPr lang="en-US" altLang="zh-CN" sz="100" dirty="0">
                <a:solidFill>
                  <a:schemeClr val="bg1"/>
                </a:solidFill>
              </a:rPr>
              <a:t> </a:t>
            </a:r>
            <a:endParaRPr lang="zh-CN" altLang="en-US" sz="100" dirty="0">
              <a:solidFill>
                <a:schemeClr val="bg1"/>
              </a:solidFill>
            </a:endParaRPr>
          </a:p>
        </p:txBody>
      </p:sp>
      <p:pic>
        <p:nvPicPr>
          <p:cNvPr id="46" name="图片 7"/>
          <p:cNvPicPr>
            <a:picLocks noChangeAspect="1"/>
          </p:cNvPicPr>
          <p:nvPr/>
        </p:nvPicPr>
        <p:blipFill>
          <a:blip r:embed="rId2" cstate="email"/>
          <a:srcRect/>
          <a:stretch>
            <a:fillRect/>
          </a:stretch>
        </p:blipFill>
        <p:spPr bwMode="auto">
          <a:xfrm>
            <a:off x="0" y="5981700"/>
            <a:ext cx="12192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组合 177"/>
          <p:cNvGrpSpPr/>
          <p:nvPr/>
        </p:nvGrpSpPr>
        <p:grpSpPr>
          <a:xfrm>
            <a:off x="442915" y="0"/>
            <a:ext cx="611184" cy="1440000"/>
            <a:chOff x="442914" y="0"/>
            <a:chExt cx="611186" cy="1440000"/>
          </a:xfrm>
        </p:grpSpPr>
        <p:grpSp>
          <p:nvGrpSpPr>
            <p:cNvPr id="179" name="组合 178"/>
            <p:cNvGrpSpPr/>
            <p:nvPr/>
          </p:nvGrpSpPr>
          <p:grpSpPr>
            <a:xfrm>
              <a:off x="442914" y="0"/>
              <a:ext cx="611186" cy="1440000"/>
              <a:chOff x="442913" y="0"/>
              <a:chExt cx="243256" cy="1440000"/>
            </a:xfrm>
          </p:grpSpPr>
          <p:sp>
            <p:nvSpPr>
              <p:cNvPr id="181" name="矩形 180"/>
              <p:cNvSpPr/>
              <p:nvPr/>
            </p:nvSpPr>
            <p:spPr>
              <a:xfrm>
                <a:off x="442913" y="0"/>
                <a:ext cx="204787" cy="14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2" name="直接连接符 181"/>
              <p:cNvCxnSpPr/>
              <p:nvPr/>
            </p:nvCxnSpPr>
            <p:spPr>
              <a:xfrm>
                <a:off x="686169" y="0"/>
                <a:ext cx="0" cy="1440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0" name="文本框 179"/>
            <p:cNvSpPr txBox="1"/>
            <p:nvPr/>
          </p:nvSpPr>
          <p:spPr>
            <a:xfrm>
              <a:off x="473033" y="9525"/>
              <a:ext cx="459741" cy="1308100"/>
            </a:xfrm>
            <a:prstGeom prst="rect">
              <a:avLst/>
            </a:prstGeom>
            <a:noFill/>
          </p:spPr>
          <p:txBody>
            <a:bodyPr vert="eaVert" wrap="square" rtlCol="0">
              <a:spAutoFit/>
            </a:bodyPr>
            <a:lstStyle/>
            <a:p>
              <a:pPr algn="ctr"/>
              <a:r>
                <a:rPr lang="zh-CN" altLang="en-US" dirty="0">
                  <a:solidFill>
                    <a:schemeClr val="bg1"/>
                  </a:solidFill>
                  <a:latin typeface="+mn-ea"/>
                </a:rPr>
                <a:t>墓葬</a:t>
              </a:r>
            </a:p>
          </p:txBody>
        </p:sp>
      </p:grpSp>
      <p:pic>
        <p:nvPicPr>
          <p:cNvPr id="5" name="图片 4"/>
          <p:cNvPicPr>
            <a:picLocks noChangeAspect="1"/>
          </p:cNvPicPr>
          <p:nvPr/>
        </p:nvPicPr>
        <p:blipFill rotWithShape="1">
          <a:blip r:embed="rId3" cstate="email">
            <a:grayscl/>
          </a:blip>
          <a:srcRect/>
          <a:stretch>
            <a:fillRect/>
          </a:stretch>
        </p:blipFill>
        <p:spPr>
          <a:xfrm flipH="1">
            <a:off x="10414949" y="0"/>
            <a:ext cx="1777051" cy="1932025"/>
          </a:xfrm>
          <a:prstGeom prst="rect">
            <a:avLst/>
          </a:prstGeom>
        </p:spPr>
      </p:pic>
      <p:sp>
        <p:nvSpPr>
          <p:cNvPr id="6" name="文本框 5"/>
          <p:cNvSpPr txBox="1"/>
          <p:nvPr/>
        </p:nvSpPr>
        <p:spPr>
          <a:xfrm>
            <a:off x="3923665" y="344170"/>
            <a:ext cx="4146550" cy="737235"/>
          </a:xfrm>
          <a:prstGeom prst="rect">
            <a:avLst/>
          </a:prstGeom>
          <a:noFill/>
        </p:spPr>
        <p:txBody>
          <a:bodyPr wrap="square" rtlCol="0">
            <a:spAutoFit/>
          </a:bodyPr>
          <a:lstStyle/>
          <a:p>
            <a:pPr algn="ctr">
              <a:buClrTx/>
              <a:buSzTx/>
              <a:buNone/>
            </a:pPr>
            <a:r>
              <a:rPr lang="en-US" altLang="zh-CN" sz="1400"/>
              <a:t>Rectangular Vertical Cavity Brick Chamber Tomb</a:t>
            </a:r>
          </a:p>
          <a:p>
            <a:pPr algn="ctr">
              <a:buClrTx/>
              <a:buSzTx/>
              <a:buNone/>
            </a:pPr>
            <a:endParaRPr lang="en-US" altLang="zh-CN" sz="1400"/>
          </a:p>
          <a:p>
            <a:pPr algn="ctr">
              <a:buClrTx/>
              <a:buSzTx/>
              <a:buNone/>
            </a:pPr>
            <a:r>
              <a:rPr lang="zh-CN" altLang="en-US" sz="1400"/>
              <a:t>長方形，豎穴，磚室墓</a:t>
            </a:r>
            <a:endParaRPr lang="en-US" altLang="zh-CN" sz="1400"/>
          </a:p>
        </p:txBody>
      </p:sp>
      <p:pic>
        <p:nvPicPr>
          <p:cNvPr id="4" name="图片 3"/>
          <p:cNvPicPr>
            <a:picLocks noChangeAspect="1"/>
          </p:cNvPicPr>
          <p:nvPr/>
        </p:nvPicPr>
        <p:blipFill>
          <a:blip r:embed="rId4"/>
          <a:stretch>
            <a:fillRect/>
          </a:stretch>
        </p:blipFill>
        <p:spPr>
          <a:xfrm>
            <a:off x="2557780" y="1203960"/>
            <a:ext cx="6878955" cy="4286885"/>
          </a:xfrm>
          <a:prstGeom prst="rect">
            <a:avLst/>
          </a:prstGeom>
        </p:spPr>
      </p:pic>
      <p:sp>
        <p:nvSpPr>
          <p:cNvPr id="7" name="文本框 6"/>
          <p:cNvSpPr txBox="1"/>
          <p:nvPr/>
        </p:nvSpPr>
        <p:spPr>
          <a:xfrm>
            <a:off x="4215765" y="5613400"/>
            <a:ext cx="3562985" cy="737235"/>
          </a:xfrm>
          <a:prstGeom prst="rect">
            <a:avLst/>
          </a:prstGeom>
          <a:noFill/>
        </p:spPr>
        <p:txBody>
          <a:bodyPr wrap="square" rtlCol="0">
            <a:spAutoFit/>
          </a:bodyPr>
          <a:lstStyle/>
          <a:p>
            <a:pPr algn="ctr"/>
            <a:r>
              <a:rPr lang="zh-CN" altLang="en-US" sz="1400"/>
              <a:t>Plans and </a:t>
            </a:r>
            <a:r>
              <a:rPr lang="en-US" altLang="zh-CN" sz="1400"/>
              <a:t>S</a:t>
            </a:r>
            <a:r>
              <a:rPr lang="zh-CN" altLang="en-US" sz="1400"/>
              <a:t>ections</a:t>
            </a:r>
            <a:r>
              <a:rPr lang="en-US" altLang="zh-CN" sz="1400"/>
              <a:t> Views of the Tomb</a:t>
            </a:r>
            <a:endParaRPr lang="zh-CN" altLang="en-US" sz="1400"/>
          </a:p>
          <a:p>
            <a:pPr algn="ctr"/>
            <a:endParaRPr lang="zh-CN" altLang="en-US" sz="1400"/>
          </a:p>
          <a:p>
            <a:pPr algn="ctr"/>
            <a:r>
              <a:rPr lang="zh-CN" altLang="en-US" sz="1400"/>
              <a:t>河南方城金湯寨北宋范致祥墓葬平、剖面圖</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矩形 149"/>
          <p:cNvSpPr/>
          <p:nvPr/>
        </p:nvSpPr>
        <p:spPr>
          <a:xfrm>
            <a:off x="315242" y="9344"/>
            <a:ext cx="775136" cy="230832"/>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p>
          <a:p>
            <a:pPr lvl="0"/>
            <a:r>
              <a:rPr lang="en-US" altLang="zh-CN" sz="100" dirty="0">
                <a:solidFill>
                  <a:schemeClr val="bg1"/>
                </a:solidFill>
              </a:rPr>
              <a:t> </a:t>
            </a:r>
            <a:endParaRPr lang="zh-CN" altLang="en-US" sz="100" dirty="0">
              <a:solidFill>
                <a:schemeClr val="bg1"/>
              </a:solidFill>
            </a:endParaRPr>
          </a:p>
        </p:txBody>
      </p:sp>
      <p:pic>
        <p:nvPicPr>
          <p:cNvPr id="46" name="图片 7"/>
          <p:cNvPicPr>
            <a:picLocks noChangeAspect="1"/>
          </p:cNvPicPr>
          <p:nvPr/>
        </p:nvPicPr>
        <p:blipFill>
          <a:blip r:embed="rId2" cstate="email"/>
          <a:srcRect/>
          <a:stretch>
            <a:fillRect/>
          </a:stretch>
        </p:blipFill>
        <p:spPr bwMode="auto">
          <a:xfrm>
            <a:off x="0" y="5981700"/>
            <a:ext cx="12192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组合 177"/>
          <p:cNvGrpSpPr/>
          <p:nvPr/>
        </p:nvGrpSpPr>
        <p:grpSpPr>
          <a:xfrm>
            <a:off x="442915" y="0"/>
            <a:ext cx="611184" cy="1440000"/>
            <a:chOff x="442914" y="0"/>
            <a:chExt cx="611186" cy="1440000"/>
          </a:xfrm>
        </p:grpSpPr>
        <p:grpSp>
          <p:nvGrpSpPr>
            <p:cNvPr id="179" name="组合 178"/>
            <p:cNvGrpSpPr/>
            <p:nvPr/>
          </p:nvGrpSpPr>
          <p:grpSpPr>
            <a:xfrm>
              <a:off x="442914" y="0"/>
              <a:ext cx="611186" cy="1440000"/>
              <a:chOff x="442913" y="0"/>
              <a:chExt cx="243256" cy="1440000"/>
            </a:xfrm>
          </p:grpSpPr>
          <p:sp>
            <p:nvSpPr>
              <p:cNvPr id="181" name="矩形 180"/>
              <p:cNvSpPr/>
              <p:nvPr/>
            </p:nvSpPr>
            <p:spPr>
              <a:xfrm>
                <a:off x="442913" y="0"/>
                <a:ext cx="204787" cy="14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2" name="直接连接符 181"/>
              <p:cNvCxnSpPr/>
              <p:nvPr/>
            </p:nvCxnSpPr>
            <p:spPr>
              <a:xfrm>
                <a:off x="686169" y="0"/>
                <a:ext cx="0" cy="1440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0" name="文本框 179"/>
            <p:cNvSpPr txBox="1"/>
            <p:nvPr/>
          </p:nvSpPr>
          <p:spPr>
            <a:xfrm>
              <a:off x="472398" y="66040"/>
              <a:ext cx="459741" cy="1308100"/>
            </a:xfrm>
            <a:prstGeom prst="rect">
              <a:avLst/>
            </a:prstGeom>
            <a:noFill/>
          </p:spPr>
          <p:txBody>
            <a:bodyPr vert="eaVert" wrap="square" rtlCol="0">
              <a:spAutoFit/>
            </a:bodyPr>
            <a:lstStyle/>
            <a:p>
              <a:pPr algn="ctr"/>
              <a:r>
                <a:rPr lang="zh-CN" altLang="en-US" dirty="0">
                  <a:solidFill>
                    <a:schemeClr val="bg1"/>
                  </a:solidFill>
                  <a:latin typeface="+mn-ea"/>
                </a:rPr>
                <a:t>墓葬</a:t>
              </a:r>
            </a:p>
          </p:txBody>
        </p:sp>
      </p:grpSp>
      <p:pic>
        <p:nvPicPr>
          <p:cNvPr id="5" name="图片 4"/>
          <p:cNvPicPr>
            <a:picLocks noChangeAspect="1"/>
          </p:cNvPicPr>
          <p:nvPr/>
        </p:nvPicPr>
        <p:blipFill rotWithShape="1">
          <a:blip r:embed="rId3" cstate="email">
            <a:grayscl/>
          </a:blip>
          <a:srcRect/>
          <a:stretch>
            <a:fillRect/>
          </a:stretch>
        </p:blipFill>
        <p:spPr>
          <a:xfrm flipH="1">
            <a:off x="10414949" y="0"/>
            <a:ext cx="1777051" cy="1932025"/>
          </a:xfrm>
          <a:prstGeom prst="rect">
            <a:avLst/>
          </a:prstGeom>
        </p:spPr>
      </p:pic>
      <p:sp>
        <p:nvSpPr>
          <p:cNvPr id="6" name="文本框 5"/>
          <p:cNvSpPr txBox="1"/>
          <p:nvPr/>
        </p:nvSpPr>
        <p:spPr>
          <a:xfrm>
            <a:off x="2542540" y="340360"/>
            <a:ext cx="4431030" cy="737235"/>
          </a:xfrm>
          <a:prstGeom prst="rect">
            <a:avLst/>
          </a:prstGeom>
          <a:noFill/>
        </p:spPr>
        <p:txBody>
          <a:bodyPr wrap="square" rtlCol="0">
            <a:spAutoFit/>
          </a:bodyPr>
          <a:lstStyle/>
          <a:p>
            <a:pPr algn="ctr">
              <a:buClrTx/>
              <a:buSzTx/>
              <a:buNone/>
            </a:pPr>
            <a:r>
              <a:rPr lang="en-US" altLang="zh-CN" sz="1400"/>
              <a:t>Rectangular Double-chamber Tomb with Arch Roof</a:t>
            </a:r>
          </a:p>
          <a:p>
            <a:pPr algn="ctr">
              <a:buClrTx/>
              <a:buSzTx/>
              <a:buNone/>
            </a:pPr>
            <a:endParaRPr lang="zh-CN" altLang="en-US" sz="1400"/>
          </a:p>
          <a:p>
            <a:pPr algn="ctr">
              <a:buClrTx/>
              <a:buSzTx/>
              <a:buNone/>
            </a:pPr>
            <a:r>
              <a:rPr lang="zh-CN" altLang="en-US" sz="1400"/>
              <a:t>長方形雙室券頂墓</a:t>
            </a:r>
          </a:p>
        </p:txBody>
      </p:sp>
      <p:sp>
        <p:nvSpPr>
          <p:cNvPr id="7" name="文本框 6"/>
          <p:cNvSpPr txBox="1"/>
          <p:nvPr/>
        </p:nvSpPr>
        <p:spPr>
          <a:xfrm>
            <a:off x="2802255" y="5742305"/>
            <a:ext cx="3562985" cy="737235"/>
          </a:xfrm>
          <a:prstGeom prst="rect">
            <a:avLst/>
          </a:prstGeom>
          <a:noFill/>
        </p:spPr>
        <p:txBody>
          <a:bodyPr wrap="square" rtlCol="0">
            <a:spAutoFit/>
          </a:bodyPr>
          <a:lstStyle/>
          <a:p>
            <a:pPr algn="ctr"/>
            <a:r>
              <a:rPr lang="zh-CN" altLang="en-US" sz="1400"/>
              <a:t>Plans and </a:t>
            </a:r>
            <a:r>
              <a:rPr lang="en-US" altLang="zh-CN" sz="1400"/>
              <a:t>S</a:t>
            </a:r>
            <a:r>
              <a:rPr lang="zh-CN" altLang="en-US" sz="1400"/>
              <a:t>ections</a:t>
            </a:r>
            <a:r>
              <a:rPr lang="en-US" altLang="zh-CN" sz="1400"/>
              <a:t> Views of the Tomb</a:t>
            </a:r>
            <a:endParaRPr lang="zh-CN" altLang="en-US" sz="1400"/>
          </a:p>
          <a:p>
            <a:pPr algn="ctr"/>
            <a:endParaRPr lang="zh-CN" altLang="en-US" sz="1400"/>
          </a:p>
          <a:p>
            <a:pPr algn="ctr"/>
            <a:r>
              <a:rPr lang="zh-CN" altLang="en-US" sz="1400"/>
              <a:t>成都東郊北宋張確夫婦墓平、剖面圖</a:t>
            </a:r>
          </a:p>
        </p:txBody>
      </p:sp>
      <p:pic>
        <p:nvPicPr>
          <p:cNvPr id="2" name="图片 1"/>
          <p:cNvPicPr>
            <a:picLocks noChangeAspect="1"/>
          </p:cNvPicPr>
          <p:nvPr/>
        </p:nvPicPr>
        <p:blipFill>
          <a:blip r:embed="rId4"/>
          <a:stretch>
            <a:fillRect/>
          </a:stretch>
        </p:blipFill>
        <p:spPr>
          <a:xfrm>
            <a:off x="1849755" y="1169035"/>
            <a:ext cx="5816600" cy="4519930"/>
          </a:xfrm>
          <a:prstGeom prst="rect">
            <a:avLst/>
          </a:prstGeom>
        </p:spPr>
      </p:pic>
      <p:pic>
        <p:nvPicPr>
          <p:cNvPr id="11" name="图片 10"/>
          <p:cNvPicPr>
            <a:picLocks noChangeAspect="1"/>
          </p:cNvPicPr>
          <p:nvPr/>
        </p:nvPicPr>
        <p:blipFill>
          <a:blip r:embed="rId5"/>
          <a:stretch>
            <a:fillRect/>
          </a:stretch>
        </p:blipFill>
        <p:spPr>
          <a:xfrm>
            <a:off x="7666355" y="2292985"/>
            <a:ext cx="3326765" cy="3395980"/>
          </a:xfrm>
          <a:prstGeom prst="rect">
            <a:avLst/>
          </a:prstGeom>
        </p:spPr>
      </p:pic>
      <p:sp>
        <p:nvSpPr>
          <p:cNvPr id="12" name="文本框 11"/>
          <p:cNvSpPr txBox="1"/>
          <p:nvPr/>
        </p:nvSpPr>
        <p:spPr>
          <a:xfrm>
            <a:off x="7548245" y="5742305"/>
            <a:ext cx="3562985" cy="737235"/>
          </a:xfrm>
          <a:prstGeom prst="rect">
            <a:avLst/>
          </a:prstGeom>
          <a:noFill/>
        </p:spPr>
        <p:txBody>
          <a:bodyPr wrap="square" rtlCol="0">
            <a:spAutoFit/>
          </a:bodyPr>
          <a:lstStyle/>
          <a:p>
            <a:pPr algn="ctr"/>
            <a:r>
              <a:rPr lang="en-US" sz="1400"/>
              <a:t>E</a:t>
            </a:r>
            <a:r>
              <a:rPr sz="1400"/>
              <a:t>pitaph</a:t>
            </a:r>
            <a:r>
              <a:rPr lang="en-US" sz="1400"/>
              <a:t> of </a:t>
            </a:r>
            <a:r>
              <a:rPr sz="1400">
                <a:sym typeface="+mn-ea"/>
              </a:rPr>
              <a:t>Zhang Que </a:t>
            </a:r>
          </a:p>
          <a:p>
            <a:pPr algn="ctr"/>
            <a:endParaRPr sz="1400"/>
          </a:p>
          <a:p>
            <a:pPr algn="ctr"/>
            <a:r>
              <a:rPr lang="zh-CN" altLang="en-US" sz="1400"/>
              <a:t>張確的墓志銘</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 name="矩形 149"/>
          <p:cNvSpPr/>
          <p:nvPr/>
        </p:nvSpPr>
        <p:spPr>
          <a:xfrm>
            <a:off x="315242" y="9344"/>
            <a:ext cx="775136" cy="230832"/>
          </a:xfrm>
          <a:prstGeom prst="rect">
            <a:avLst/>
          </a:prstGeom>
        </p:spPr>
        <p:txBody>
          <a:bodyPr wrap="square">
            <a:spAutoFit/>
          </a:bodyPr>
          <a:lstStyle/>
          <a:p>
            <a:pPr lvl="0"/>
            <a:r>
              <a:rPr lang="en-US" altLang="zh-CN" sz="100" dirty="0">
                <a:solidFill>
                  <a:schemeClr val="bg1"/>
                </a:solidFill>
              </a:rPr>
              <a:t>PPT</a:t>
            </a:r>
            <a:r>
              <a:rPr lang="zh-CN" altLang="en-US" sz="100" dirty="0">
                <a:solidFill>
                  <a:schemeClr val="bg1"/>
                </a:solidFill>
              </a:rPr>
              <a:t>模板下载：</a:t>
            </a:r>
            <a:r>
              <a:rPr lang="en-US" altLang="zh-CN" sz="100" dirty="0">
                <a:solidFill>
                  <a:schemeClr val="bg1"/>
                </a:solidFill>
              </a:rPr>
              <a:t>www.1ppt.com/moban/     </a:t>
            </a:r>
            <a:r>
              <a:rPr lang="zh-CN" altLang="en-US" sz="100" dirty="0">
                <a:solidFill>
                  <a:schemeClr val="bg1"/>
                </a:solidFill>
              </a:rPr>
              <a:t>行业</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www.1ppt.com/hangye/ </a:t>
            </a:r>
          </a:p>
          <a:p>
            <a:pPr lvl="0"/>
            <a:r>
              <a:rPr lang="zh-CN" altLang="en-US" sz="100" dirty="0">
                <a:solidFill>
                  <a:schemeClr val="bg1"/>
                </a:solidFill>
              </a:rPr>
              <a:t>节日</a:t>
            </a:r>
            <a:r>
              <a:rPr lang="en-US" altLang="zh-CN" sz="100" dirty="0">
                <a:solidFill>
                  <a:schemeClr val="bg1"/>
                </a:solidFill>
              </a:rPr>
              <a:t>PPT</a:t>
            </a:r>
            <a:r>
              <a:rPr lang="zh-CN" altLang="en-US" sz="100" dirty="0">
                <a:solidFill>
                  <a:schemeClr val="bg1"/>
                </a:solidFill>
              </a:rPr>
              <a:t>模板：</a:t>
            </a:r>
            <a:r>
              <a:rPr lang="en-US" altLang="zh-CN" sz="100" dirty="0">
                <a:solidFill>
                  <a:schemeClr val="bg1"/>
                </a:solidFill>
              </a:rPr>
              <a:t>www.1ppt.com/jieri/           PPT</a:t>
            </a:r>
            <a:r>
              <a:rPr lang="zh-CN" altLang="en-US" sz="100" dirty="0">
                <a:solidFill>
                  <a:schemeClr val="bg1"/>
                </a:solidFill>
              </a:rPr>
              <a:t>素材下载：</a:t>
            </a:r>
            <a:r>
              <a:rPr lang="en-US" altLang="zh-CN" sz="100" dirty="0">
                <a:solidFill>
                  <a:schemeClr val="bg1"/>
                </a:solidFill>
              </a:rPr>
              <a:t>www.1ppt.com/sucai/</a:t>
            </a:r>
          </a:p>
          <a:p>
            <a:pPr lvl="0"/>
            <a:r>
              <a:rPr lang="en-US" altLang="zh-CN" sz="100" dirty="0">
                <a:solidFill>
                  <a:schemeClr val="bg1"/>
                </a:solidFill>
              </a:rPr>
              <a:t>PPT</a:t>
            </a:r>
            <a:r>
              <a:rPr lang="zh-CN" altLang="en-US" sz="100" dirty="0">
                <a:solidFill>
                  <a:schemeClr val="bg1"/>
                </a:solidFill>
              </a:rPr>
              <a:t>背景图片：</a:t>
            </a:r>
            <a:r>
              <a:rPr lang="en-US" altLang="zh-CN" sz="100" dirty="0">
                <a:solidFill>
                  <a:schemeClr val="bg1"/>
                </a:solidFill>
              </a:rPr>
              <a:t>www.1ppt.com/beijing/      PPT</a:t>
            </a:r>
            <a:r>
              <a:rPr lang="zh-CN" altLang="en-US" sz="100" dirty="0">
                <a:solidFill>
                  <a:schemeClr val="bg1"/>
                </a:solidFill>
              </a:rPr>
              <a:t>图表下载：</a:t>
            </a:r>
            <a:r>
              <a:rPr lang="en-US" altLang="zh-CN" sz="100" dirty="0">
                <a:solidFill>
                  <a:schemeClr val="bg1"/>
                </a:solidFill>
              </a:rPr>
              <a:t>www.1ppt.com/tubiao/      </a:t>
            </a:r>
          </a:p>
          <a:p>
            <a:pPr lvl="0"/>
            <a:r>
              <a:rPr lang="zh-CN" altLang="en-US" sz="100" dirty="0">
                <a:solidFill>
                  <a:schemeClr val="bg1"/>
                </a:solidFill>
              </a:rPr>
              <a:t>优秀</a:t>
            </a:r>
            <a:r>
              <a:rPr lang="en-US" altLang="zh-CN" sz="100" dirty="0">
                <a:solidFill>
                  <a:schemeClr val="bg1"/>
                </a:solidFill>
              </a:rPr>
              <a:t>PPT</a:t>
            </a:r>
            <a:r>
              <a:rPr lang="zh-CN" altLang="en-US" sz="100" dirty="0">
                <a:solidFill>
                  <a:schemeClr val="bg1"/>
                </a:solidFill>
              </a:rPr>
              <a:t>下载：</a:t>
            </a:r>
            <a:r>
              <a:rPr lang="en-US" altLang="zh-CN" sz="100" dirty="0">
                <a:solidFill>
                  <a:schemeClr val="bg1"/>
                </a:solidFill>
              </a:rPr>
              <a:t>www.1ppt.com/xiazai/        PPT</a:t>
            </a:r>
            <a:r>
              <a:rPr lang="zh-CN" altLang="en-US" sz="100" dirty="0">
                <a:solidFill>
                  <a:schemeClr val="bg1"/>
                </a:solidFill>
              </a:rPr>
              <a:t>教程： </a:t>
            </a:r>
            <a:r>
              <a:rPr lang="en-US" altLang="zh-CN" sz="100" dirty="0">
                <a:solidFill>
                  <a:schemeClr val="bg1"/>
                </a:solidFill>
              </a:rPr>
              <a:t>www.1ppt.com/powerpoint/      </a:t>
            </a:r>
          </a:p>
          <a:p>
            <a:pPr lvl="0"/>
            <a:r>
              <a:rPr lang="en-US" altLang="zh-CN" sz="100" dirty="0">
                <a:solidFill>
                  <a:schemeClr val="bg1"/>
                </a:solidFill>
              </a:rPr>
              <a:t>Word</a:t>
            </a:r>
            <a:r>
              <a:rPr lang="zh-CN" altLang="en-US" sz="100" dirty="0">
                <a:solidFill>
                  <a:schemeClr val="bg1"/>
                </a:solidFill>
              </a:rPr>
              <a:t>教程： </a:t>
            </a:r>
            <a:r>
              <a:rPr lang="en-US" altLang="zh-CN" sz="100" dirty="0">
                <a:solidFill>
                  <a:schemeClr val="bg1"/>
                </a:solidFill>
              </a:rPr>
              <a:t>www.1ppt.com/word/              Excel</a:t>
            </a:r>
            <a:r>
              <a:rPr lang="zh-CN" altLang="en-US" sz="100" dirty="0">
                <a:solidFill>
                  <a:schemeClr val="bg1"/>
                </a:solidFill>
              </a:rPr>
              <a:t>教程：</a:t>
            </a:r>
            <a:r>
              <a:rPr lang="en-US" altLang="zh-CN" sz="100" dirty="0">
                <a:solidFill>
                  <a:schemeClr val="bg1"/>
                </a:solidFill>
              </a:rPr>
              <a:t>www.1ppt.com/excel/  </a:t>
            </a:r>
          </a:p>
          <a:p>
            <a:pPr lvl="0"/>
            <a:r>
              <a:rPr lang="zh-CN" altLang="en-US" sz="100" dirty="0">
                <a:solidFill>
                  <a:schemeClr val="bg1"/>
                </a:solidFill>
              </a:rPr>
              <a:t>资料下载：</a:t>
            </a:r>
            <a:r>
              <a:rPr lang="en-US" altLang="zh-CN" sz="100" dirty="0">
                <a:solidFill>
                  <a:schemeClr val="bg1"/>
                </a:solidFill>
              </a:rPr>
              <a:t>www.1ppt.com/ziliao/                PPT</a:t>
            </a:r>
            <a:r>
              <a:rPr lang="zh-CN" altLang="en-US" sz="100" dirty="0">
                <a:solidFill>
                  <a:schemeClr val="bg1"/>
                </a:solidFill>
              </a:rPr>
              <a:t>课件下载：</a:t>
            </a:r>
            <a:r>
              <a:rPr lang="en-US" altLang="zh-CN" sz="100" dirty="0">
                <a:solidFill>
                  <a:schemeClr val="bg1"/>
                </a:solidFill>
              </a:rPr>
              <a:t>www.1ppt.com/kejian/ </a:t>
            </a:r>
          </a:p>
          <a:p>
            <a:pPr lvl="0"/>
            <a:r>
              <a:rPr lang="zh-CN" altLang="en-US" sz="100" dirty="0">
                <a:solidFill>
                  <a:schemeClr val="bg1"/>
                </a:solidFill>
              </a:rPr>
              <a:t>范文下载：</a:t>
            </a:r>
            <a:r>
              <a:rPr lang="en-US" altLang="zh-CN" sz="100" dirty="0">
                <a:solidFill>
                  <a:schemeClr val="bg1"/>
                </a:solidFill>
              </a:rPr>
              <a:t>www.1ppt.com/fanwen/             </a:t>
            </a:r>
            <a:r>
              <a:rPr lang="zh-CN" altLang="en-US" sz="100" dirty="0">
                <a:solidFill>
                  <a:schemeClr val="bg1"/>
                </a:solidFill>
              </a:rPr>
              <a:t>试卷下载：</a:t>
            </a:r>
            <a:r>
              <a:rPr lang="en-US" altLang="zh-CN" sz="100" dirty="0">
                <a:solidFill>
                  <a:schemeClr val="bg1"/>
                </a:solidFill>
              </a:rPr>
              <a:t>www.1ppt.com/shiti/  </a:t>
            </a:r>
          </a:p>
          <a:p>
            <a:pPr lvl="0"/>
            <a:r>
              <a:rPr lang="zh-CN" altLang="en-US" sz="100" dirty="0">
                <a:solidFill>
                  <a:schemeClr val="bg1"/>
                </a:solidFill>
              </a:rPr>
              <a:t>教案下载：</a:t>
            </a:r>
            <a:r>
              <a:rPr lang="en-US" altLang="zh-CN" sz="100" dirty="0">
                <a:solidFill>
                  <a:schemeClr val="bg1"/>
                </a:solidFill>
              </a:rPr>
              <a:t>www.1ppt.com/jiaoan/        PPT</a:t>
            </a:r>
            <a:r>
              <a:rPr lang="zh-CN" altLang="en-US" sz="100" dirty="0">
                <a:solidFill>
                  <a:schemeClr val="bg1"/>
                </a:solidFill>
              </a:rPr>
              <a:t>论坛：</a:t>
            </a:r>
            <a:r>
              <a:rPr lang="en-US" altLang="zh-CN" sz="100" dirty="0">
                <a:solidFill>
                  <a:schemeClr val="bg1"/>
                </a:solidFill>
              </a:rPr>
              <a:t>www.1ppt.cn</a:t>
            </a:r>
          </a:p>
          <a:p>
            <a:pPr lvl="0"/>
            <a:r>
              <a:rPr lang="en-US" altLang="zh-CN" sz="100" dirty="0">
                <a:solidFill>
                  <a:schemeClr val="bg1"/>
                </a:solidFill>
              </a:rPr>
              <a:t> </a:t>
            </a:r>
            <a:endParaRPr lang="zh-CN" altLang="en-US" sz="100" dirty="0">
              <a:solidFill>
                <a:schemeClr val="bg1"/>
              </a:solidFill>
            </a:endParaRPr>
          </a:p>
        </p:txBody>
      </p:sp>
      <p:pic>
        <p:nvPicPr>
          <p:cNvPr id="46" name="图片 7"/>
          <p:cNvPicPr>
            <a:picLocks noChangeAspect="1"/>
          </p:cNvPicPr>
          <p:nvPr/>
        </p:nvPicPr>
        <p:blipFill>
          <a:blip r:embed="rId2" cstate="email"/>
          <a:srcRect/>
          <a:stretch>
            <a:fillRect/>
          </a:stretch>
        </p:blipFill>
        <p:spPr bwMode="auto">
          <a:xfrm>
            <a:off x="0" y="5981700"/>
            <a:ext cx="12192000" cy="876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78" name="组合 177"/>
          <p:cNvGrpSpPr/>
          <p:nvPr/>
        </p:nvGrpSpPr>
        <p:grpSpPr>
          <a:xfrm>
            <a:off x="442915" y="-83185"/>
            <a:ext cx="611184" cy="1606550"/>
            <a:chOff x="442914" y="-83185"/>
            <a:chExt cx="611186" cy="1606550"/>
          </a:xfrm>
        </p:grpSpPr>
        <p:grpSp>
          <p:nvGrpSpPr>
            <p:cNvPr id="179" name="组合 178"/>
            <p:cNvGrpSpPr/>
            <p:nvPr/>
          </p:nvGrpSpPr>
          <p:grpSpPr>
            <a:xfrm>
              <a:off x="442914" y="0"/>
              <a:ext cx="611186" cy="1440000"/>
              <a:chOff x="442913" y="0"/>
              <a:chExt cx="243256" cy="1440000"/>
            </a:xfrm>
          </p:grpSpPr>
          <p:sp>
            <p:nvSpPr>
              <p:cNvPr id="181" name="矩形 180"/>
              <p:cNvSpPr/>
              <p:nvPr/>
            </p:nvSpPr>
            <p:spPr>
              <a:xfrm>
                <a:off x="442913" y="0"/>
                <a:ext cx="204787" cy="1440000"/>
              </a:xfrm>
              <a:prstGeom prst="rect">
                <a:avLst/>
              </a:prstGeom>
              <a:solidFill>
                <a:schemeClr val="tx1">
                  <a:lumMod val="75000"/>
                  <a:lumOff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cxnSp>
            <p:nvCxnSpPr>
              <p:cNvPr id="182" name="直接连接符 181"/>
              <p:cNvCxnSpPr/>
              <p:nvPr/>
            </p:nvCxnSpPr>
            <p:spPr>
              <a:xfrm>
                <a:off x="686169" y="0"/>
                <a:ext cx="0" cy="1440000"/>
              </a:xfrm>
              <a:prstGeom prst="line">
                <a:avLst/>
              </a:prstGeom>
              <a:ln>
                <a:solidFill>
                  <a:schemeClr val="tx1">
                    <a:lumMod val="75000"/>
                    <a:lumOff val="25000"/>
                  </a:schemeClr>
                </a:solidFill>
              </a:ln>
            </p:spPr>
            <p:style>
              <a:lnRef idx="1">
                <a:schemeClr val="accent1"/>
              </a:lnRef>
              <a:fillRef idx="0">
                <a:schemeClr val="accent1"/>
              </a:fillRef>
              <a:effectRef idx="0">
                <a:schemeClr val="accent1"/>
              </a:effectRef>
              <a:fontRef idx="minor">
                <a:schemeClr val="tx1"/>
              </a:fontRef>
            </p:style>
          </p:cxnSp>
        </p:grpSp>
        <p:sp>
          <p:nvSpPr>
            <p:cNvPr id="180" name="文本框 179"/>
            <p:cNvSpPr txBox="1"/>
            <p:nvPr/>
          </p:nvSpPr>
          <p:spPr>
            <a:xfrm>
              <a:off x="473032" y="-83185"/>
              <a:ext cx="459742" cy="1606550"/>
            </a:xfrm>
            <a:prstGeom prst="rect">
              <a:avLst/>
            </a:prstGeom>
            <a:noFill/>
          </p:spPr>
          <p:txBody>
            <a:bodyPr vert="eaVert" wrap="square" rtlCol="0">
              <a:spAutoFit/>
            </a:bodyPr>
            <a:lstStyle/>
            <a:p>
              <a:pPr algn="ctr"/>
              <a:r>
                <a:rPr lang="zh-CN" altLang="en-US" dirty="0">
                  <a:solidFill>
                    <a:schemeClr val="bg1"/>
                  </a:solidFill>
                  <a:latin typeface="+mn-ea"/>
                </a:rPr>
                <a:t>文化因素分析</a:t>
              </a:r>
            </a:p>
          </p:txBody>
        </p:sp>
      </p:grpSp>
      <p:pic>
        <p:nvPicPr>
          <p:cNvPr id="5" name="图片 4"/>
          <p:cNvPicPr>
            <a:picLocks noChangeAspect="1"/>
          </p:cNvPicPr>
          <p:nvPr/>
        </p:nvPicPr>
        <p:blipFill rotWithShape="1">
          <a:blip r:embed="rId3" cstate="email">
            <a:grayscl/>
          </a:blip>
          <a:srcRect/>
          <a:stretch>
            <a:fillRect/>
          </a:stretch>
        </p:blipFill>
        <p:spPr>
          <a:xfrm flipH="1">
            <a:off x="10414949" y="0"/>
            <a:ext cx="1777051" cy="1932025"/>
          </a:xfrm>
          <a:prstGeom prst="rect">
            <a:avLst/>
          </a:prstGeom>
        </p:spPr>
      </p:pic>
      <p:sp>
        <p:nvSpPr>
          <p:cNvPr id="8" name="文本框 7"/>
          <p:cNvSpPr txBox="1"/>
          <p:nvPr/>
        </p:nvSpPr>
        <p:spPr>
          <a:xfrm>
            <a:off x="2033270" y="5334635"/>
            <a:ext cx="3562985" cy="737235"/>
          </a:xfrm>
          <a:prstGeom prst="rect">
            <a:avLst/>
          </a:prstGeom>
          <a:noFill/>
        </p:spPr>
        <p:txBody>
          <a:bodyPr wrap="square" rtlCol="0">
            <a:spAutoFit/>
          </a:bodyPr>
          <a:lstStyle/>
          <a:p>
            <a:pPr algn="ctr"/>
            <a:r>
              <a:rPr lang="en-US" sz="1400"/>
              <a:t>P</a:t>
            </a:r>
            <a:r>
              <a:rPr sz="1400"/>
              <a:t>ottery </a:t>
            </a:r>
            <a:r>
              <a:rPr lang="en-US" sz="1400"/>
              <a:t>F</a:t>
            </a:r>
            <a:r>
              <a:rPr sz="1400"/>
              <a:t>igurine</a:t>
            </a:r>
          </a:p>
          <a:p>
            <a:pPr algn="ctr"/>
            <a:endParaRPr lang="en-US" altLang="zh-CN" sz="1400"/>
          </a:p>
          <a:p>
            <a:pPr algn="ctr"/>
            <a:r>
              <a:rPr lang="zh-CN" altLang="en-US" sz="1400"/>
              <a:t>陶俑</a:t>
            </a:r>
          </a:p>
        </p:txBody>
      </p:sp>
      <p:pic>
        <p:nvPicPr>
          <p:cNvPr id="4" name="图片 3"/>
          <p:cNvPicPr>
            <a:picLocks noChangeAspect="1"/>
          </p:cNvPicPr>
          <p:nvPr/>
        </p:nvPicPr>
        <p:blipFill>
          <a:blip r:embed="rId4"/>
          <a:stretch>
            <a:fillRect/>
          </a:stretch>
        </p:blipFill>
        <p:spPr>
          <a:xfrm>
            <a:off x="2178050" y="773430"/>
            <a:ext cx="3274060" cy="4365625"/>
          </a:xfrm>
          <a:prstGeom prst="rect">
            <a:avLst/>
          </a:prstGeom>
        </p:spPr>
      </p:pic>
      <p:sp>
        <p:nvSpPr>
          <p:cNvPr id="7" name="文本框 6"/>
          <p:cNvSpPr txBox="1"/>
          <p:nvPr/>
        </p:nvSpPr>
        <p:spPr>
          <a:xfrm>
            <a:off x="6025037" y="2313119"/>
            <a:ext cx="3816985" cy="1753235"/>
          </a:xfrm>
          <a:prstGeom prst="rect">
            <a:avLst/>
          </a:prstGeom>
          <a:noFill/>
        </p:spPr>
        <p:txBody>
          <a:bodyPr wrap="square" rtlCol="0" anchor="t">
            <a:spAutoFit/>
          </a:bodyPr>
          <a:lstStyle/>
          <a:p>
            <a:r>
              <a:rPr lang="zh-CN" altLang="en-US" dirty="0">
                <a:sym typeface="+mn-ea"/>
              </a:rPr>
              <a:t>未寢疾，嘗著《時議》數十篇，欲聞諸朝，非以謀己，意與人息弊起利爾。言未及上而卒，實元豐四年四月九日也，享年五十有九。</a:t>
            </a:r>
          </a:p>
          <a:p>
            <a:endParaRPr lang="zh-CN" altLang="en-US" dirty="0"/>
          </a:p>
          <a:p>
            <a:pPr algn="r"/>
            <a:r>
              <a:rPr lang="zh-CN" altLang="en-US" dirty="0"/>
              <a:t>——張確墓志銘</a:t>
            </a: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PowerPoint 演示文稿3"/>
</p:tagLst>
</file>

<file path=ppt/theme/theme1.xml><?xml version="1.0" encoding="utf-8"?>
<a:theme xmlns:a="http://schemas.openxmlformats.org/drawingml/2006/main" name="第一PPT，www.1ppt.com">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12</TotalTime>
  <Words>4507</Words>
  <Application>Microsoft Macintosh PowerPoint</Application>
  <PresentationFormat>Widescreen</PresentationFormat>
  <Paragraphs>298</Paragraphs>
  <Slides>18</Slides>
  <Notes>1</Notes>
  <HiddenSlides>0</HiddenSlides>
  <MMClips>1</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18</vt:i4>
      </vt:variant>
    </vt:vector>
  </HeadingPairs>
  <TitlesOfParts>
    <vt:vector size="27" baseType="lpstr">
      <vt:lpstr>楷体</vt:lpstr>
      <vt:lpstr>宋体</vt:lpstr>
      <vt:lpstr>华文中宋</vt:lpstr>
      <vt:lpstr>叶根友刀锋黑草</vt:lpstr>
      <vt:lpstr>方正清刻本悦宋简体</vt:lpstr>
      <vt:lpstr>Arial</vt:lpstr>
      <vt:lpstr>Calibri</vt:lpstr>
      <vt:lpstr>Calibri Light</vt:lpstr>
      <vt:lpstr>第一PPT，www.1ppt.com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公开课开题报告</dc:title>
  <dc:creator>第一PPT模板网-WWW.1PPT.COM</dc:creator>
  <cp:keywords>第一PPT模板网-WWW.1PPT.COM</cp:keywords>
  <cp:lastModifiedBy>Wang, Hongsu</cp:lastModifiedBy>
  <cp:revision>104</cp:revision>
  <dcterms:created xsi:type="dcterms:W3CDTF">2023-10-05T22:16:20Z</dcterms:created>
  <dcterms:modified xsi:type="dcterms:W3CDTF">2023-10-20T07:06:49Z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2052-5.5.1.8075</vt:lpwstr>
  </property>
</Properties>
</file>