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80" r:id="rId4"/>
    <p:sldId id="282" r:id="rId5"/>
    <p:sldId id="262" r:id="rId6"/>
    <p:sldId id="287" r:id="rId7"/>
    <p:sldId id="263" r:id="rId8"/>
    <p:sldId id="289" r:id="rId9"/>
    <p:sldId id="288" r:id="rId10"/>
    <p:sldId id="265" r:id="rId11"/>
    <p:sldId id="279" r:id="rId12"/>
    <p:sldId id="290" r:id="rId13"/>
    <p:sldId id="305" r:id="rId14"/>
    <p:sldId id="306" r:id="rId15"/>
    <p:sldId id="292" r:id="rId16"/>
    <p:sldId id="293" r:id="rId17"/>
    <p:sldId id="304" r:id="rId18"/>
    <p:sldId id="302" r:id="rId19"/>
    <p:sldId id="301" r:id="rId20"/>
    <p:sldId id="299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103154"/>
    <a:srgbClr val="E9E6E8"/>
    <a:srgbClr val="DCDCDC"/>
    <a:srgbClr val="F0F0F0"/>
    <a:srgbClr val="E6E6E6"/>
    <a:srgbClr val="C8C8C8"/>
    <a:srgbClr val="FFFFFF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6" y="5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2022/7/27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2022/7/27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1063" y="1307201"/>
            <a:ext cx="968987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54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基於</a:t>
            </a:r>
            <a:r>
              <a:rPr lang="en-US" altLang="zh-CN" sz="54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CBDB</a:t>
            </a:r>
            <a:r>
              <a:rPr lang="zh-CN" altLang="zh-CN" sz="54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5400" b="1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54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基督教來華傳教士的</a:t>
            </a:r>
            <a:r>
              <a:rPr lang="zh-CN" altLang="en-US" sz="5400" b="1" dirty="0">
                <a:ea typeface="等线" panose="02010600030101010101" pitchFamily="2" charset="-122"/>
                <a:cs typeface="Times New Roman" panose="02020603050405020304" pitchFamily="18" charset="0"/>
              </a:rPr>
              <a:t>数据</a:t>
            </a:r>
            <a:r>
              <a:rPr lang="zh-CN" altLang="zh-CN" sz="5400" b="1" dirty="0">
                <a:ea typeface="等线" panose="02010600030101010101" pitchFamily="2" charset="-122"/>
                <a:cs typeface="Times New Roman" panose="02020603050405020304" pitchFamily="18" charset="0"/>
              </a:rPr>
              <a:t>探索</a:t>
            </a:r>
            <a:endParaRPr lang="zh-CN" altLang="en-US" sz="5400" b="1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0969" y="3962673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李 楊</a:t>
            </a:r>
          </a:p>
        </p:txBody>
      </p:sp>
      <p:cxnSp>
        <p:nvCxnSpPr>
          <p:cNvPr id="14" name="直线连接符 16"/>
          <p:cNvCxnSpPr/>
          <p:nvPr/>
        </p:nvCxnSpPr>
        <p:spPr>
          <a:xfrm>
            <a:off x="4023360" y="3223895"/>
            <a:ext cx="413194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0613" y="2190416"/>
            <a:ext cx="3214688" cy="4570413"/>
          </a:xfrm>
          <a:prstGeom prst="roundRect">
            <a:avLst>
              <a:gd name="adj" fmla="val 563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90000" tIns="180000" rIns="90000" bIns="90000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MH_Other_2"/>
          <p:cNvSpPr/>
          <p:nvPr>
            <p:custDataLst>
              <p:tags r:id="rId2"/>
            </p:custDataLst>
          </p:nvPr>
        </p:nvSpPr>
        <p:spPr>
          <a:xfrm>
            <a:off x="1458913" y="5191125"/>
            <a:ext cx="163513" cy="1149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MH_Other_3"/>
          <p:cNvSpPr/>
          <p:nvPr>
            <p:custDataLst>
              <p:tags r:id="rId3"/>
            </p:custDataLst>
          </p:nvPr>
        </p:nvSpPr>
        <p:spPr>
          <a:xfrm>
            <a:off x="3789363" y="5191125"/>
            <a:ext cx="163513" cy="1149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MH_SubTitle_1"/>
          <p:cNvSpPr/>
          <p:nvPr>
            <p:custDataLst>
              <p:tags r:id="rId4"/>
            </p:custDataLst>
          </p:nvPr>
        </p:nvSpPr>
        <p:spPr>
          <a:xfrm>
            <a:off x="1459706" y="5531880"/>
            <a:ext cx="2411413" cy="9572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MH_Text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54538" y="2178050"/>
            <a:ext cx="3214688" cy="4570413"/>
          </a:xfrm>
          <a:prstGeom prst="roundRect">
            <a:avLst>
              <a:gd name="adj" fmla="val 563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90000" tIns="180000" rIns="90000" bIns="90000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MH_Other_4"/>
          <p:cNvSpPr/>
          <p:nvPr>
            <p:custDataLst>
              <p:tags r:id="rId6"/>
            </p:custDataLst>
          </p:nvPr>
        </p:nvSpPr>
        <p:spPr>
          <a:xfrm>
            <a:off x="4906963" y="5191125"/>
            <a:ext cx="166688" cy="1149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MH_Other_5"/>
          <p:cNvSpPr/>
          <p:nvPr>
            <p:custDataLst>
              <p:tags r:id="rId7"/>
            </p:custDataLst>
          </p:nvPr>
        </p:nvSpPr>
        <p:spPr>
          <a:xfrm>
            <a:off x="7237413" y="5191125"/>
            <a:ext cx="165100" cy="1149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MH_SubTitle_2"/>
          <p:cNvSpPr/>
          <p:nvPr>
            <p:custDataLst>
              <p:tags r:id="rId8"/>
            </p:custDataLst>
          </p:nvPr>
        </p:nvSpPr>
        <p:spPr>
          <a:xfrm>
            <a:off x="4948238" y="5585619"/>
            <a:ext cx="2411413" cy="9572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MH_Text_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02588" y="2178050"/>
            <a:ext cx="3217863" cy="4570413"/>
          </a:xfrm>
          <a:prstGeom prst="roundRect">
            <a:avLst>
              <a:gd name="adj" fmla="val 563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90000" tIns="180000" rIns="90000" bIns="90000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MH_Other_6"/>
          <p:cNvSpPr/>
          <p:nvPr>
            <p:custDataLst>
              <p:tags r:id="rId10"/>
            </p:custDataLst>
          </p:nvPr>
        </p:nvSpPr>
        <p:spPr>
          <a:xfrm>
            <a:off x="8358188" y="5191125"/>
            <a:ext cx="163513" cy="1149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MH_Other_7"/>
          <p:cNvSpPr/>
          <p:nvPr>
            <p:custDataLst>
              <p:tags r:id="rId11"/>
            </p:custDataLst>
          </p:nvPr>
        </p:nvSpPr>
        <p:spPr>
          <a:xfrm>
            <a:off x="10688638" y="5191125"/>
            <a:ext cx="163513" cy="1149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MH_SubTitle_3"/>
          <p:cNvSpPr/>
          <p:nvPr>
            <p:custDataLst>
              <p:tags r:id="rId12"/>
            </p:custDataLst>
          </p:nvPr>
        </p:nvSpPr>
        <p:spPr>
          <a:xfrm>
            <a:off x="8405812" y="5493941"/>
            <a:ext cx="2411413" cy="9572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13000" y="5516563"/>
            <a:ext cx="9001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60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73738" y="5497513"/>
            <a:ext cx="9001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60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136063" y="5478463"/>
            <a:ext cx="9001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60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</a:p>
        </p:txBody>
      </p:sp>
      <p:sp>
        <p:nvSpPr>
          <p:cNvPr id="41" name="矩形 40"/>
          <p:cNvSpPr/>
          <p:nvPr/>
        </p:nvSpPr>
        <p:spPr>
          <a:xfrm>
            <a:off x="1090613" y="2631117"/>
            <a:ext cx="3008314" cy="225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圖書館型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ctr" defTabSz="457200">
              <a:lnSpc>
                <a:spcPct val="130000"/>
              </a:lnSpc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數據库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ctr" defTabSz="457200">
              <a:lnSpc>
                <a:spcPct val="130000"/>
              </a:lnSpc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Library-like database</a:t>
            </a: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  <p:sp>
        <p:nvSpPr>
          <p:cNvPr id="42" name="矩形 41"/>
          <p:cNvSpPr/>
          <p:nvPr/>
        </p:nvSpPr>
        <p:spPr>
          <a:xfrm>
            <a:off x="4775469" y="2611554"/>
            <a:ext cx="2635250" cy="28136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敘事導向型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 defTabSz="457200">
              <a:lnSpc>
                <a:spcPct val="13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數據库</a:t>
            </a: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Narrative-oriented database</a:t>
            </a: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332788" y="2611553"/>
            <a:ext cx="2635250" cy="28136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多重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關係型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 defTabSz="457200">
              <a:lnSpc>
                <a:spcPct val="13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數據庫</a:t>
            </a: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Multiple-relation database</a:t>
            </a: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8696" y="774699"/>
            <a:ext cx="785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基督教中國</a:t>
            </a:r>
            <a:r>
              <a:rPr lang="zh-CN" altLang="en-US" sz="4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4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相關</a:t>
            </a:r>
            <a:r>
              <a:rPr lang="zh-CN" altLang="en-US" sz="4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数据</a:t>
            </a:r>
            <a:r>
              <a:rPr lang="zh-CN" altLang="zh-CN" sz="4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平臺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QR 代码&#10;&#10;描述已自动生成">
            <a:extLst>
              <a:ext uri="{FF2B5EF4-FFF2-40B4-BE49-F238E27FC236}">
                <a16:creationId xmlns:a16="http://schemas.microsoft.com/office/drawing/2014/main" id="{01ED0E13-7B0D-5510-327E-9B7CF15AD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" y="0"/>
            <a:ext cx="121820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45454F1C-AA2D-7840-B3C7-95997AF8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4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3" descr="地图&#10;&#10;描述已自动生成">
            <a:extLst>
              <a:ext uri="{FF2B5EF4-FFF2-40B4-BE49-F238E27FC236}">
                <a16:creationId xmlns:a16="http://schemas.microsoft.com/office/drawing/2014/main" id="{809E1D42-858E-8533-2CE0-7020D303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0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图片包含 地图&#10;&#10;描述已自动生成">
            <a:extLst>
              <a:ext uri="{FF2B5EF4-FFF2-40B4-BE49-F238E27FC236}">
                <a16:creationId xmlns:a16="http://schemas.microsoft.com/office/drawing/2014/main" id="{C823ABCE-C9A9-1A60-DB38-ED1192B81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0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3229" y="693734"/>
            <a:ext cx="778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ea typeface="宋体" panose="02010600030101010101" pitchFamily="2" charset="-122"/>
                <a:cs typeface="Times New Roman" panose="02020603050405020304" pitchFamily="18" charset="0"/>
              </a:rPr>
              <a:t>中國</a:t>
            </a:r>
            <a:r>
              <a:rPr lang="zh-CN" altLang="zh-CN" sz="48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的相關研究機構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89B36D-28F7-2022-320F-3803A782A131}"/>
              </a:ext>
            </a:extLst>
          </p:cNvPr>
          <p:cNvSpPr txBox="1"/>
          <p:nvPr/>
        </p:nvSpPr>
        <p:spPr>
          <a:xfrm>
            <a:off x="522971" y="1867302"/>
            <a:ext cx="10645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中國社科院世界宗教研究所的基督教研究中心</a:t>
            </a:r>
            <a:endParaRPr lang="en-US" altLang="zh-CN" sz="36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華中師範大學中國教會大學史研究中心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復旦大學基督教研究中心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上海大學宗教與中國社會研究中心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山東大學宗教研究所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四川大學基督教研究中心</a:t>
            </a:r>
          </a:p>
          <a:p>
            <a:pPr marL="742950" indent="-742950" algn="just">
              <a:buFont typeface="Wingdings" panose="05000000000000000000" pitchFamily="2" charset="2"/>
              <a:buChar char="Ø"/>
            </a:pPr>
            <a:r>
              <a:rPr lang="zh-CN" altLang="zh-CN" sz="3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福建師範大學宗教文化研究所基督教研究室</a:t>
            </a:r>
          </a:p>
        </p:txBody>
      </p:sp>
    </p:spTree>
    <p:extLst>
      <p:ext uri="{BB962C8B-B14F-4D97-AF65-F5344CB8AC3E}">
        <p14:creationId xmlns:p14="http://schemas.microsoft.com/office/powerpoint/2010/main" val="14922884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2655" y="1070610"/>
            <a:ext cx="55657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8800" dirty="0"/>
              <a:t>03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651245"/>
            <a:ext cx="12021954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数据的應用</a:t>
            </a:r>
          </a:p>
        </p:txBody>
      </p:sp>
      <p:sp>
        <p:nvSpPr>
          <p:cNvPr id="42009" name="PA_文本框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8460" y="4302036"/>
            <a:ext cx="9494126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如何利用</a:t>
            </a:r>
            <a:r>
              <a:rPr kumimoji="1"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CBDB</a:t>
            </a: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的理念與技術增益學術研究</a:t>
            </a:r>
          </a:p>
        </p:txBody>
      </p:sp>
    </p:spTree>
    <p:extLst>
      <p:ext uri="{BB962C8B-B14F-4D97-AF65-F5344CB8AC3E}">
        <p14:creationId xmlns:p14="http://schemas.microsoft.com/office/powerpoint/2010/main" val="218567388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88D030-7F47-09CD-556B-E529987B77D6}"/>
              </a:ext>
            </a:extLst>
          </p:cNvPr>
          <p:cNvSpPr txBox="1"/>
          <p:nvPr/>
        </p:nvSpPr>
        <p:spPr>
          <a:xfrm>
            <a:off x="618277" y="4711001"/>
            <a:ext cx="2201925" cy="822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3600" b="1" dirty="0">
                <a:latin typeface="+mj-lt"/>
                <a:ea typeface="+mj-ea"/>
                <a:cs typeface="+mj-cs"/>
              </a:rPr>
              <a:t>數據透視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591A5E-822E-D579-233C-636AFC168FDF}"/>
              </a:ext>
            </a:extLst>
          </p:cNvPr>
          <p:cNvSpPr txBox="1"/>
          <p:nvPr/>
        </p:nvSpPr>
        <p:spPr>
          <a:xfrm>
            <a:off x="3368843" y="4711001"/>
            <a:ext cx="8737595" cy="998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英美占总数的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85%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；美国占总数的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57%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；美国与英国人数比接近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2:1</a:t>
            </a:r>
          </a:p>
        </p:txBody>
      </p:sp>
      <p:pic>
        <p:nvPicPr>
          <p:cNvPr id="8" name="图片 7" descr="电脑屏幕截图&#10;&#10;中度可信度描述已自动生成">
            <a:extLst>
              <a:ext uri="{FF2B5EF4-FFF2-40B4-BE49-F238E27FC236}">
                <a16:creationId xmlns:a16="http://schemas.microsoft.com/office/drawing/2014/main" id="{F17C1024-B433-1419-7646-1B46103F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" y="279133"/>
            <a:ext cx="12146345" cy="36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88D030-7F47-09CD-556B-E529987B77D6}"/>
              </a:ext>
            </a:extLst>
          </p:cNvPr>
          <p:cNvSpPr txBox="1"/>
          <p:nvPr/>
        </p:nvSpPr>
        <p:spPr>
          <a:xfrm>
            <a:off x="606286" y="305079"/>
            <a:ext cx="721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數據透視</a:t>
            </a:r>
          </a:p>
        </p:txBody>
      </p:sp>
      <p:pic>
        <p:nvPicPr>
          <p:cNvPr id="5" name="图片 4" descr="图形用户界面, 图表, 折线图&#10;&#10;描述已自动生成">
            <a:extLst>
              <a:ext uri="{FF2B5EF4-FFF2-40B4-BE49-F238E27FC236}">
                <a16:creationId xmlns:a16="http://schemas.microsoft.com/office/drawing/2014/main" id="{2ED2CAD2-C374-5D34-6877-36575C6B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1" y="1093722"/>
            <a:ext cx="11942818" cy="49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88D030-7F47-09CD-556B-E529987B77D6}"/>
              </a:ext>
            </a:extLst>
          </p:cNvPr>
          <p:cNvSpPr txBox="1"/>
          <p:nvPr/>
        </p:nvSpPr>
        <p:spPr>
          <a:xfrm>
            <a:off x="606286" y="305079"/>
            <a:ext cx="721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地理信息可視化</a:t>
            </a:r>
          </a:p>
        </p:txBody>
      </p:sp>
      <p:pic>
        <p:nvPicPr>
          <p:cNvPr id="8" name="图片 7" descr="图形用户界面, 文本&#10;&#10;描述已自动生成">
            <a:extLst>
              <a:ext uri="{FF2B5EF4-FFF2-40B4-BE49-F238E27FC236}">
                <a16:creationId xmlns:a16="http://schemas.microsoft.com/office/drawing/2014/main" id="{DC083F13-4976-651E-E097-F8F52B71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" y="1408865"/>
            <a:ext cx="12046569" cy="54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2655" y="1070610"/>
            <a:ext cx="55657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8800" dirty="0"/>
              <a:t>01</a:t>
            </a:r>
          </a:p>
        </p:txBody>
      </p:sp>
      <p:sp>
        <p:nvSpPr>
          <p:cNvPr id="4" name="矩形 3"/>
          <p:cNvSpPr/>
          <p:nvPr/>
        </p:nvSpPr>
        <p:spPr>
          <a:xfrm>
            <a:off x="2670492" y="2539091"/>
            <a:ext cx="6850062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如何選擇</a:t>
            </a:r>
            <a:r>
              <a:rPr kumimoji="1"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source</a:t>
            </a:r>
            <a:endParaRPr kumimoji="1"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09" name="PA_文本框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8460" y="3984402"/>
            <a:ext cx="9494126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選擇</a:t>
            </a:r>
            <a:r>
              <a:rPr kumimoji="1"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source</a:t>
            </a: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過程中步入的誤區和體會</a:t>
            </a:r>
          </a:p>
        </p:txBody>
      </p:sp>
    </p:spTree>
    <p:extLst>
      <p:ext uri="{BB962C8B-B14F-4D97-AF65-F5344CB8AC3E}">
        <p14:creationId xmlns:p14="http://schemas.microsoft.com/office/powerpoint/2010/main" val="380599113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DB90414-2647-E4D4-25E6-CDCDF122BC2A}"/>
              </a:ext>
            </a:extLst>
          </p:cNvPr>
          <p:cNvSpPr txBox="1"/>
          <p:nvPr/>
        </p:nvSpPr>
        <p:spPr>
          <a:xfrm>
            <a:off x="453149" y="323600"/>
            <a:ext cx="800219" cy="4629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/>
              <a:t>地理信息可視化</a:t>
            </a:r>
          </a:p>
        </p:txBody>
      </p:sp>
      <p:pic>
        <p:nvPicPr>
          <p:cNvPr id="7" name="图片 6" descr="地图&#10;&#10;描述已自动生成">
            <a:extLst>
              <a:ext uri="{FF2B5EF4-FFF2-40B4-BE49-F238E27FC236}">
                <a16:creationId xmlns:a16="http://schemas.microsoft.com/office/drawing/2014/main" id="{FD80B46E-30C3-B5A8-7258-23D76BA44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68" y="9939"/>
            <a:ext cx="10653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235AF7-36F6-5248-9E2E-59A0DA861102}"/>
              </a:ext>
            </a:extLst>
          </p:cNvPr>
          <p:cNvSpPr txBox="1"/>
          <p:nvPr/>
        </p:nvSpPr>
        <p:spPr>
          <a:xfrm>
            <a:off x="2059807" y="2223437"/>
            <a:ext cx="8393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謝謝聆聽</a:t>
            </a:r>
            <a:endParaRPr lang="en-US" altLang="zh-CN" sz="6000" dirty="0"/>
          </a:p>
          <a:p>
            <a:pPr algn="ctr"/>
            <a:r>
              <a:rPr lang="en-US" altLang="zh-CN" sz="6000" dirty="0"/>
              <a:t>Thank You!</a:t>
            </a:r>
            <a:endParaRPr lang="zh-CN" altLang="en-US" sz="60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72369" y="466012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92019" y="466012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pic>
        <p:nvPicPr>
          <p:cNvPr id="4" name="图片 3" descr="文本, 信件, 白板&#10;&#10;描述已自动生成">
            <a:extLst>
              <a:ext uri="{FF2B5EF4-FFF2-40B4-BE49-F238E27FC236}">
                <a16:creationId xmlns:a16="http://schemas.microsoft.com/office/drawing/2014/main" id="{4D45B8AE-B16F-7505-943D-28DBB093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06" y="404012"/>
            <a:ext cx="4210197" cy="5993608"/>
          </a:xfrm>
          <a:prstGeom prst="rect">
            <a:avLst/>
          </a:prstGeom>
        </p:spPr>
      </p:pic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D8E6283E-35CB-8B8D-75D1-82A88E8C4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11" y="404013"/>
            <a:ext cx="4073784" cy="59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12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72369" y="466012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69794" y="1819175"/>
            <a:ext cx="4600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作者是當時來華的一位美國傳教士，他寫了自己的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338</a:t>
            </a:r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個同仁。</a:t>
            </a:r>
          </a:p>
        </p:txBody>
      </p:sp>
      <p:pic>
        <p:nvPicPr>
          <p:cNvPr id="4" name="图片 3" descr="文本, 信件, 白板&#10;&#10;描述已自动生成">
            <a:extLst>
              <a:ext uri="{FF2B5EF4-FFF2-40B4-BE49-F238E27FC236}">
                <a16:creationId xmlns:a16="http://schemas.microsoft.com/office/drawing/2014/main" id="{4D45B8AE-B16F-7505-943D-28DBB093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" y="393495"/>
            <a:ext cx="4335325" cy="6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99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图形用户界面, 文本, 应用程序&#10;&#10;描述已自动生成">
            <a:extLst>
              <a:ext uri="{FF2B5EF4-FFF2-40B4-BE49-F238E27FC236}">
                <a16:creationId xmlns:a16="http://schemas.microsoft.com/office/drawing/2014/main" id="{49EE6082-C26F-BDFD-548A-6A66919A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9" y="795029"/>
            <a:ext cx="11511082" cy="52679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72369" y="4660123"/>
            <a:ext cx="250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D8E6283E-35CB-8B8D-75D1-82A88E8C4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" y="846878"/>
            <a:ext cx="3510075" cy="5164244"/>
          </a:xfrm>
          <a:prstGeom prst="rect">
            <a:avLst/>
          </a:prstGeom>
        </p:spPr>
      </p:pic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CA25C46A-FAC3-E0C4-8707-DF42DCCC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4" y="846878"/>
            <a:ext cx="6742293" cy="50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2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09678" y="488903"/>
            <a:ext cx="11972643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4800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黃光域整理的</a:t>
            </a:r>
            <a:r>
              <a:rPr lang="en-US" altLang="zh-CN" sz="4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626</a:t>
            </a:r>
            <a:r>
              <a:rPr lang="zh-CN" altLang="en-US" sz="4800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位來華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傳教士</a:t>
            </a:r>
            <a:r>
              <a:rPr lang="zh-CN" altLang="en-US" sz="4800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（未刊稿）</a:t>
            </a:r>
            <a:endParaRPr lang="zh-CN" altLang="en-US" sz="4800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 descr="图形用户界面, 应用程序, Word&#10;&#10;描述已自动生成">
            <a:extLst>
              <a:ext uri="{FF2B5EF4-FFF2-40B4-BE49-F238E27FC236}">
                <a16:creationId xmlns:a16="http://schemas.microsoft.com/office/drawing/2014/main" id="{1D960960-7F0F-6B25-498E-A43CDCA7D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" y="1629957"/>
            <a:ext cx="12059270" cy="4565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C4738182-66C8-9AC4-4A4E-5EBFAD843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3" y="631403"/>
            <a:ext cx="11543588" cy="5594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8155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2655" y="1070610"/>
            <a:ext cx="55657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8800" dirty="0"/>
              <a:t>02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2651245"/>
            <a:ext cx="12021954" cy="113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基督教中國的數字平臺与中國研究機構</a:t>
            </a:r>
          </a:p>
        </p:txBody>
      </p:sp>
      <p:sp>
        <p:nvSpPr>
          <p:cNvPr id="42009" name="PA_文本框 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8460" y="4302036"/>
            <a:ext cx="9494126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同行與潛在合作夥伴</a:t>
            </a:r>
          </a:p>
        </p:txBody>
      </p:sp>
    </p:spTree>
    <p:extLst>
      <p:ext uri="{BB962C8B-B14F-4D97-AF65-F5344CB8AC3E}">
        <p14:creationId xmlns:p14="http://schemas.microsoft.com/office/powerpoint/2010/main" val="3309559152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Text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Text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SubTitle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Text"/>
  <p:tag name="MH_ORDER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Other"/>
  <p:tag name="MH_ORDER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0223315"/>
  <p:tag name="MH_LIBRARY" val="GRAPHIC"/>
  <p:tag name="MH_TYPE" val="SubTitle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275</Words>
  <Application>Microsoft Office PowerPoint</Application>
  <PresentationFormat>宽屏</PresentationFormat>
  <Paragraphs>44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楷体</vt:lpstr>
      <vt:lpstr>隶书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Yang</dc:creator>
  <cp:lastModifiedBy>李 杨</cp:lastModifiedBy>
  <cp:revision>29</cp:revision>
  <dcterms:created xsi:type="dcterms:W3CDTF">2019-04-12T09:30:00Z</dcterms:created>
  <dcterms:modified xsi:type="dcterms:W3CDTF">2022-07-28T02:40:58Z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KSOTemplateUUID">
    <vt:lpwstr>v1.0_mb_Vt/Lrclv7kk7v0WRjFH0QA==</vt:lpwstr>
  </property>
  <property fmtid="{D5CDD505-2E9C-101B-9397-08002B2CF9AE}" pid="4" name="ICV">
    <vt:lpwstr>E5046C050E6F4893A02A8DE4FE5628C9</vt:lpwstr>
  </property>
</Properties>
</file>