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84" r:id="rId2"/>
    <p:sldId id="285" r:id="rId3"/>
    <p:sldId id="280" r:id="rId4"/>
    <p:sldId id="282" r:id="rId5"/>
    <p:sldId id="262" r:id="rId6"/>
    <p:sldId id="287" r:id="rId7"/>
    <p:sldId id="263" r:id="rId8"/>
    <p:sldId id="289" r:id="rId9"/>
    <p:sldId id="288" r:id="rId10"/>
    <p:sldId id="265" r:id="rId11"/>
    <p:sldId id="279" r:id="rId12"/>
    <p:sldId id="290" r:id="rId13"/>
    <p:sldId id="305" r:id="rId14"/>
    <p:sldId id="306" r:id="rId15"/>
    <p:sldId id="292" r:id="rId16"/>
    <p:sldId id="293" r:id="rId17"/>
    <p:sldId id="304" r:id="rId18"/>
    <p:sldId id="302" r:id="rId19"/>
    <p:sldId id="301" r:id="rId20"/>
    <p:sldId id="299" r:id="rId21"/>
    <p:sldId id="274" r:id="rId2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FAFA"/>
    <a:srgbClr val="103154"/>
    <a:srgbClr val="E9E6E8"/>
    <a:srgbClr val="DCDCDC"/>
    <a:srgbClr val="F0F0F0"/>
    <a:srgbClr val="E6E6E6"/>
    <a:srgbClr val="C8C8C8"/>
    <a:srgbClr val="FFFFFF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78" autoAdjust="0"/>
    <p:restoredTop sz="94660"/>
  </p:normalViewPr>
  <p:slideViewPr>
    <p:cSldViewPr snapToGrid="0">
      <p:cViewPr varScale="1">
        <p:scale>
          <a:sx n="66" d="100"/>
          <a:sy n="66" d="100"/>
        </p:scale>
        <p:origin x="716" y="52"/>
      </p:cViewPr>
      <p:guideLst>
        <p:guide orient="horz" pos="2160"/>
        <p:guide pos="3841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>
                <a:latin typeface="微软雅黑" panose="020B0503020204020204" charset="-122"/>
                <a:ea typeface="微软雅黑" panose="020B0503020204020204" charset="-122"/>
              </a:rPr>
              <a:t>2022/7/27</a:t>
            </a:fld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>
                <a:latin typeface="微软雅黑" panose="020B0503020204020204" charset="-122"/>
                <a:ea typeface="微软雅黑" panose="020B0503020204020204" charset="-122"/>
              </a:rPr>
              <a:t>‹#›</a:t>
            </a:fld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1AC49D05-6128-4D0D-A32A-06A5E73B386C}" type="datetimeFigureOut">
              <a:rPr lang="zh-CN" altLang="en-US" smtClean="0"/>
              <a:t>2022/7/27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5849F42C-2DAE-424C-A4B8-3140182C3E9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6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7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9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3.xml"/><Relationship Id="rId4" Type="http://schemas.openxmlformats.org/officeDocument/2006/relationships/tags" Target="../tags/tag5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669882" y="2588281"/>
            <a:ext cx="10852237" cy="899167"/>
          </a:xfrm>
        </p:spPr>
        <p:txBody>
          <a:bodyPr lIns="101600" tIns="38100" rIns="25400" bIns="38100" anchor="t" anchorCtr="0">
            <a:noAutofit/>
          </a:bodyPr>
          <a:lstStyle>
            <a:lvl1pPr algn="ctr">
              <a:defRPr sz="5400" b="0" spc="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669882" y="3566160"/>
            <a:ext cx="10852237" cy="950984"/>
          </a:xfrm>
        </p:spPr>
        <p:txBody>
          <a:bodyPr lIns="101600" tIns="38100" rIns="76200" bIns="38100">
            <a:no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2400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2022/7/27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2022/7/27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69930" y="952508"/>
            <a:ext cx="10852237" cy="5040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2022/7/27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669882" y="2588281"/>
            <a:ext cx="10852237" cy="899167"/>
          </a:xfrm>
        </p:spPr>
        <p:txBody>
          <a:bodyPr vert="horz" lIns="101600" tIns="38100" rIns="25400" bIns="38100" rtlCol="0" anchor="t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5400" b="0" i="0" u="none" strike="noStrike" kern="1200" cap="none" spc="600" normalizeH="0" baseline="0" noProof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69882" y="1296000"/>
            <a:ext cx="10852237" cy="5041355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2022/7/27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930" y="3808730"/>
            <a:ext cx="10852237" cy="624845"/>
          </a:xfrm>
        </p:spPr>
        <p:txBody>
          <a:bodyPr lIns="101600" tIns="38100" rIns="63500" bIns="38100" anchor="t" anchorCtr="0">
            <a:noAutofit/>
          </a:bodyPr>
          <a:lstStyle>
            <a:lvl1pPr>
              <a:defRPr sz="3600" b="0" u="none" strike="noStrike" kern="1200" cap="none" spc="300" normalizeH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669925" y="4511675"/>
            <a:ext cx="10852237" cy="1077985"/>
          </a:xfrm>
        </p:spPr>
        <p:txBody>
          <a:bodyPr lIns="101600" tIns="38100" rIns="76200" bIns="38100">
            <a:noAutofit/>
          </a:bodyPr>
          <a:lstStyle>
            <a:lvl1pPr marL="0" indent="0" eaLnBrk="1" fontAlgn="auto" latinLnBrk="0" hangingPunct="1"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2022/7/27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69930" y="1296000"/>
            <a:ext cx="5283242" cy="5040000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238877" y="1296000"/>
            <a:ext cx="5283242" cy="5040000"/>
          </a:xfrm>
        </p:spPr>
        <p:txBody>
          <a:bodyPr>
            <a:noAutofit/>
          </a:bodyPr>
          <a:lstStyle>
            <a:lvl1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2022/7/27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69930" y="1296000"/>
            <a:ext cx="5283242" cy="381003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1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69925" y="1789043"/>
            <a:ext cx="5283200" cy="455223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296000"/>
            <a:ext cx="5283242" cy="38100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789043"/>
            <a:ext cx="5283242" cy="455223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2022/7/27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2022/7/27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2022/7/27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69930" y="1296000"/>
            <a:ext cx="5283242" cy="504000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238925" y="1296000"/>
            <a:ext cx="5283242" cy="50400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2022/7/27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2022/7/27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69882" y="432000"/>
            <a:ext cx="10852237" cy="648000"/>
          </a:xfrm>
          <a:prstGeom prst="rect">
            <a:avLst/>
          </a:prstGeom>
        </p:spPr>
        <p:txBody>
          <a:bodyPr vert="horz" lIns="101600" tIns="38100" rIns="76200" bIns="38100" rtlCol="0" anchor="ctr" anchorCtr="0">
            <a:no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69882" y="1296000"/>
            <a:ext cx="10852237" cy="5040000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2022/7/27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KSO_TEMPLATE" hidden="1"/>
          <p:cNvSpPr/>
          <p:nvPr>
            <p:custDataLst>
              <p:tags r:id="rId18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800" b="1" u="none" strike="noStrike" kern="1200" cap="none" spc="200" normalizeH="0">
          <a:solidFill>
            <a:schemeClr val="tx1"/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73.xml"/><Relationship Id="rId13" Type="http://schemas.openxmlformats.org/officeDocument/2006/relationships/slideLayout" Target="../slideLayouts/slideLayout2.xml"/><Relationship Id="rId3" Type="http://schemas.openxmlformats.org/officeDocument/2006/relationships/tags" Target="../tags/tag68.xml"/><Relationship Id="rId7" Type="http://schemas.openxmlformats.org/officeDocument/2006/relationships/tags" Target="../tags/tag72.xml"/><Relationship Id="rId12" Type="http://schemas.openxmlformats.org/officeDocument/2006/relationships/tags" Target="../tags/tag77.xml"/><Relationship Id="rId2" Type="http://schemas.openxmlformats.org/officeDocument/2006/relationships/tags" Target="../tags/tag67.xml"/><Relationship Id="rId1" Type="http://schemas.openxmlformats.org/officeDocument/2006/relationships/tags" Target="../tags/tag66.xml"/><Relationship Id="rId6" Type="http://schemas.openxmlformats.org/officeDocument/2006/relationships/tags" Target="../tags/tag71.xml"/><Relationship Id="rId11" Type="http://schemas.openxmlformats.org/officeDocument/2006/relationships/tags" Target="../tags/tag76.xml"/><Relationship Id="rId5" Type="http://schemas.openxmlformats.org/officeDocument/2006/relationships/tags" Target="../tags/tag70.xml"/><Relationship Id="rId10" Type="http://schemas.openxmlformats.org/officeDocument/2006/relationships/tags" Target="../tags/tag75.xml"/><Relationship Id="rId4" Type="http://schemas.openxmlformats.org/officeDocument/2006/relationships/tags" Target="../tags/tag69.xml"/><Relationship Id="rId9" Type="http://schemas.openxmlformats.org/officeDocument/2006/relationships/tags" Target="../tags/tag7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1251063" y="1307201"/>
            <a:ext cx="9689874" cy="1588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sz="5400" b="1" dirty="0">
                <a:effectLst/>
                <a:ea typeface="等线" panose="02010600030101010101" pitchFamily="2" charset="-122"/>
                <a:cs typeface="Times New Roman" panose="02020603050405020304" pitchFamily="18" charset="0"/>
              </a:rPr>
              <a:t>基於</a:t>
            </a:r>
            <a:r>
              <a:rPr lang="en-US" altLang="zh-CN" sz="5400" b="1" dirty="0">
                <a:effectLst/>
                <a:ea typeface="等线" panose="02010600030101010101" pitchFamily="2" charset="-122"/>
                <a:cs typeface="Times New Roman" panose="02020603050405020304" pitchFamily="18" charset="0"/>
              </a:rPr>
              <a:t>CBDB</a:t>
            </a:r>
            <a:r>
              <a:rPr lang="zh-CN" altLang="zh-CN" sz="5400" b="1" dirty="0">
                <a:effectLst/>
                <a:ea typeface="等线" panose="02010600030101010101" pitchFamily="2" charset="-122"/>
                <a:cs typeface="Times New Roman" panose="02020603050405020304" pitchFamily="18" charset="0"/>
              </a:rPr>
              <a:t>的</a:t>
            </a:r>
            <a:endParaRPr lang="en-US" altLang="zh-CN" sz="5400" b="1" dirty="0">
              <a:effectLst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sz="5400" b="1" dirty="0">
                <a:effectLst/>
                <a:ea typeface="等线" panose="02010600030101010101" pitchFamily="2" charset="-122"/>
                <a:cs typeface="Times New Roman" panose="02020603050405020304" pitchFamily="18" charset="0"/>
              </a:rPr>
              <a:t>基督教來華傳教士的</a:t>
            </a:r>
            <a:r>
              <a:rPr lang="zh-CN" altLang="en-US" sz="5400" b="1" dirty="0">
                <a:ea typeface="等线" panose="02010600030101010101" pitchFamily="2" charset="-122"/>
                <a:cs typeface="Times New Roman" panose="02020603050405020304" pitchFamily="18" charset="0"/>
              </a:rPr>
              <a:t>数据</a:t>
            </a:r>
            <a:r>
              <a:rPr lang="zh-CN" altLang="zh-CN" sz="5400" b="1" dirty="0">
                <a:ea typeface="等线" panose="02010600030101010101" pitchFamily="2" charset="-122"/>
                <a:cs typeface="Times New Roman" panose="02020603050405020304" pitchFamily="18" charset="0"/>
              </a:rPr>
              <a:t>探索</a:t>
            </a:r>
            <a:endParaRPr lang="zh-CN" altLang="en-US" sz="5400" b="1" dirty="0"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670969" y="3962673"/>
            <a:ext cx="6850062" cy="1131026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</a:rPr>
              <a:t>李 楊</a:t>
            </a:r>
          </a:p>
        </p:txBody>
      </p:sp>
      <p:cxnSp>
        <p:nvCxnSpPr>
          <p:cNvPr id="14" name="直线连接符 16"/>
          <p:cNvCxnSpPr/>
          <p:nvPr/>
        </p:nvCxnSpPr>
        <p:spPr>
          <a:xfrm>
            <a:off x="4023360" y="3223895"/>
            <a:ext cx="4131945" cy="0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H_Text_1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090613" y="2190416"/>
            <a:ext cx="3214688" cy="4570413"/>
          </a:xfrm>
          <a:prstGeom prst="roundRect">
            <a:avLst>
              <a:gd name="adj" fmla="val 5634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lIns="90000" tIns="180000" rIns="90000" bIns="90000"/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3D3D3D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2" name="MH_Other_2"/>
          <p:cNvSpPr/>
          <p:nvPr>
            <p:custDataLst>
              <p:tags r:id="rId2"/>
            </p:custDataLst>
          </p:nvPr>
        </p:nvSpPr>
        <p:spPr>
          <a:xfrm>
            <a:off x="1458913" y="5191125"/>
            <a:ext cx="163513" cy="114935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5400" cap="flat" cmpd="sng" algn="ctr">
            <a:noFill/>
            <a:prstDash val="solid"/>
          </a:ln>
          <a:effectLst/>
        </p:spPr>
        <p:txBody>
          <a:bodyPr lIns="68580" tIns="34290" rIns="68580" bIns="3429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3" name="MH_Other_3"/>
          <p:cNvSpPr/>
          <p:nvPr>
            <p:custDataLst>
              <p:tags r:id="rId3"/>
            </p:custDataLst>
          </p:nvPr>
        </p:nvSpPr>
        <p:spPr>
          <a:xfrm>
            <a:off x="3789363" y="5191125"/>
            <a:ext cx="163513" cy="114935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5400" cap="flat" cmpd="sng" algn="ctr">
            <a:noFill/>
            <a:prstDash val="solid"/>
          </a:ln>
          <a:effectLst/>
        </p:spPr>
        <p:txBody>
          <a:bodyPr lIns="68580" tIns="34290" rIns="68580" bIns="3429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9" name="MH_SubTitle_1"/>
          <p:cNvSpPr/>
          <p:nvPr>
            <p:custDataLst>
              <p:tags r:id="rId4"/>
            </p:custDataLst>
          </p:nvPr>
        </p:nvSpPr>
        <p:spPr>
          <a:xfrm>
            <a:off x="1459706" y="5531880"/>
            <a:ext cx="2411413" cy="957263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lIns="0" tIns="0" rIns="0" bIns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20" name="MH_Text_2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554538" y="2178050"/>
            <a:ext cx="3214688" cy="4570413"/>
          </a:xfrm>
          <a:prstGeom prst="roundRect">
            <a:avLst>
              <a:gd name="adj" fmla="val 5634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lIns="90000" tIns="180000" rIns="90000" bIns="90000"/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3D3D3D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21" name="MH_Other_4"/>
          <p:cNvSpPr/>
          <p:nvPr>
            <p:custDataLst>
              <p:tags r:id="rId6"/>
            </p:custDataLst>
          </p:nvPr>
        </p:nvSpPr>
        <p:spPr>
          <a:xfrm>
            <a:off x="4906963" y="5191125"/>
            <a:ext cx="166688" cy="114935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5400" cap="flat" cmpd="sng" algn="ctr">
            <a:noFill/>
            <a:prstDash val="solid"/>
          </a:ln>
          <a:effectLst/>
        </p:spPr>
        <p:txBody>
          <a:bodyPr lIns="68580" tIns="34290" rIns="68580" bIns="3429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22" name="MH_Other_5"/>
          <p:cNvSpPr/>
          <p:nvPr>
            <p:custDataLst>
              <p:tags r:id="rId7"/>
            </p:custDataLst>
          </p:nvPr>
        </p:nvSpPr>
        <p:spPr>
          <a:xfrm>
            <a:off x="7237413" y="5191125"/>
            <a:ext cx="165100" cy="114935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5400" cap="flat" cmpd="sng" algn="ctr">
            <a:noFill/>
            <a:prstDash val="solid"/>
          </a:ln>
          <a:effectLst/>
        </p:spPr>
        <p:txBody>
          <a:bodyPr lIns="68580" tIns="34290" rIns="68580" bIns="3429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23" name="MH_SubTitle_2"/>
          <p:cNvSpPr/>
          <p:nvPr>
            <p:custDataLst>
              <p:tags r:id="rId8"/>
            </p:custDataLst>
          </p:nvPr>
        </p:nvSpPr>
        <p:spPr>
          <a:xfrm>
            <a:off x="4948238" y="5585619"/>
            <a:ext cx="2411413" cy="957263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lIns="0" tIns="0" rIns="0" bIns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24" name="MH_Text_3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8002588" y="2178050"/>
            <a:ext cx="3217863" cy="4570413"/>
          </a:xfrm>
          <a:prstGeom prst="roundRect">
            <a:avLst>
              <a:gd name="adj" fmla="val 5634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lIns="90000" tIns="180000" rIns="90000" bIns="90000"/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3D3D3D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25" name="MH_Other_6"/>
          <p:cNvSpPr/>
          <p:nvPr>
            <p:custDataLst>
              <p:tags r:id="rId10"/>
            </p:custDataLst>
          </p:nvPr>
        </p:nvSpPr>
        <p:spPr>
          <a:xfrm>
            <a:off x="8358188" y="5191125"/>
            <a:ext cx="163513" cy="114935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5400" cap="flat" cmpd="sng" algn="ctr">
            <a:noFill/>
            <a:prstDash val="solid"/>
          </a:ln>
          <a:effectLst/>
        </p:spPr>
        <p:txBody>
          <a:bodyPr lIns="68580" tIns="34290" rIns="68580" bIns="3429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36" name="MH_Other_7"/>
          <p:cNvSpPr/>
          <p:nvPr>
            <p:custDataLst>
              <p:tags r:id="rId11"/>
            </p:custDataLst>
          </p:nvPr>
        </p:nvSpPr>
        <p:spPr>
          <a:xfrm>
            <a:off x="10688638" y="5191125"/>
            <a:ext cx="163513" cy="114935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5400" cap="flat" cmpd="sng" algn="ctr">
            <a:noFill/>
            <a:prstDash val="solid"/>
          </a:ln>
          <a:effectLst/>
        </p:spPr>
        <p:txBody>
          <a:bodyPr lIns="68580" tIns="34290" rIns="68580" bIns="3429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37" name="MH_SubTitle_3"/>
          <p:cNvSpPr/>
          <p:nvPr>
            <p:custDataLst>
              <p:tags r:id="rId12"/>
            </p:custDataLst>
          </p:nvPr>
        </p:nvSpPr>
        <p:spPr>
          <a:xfrm>
            <a:off x="8405812" y="5493941"/>
            <a:ext cx="2411413" cy="957263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lIns="0" tIns="0" rIns="0" bIns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2413000" y="5516563"/>
            <a:ext cx="900113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defTabSz="9144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kern="1200" cap="none" spc="600" normalizeH="0" baseline="0" noProof="0" dirty="0">
                <a:solidFill>
                  <a:schemeClr val="bg1">
                    <a:lumMod val="9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rPr>
              <a:t>01</a:t>
            </a:r>
          </a:p>
        </p:txBody>
      </p:sp>
      <p:sp>
        <p:nvSpPr>
          <p:cNvPr id="39" name="文本框 38"/>
          <p:cNvSpPr txBox="1"/>
          <p:nvPr/>
        </p:nvSpPr>
        <p:spPr>
          <a:xfrm>
            <a:off x="5773738" y="5497513"/>
            <a:ext cx="900113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defTabSz="9144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kern="1200" cap="none" spc="600" normalizeH="0" baseline="0" noProof="0" dirty="0">
                <a:solidFill>
                  <a:schemeClr val="bg1">
                    <a:lumMod val="9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rPr>
              <a:t>02</a:t>
            </a:r>
          </a:p>
        </p:txBody>
      </p:sp>
      <p:sp>
        <p:nvSpPr>
          <p:cNvPr id="40" name="文本框 39"/>
          <p:cNvSpPr txBox="1"/>
          <p:nvPr/>
        </p:nvSpPr>
        <p:spPr>
          <a:xfrm>
            <a:off x="9136063" y="5478463"/>
            <a:ext cx="900113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defTabSz="9144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kern="1200" cap="none" spc="600" normalizeH="0" baseline="0" noProof="0" dirty="0">
                <a:solidFill>
                  <a:schemeClr val="bg1">
                    <a:lumMod val="9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rPr>
              <a:t>03</a:t>
            </a:r>
          </a:p>
        </p:txBody>
      </p:sp>
      <p:sp>
        <p:nvSpPr>
          <p:cNvPr id="41" name="矩形 40"/>
          <p:cNvSpPr/>
          <p:nvPr/>
        </p:nvSpPr>
        <p:spPr>
          <a:xfrm>
            <a:off x="1090613" y="2631117"/>
            <a:ext cx="3008314" cy="22535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7200">
              <a:lnSpc>
                <a:spcPct val="130000"/>
              </a:lnSpc>
            </a:pPr>
            <a:r>
              <a:rPr kumimoji="0" lang="zh-CN" altLang="en-US" sz="2800" b="1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圖書館型</a:t>
            </a:r>
            <a:endParaRPr kumimoji="0" lang="en-US" altLang="zh-CN" sz="2800" b="1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lvl="0" algn="ctr" defTabSz="457200">
              <a:lnSpc>
                <a:spcPct val="130000"/>
              </a:lnSpc>
            </a:pPr>
            <a:r>
              <a:rPr kumimoji="0" lang="zh-CN" altLang="en-US" sz="2800" b="1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數據库</a:t>
            </a:r>
            <a:endParaRPr kumimoji="0" lang="en-US" altLang="zh-CN" sz="2800" b="1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lvl="0" algn="ctr" defTabSz="457200">
              <a:lnSpc>
                <a:spcPct val="130000"/>
              </a:lnSpc>
            </a:pPr>
            <a:r>
              <a:rPr kumimoji="0" lang="zh-CN" altLang="en-US" sz="2800" b="1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（</a:t>
            </a:r>
            <a:r>
              <a:rPr kumimoji="0" lang="en-US" altLang="zh-CN" sz="2800" b="1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Library-like database</a:t>
            </a:r>
            <a:r>
              <a:rPr kumimoji="0" lang="zh-CN" altLang="en-US" sz="2800" b="1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）</a:t>
            </a:r>
          </a:p>
        </p:txBody>
      </p:sp>
      <p:sp>
        <p:nvSpPr>
          <p:cNvPr id="42" name="矩形 41"/>
          <p:cNvSpPr/>
          <p:nvPr/>
        </p:nvSpPr>
        <p:spPr>
          <a:xfrm>
            <a:off x="4775469" y="2611554"/>
            <a:ext cx="2635250" cy="281365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defTabSz="457200">
              <a:lnSpc>
                <a:spcPct val="130000"/>
              </a:lnSpc>
            </a:pPr>
            <a:r>
              <a:rPr lang="zh-CN" altLang="zh-CN" sz="2800" b="1" dirty="0">
                <a:solidFill>
                  <a:schemeClr val="bg2">
                    <a:lumMod val="1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敘事導向型</a:t>
            </a:r>
            <a:endParaRPr lang="en-US" altLang="zh-CN" sz="2800" b="1" dirty="0">
              <a:solidFill>
                <a:schemeClr val="bg2">
                  <a:lumMod val="10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lvl="0" algn="ctr" defTabSz="457200">
              <a:lnSpc>
                <a:spcPct val="130000"/>
              </a:lnSpc>
            </a:pPr>
            <a:r>
              <a:rPr lang="zh-CN" altLang="en-US" sz="2800" b="1" dirty="0">
                <a:solidFill>
                  <a:schemeClr val="bg2">
                    <a:lumMod val="1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數據库</a:t>
            </a:r>
            <a:r>
              <a:rPr lang="zh-CN" altLang="zh-CN" sz="2800" b="1" dirty="0">
                <a:solidFill>
                  <a:schemeClr val="bg2">
                    <a:lumMod val="1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en-US" altLang="zh-CN" sz="2800" b="1" dirty="0">
                <a:solidFill>
                  <a:schemeClr val="bg2">
                    <a:lumMod val="1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Narrative-oriented database</a:t>
            </a:r>
            <a:r>
              <a:rPr lang="zh-CN" altLang="zh-CN" sz="2800" b="1" dirty="0">
                <a:solidFill>
                  <a:schemeClr val="bg2">
                    <a:lumMod val="1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）</a:t>
            </a:r>
            <a:endParaRPr lang="zh-CN" altLang="en-US" sz="2800" b="1" dirty="0">
              <a:solidFill>
                <a:schemeClr val="bg2">
                  <a:lumMod val="10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43" name="矩形 42"/>
          <p:cNvSpPr/>
          <p:nvPr/>
        </p:nvSpPr>
        <p:spPr>
          <a:xfrm>
            <a:off x="8332788" y="2611553"/>
            <a:ext cx="2635250" cy="281365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defTabSz="457200">
              <a:lnSpc>
                <a:spcPct val="130000"/>
              </a:lnSpc>
            </a:pPr>
            <a:r>
              <a:rPr lang="zh-CN" altLang="zh-CN" sz="2800" b="1" dirty="0">
                <a:solidFill>
                  <a:schemeClr val="bg2">
                    <a:lumMod val="1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多重</a:t>
            </a:r>
            <a:r>
              <a:rPr lang="zh-CN" altLang="en-US" sz="2800" b="1" dirty="0">
                <a:solidFill>
                  <a:schemeClr val="bg2">
                    <a:lumMod val="1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關係型</a:t>
            </a:r>
            <a:endParaRPr lang="en-US" altLang="zh-CN" sz="2800" b="1" dirty="0">
              <a:solidFill>
                <a:schemeClr val="bg2">
                  <a:lumMod val="10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lvl="0" algn="ctr" defTabSz="457200">
              <a:lnSpc>
                <a:spcPct val="130000"/>
              </a:lnSpc>
            </a:pPr>
            <a:r>
              <a:rPr lang="zh-CN" altLang="en-US" sz="2800" b="1" dirty="0">
                <a:solidFill>
                  <a:schemeClr val="bg2">
                    <a:lumMod val="1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數據庫</a:t>
            </a:r>
            <a:r>
              <a:rPr lang="zh-CN" altLang="zh-CN" sz="2800" b="1" dirty="0">
                <a:solidFill>
                  <a:schemeClr val="bg2">
                    <a:lumMod val="1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en-US" altLang="zh-CN" sz="2800" b="1" dirty="0">
                <a:solidFill>
                  <a:schemeClr val="bg2">
                    <a:lumMod val="1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Multiple-relation database</a:t>
            </a:r>
            <a:r>
              <a:rPr lang="zh-CN" altLang="zh-CN" sz="2800" b="1" dirty="0">
                <a:solidFill>
                  <a:schemeClr val="bg2">
                    <a:lumMod val="1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）</a:t>
            </a:r>
            <a:endParaRPr lang="zh-CN" altLang="en-US" sz="2800" b="1" dirty="0">
              <a:solidFill>
                <a:schemeClr val="bg2">
                  <a:lumMod val="10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848696" y="774699"/>
            <a:ext cx="78500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zh-CN" sz="4800" b="1" dirty="0">
                <a:effectLst/>
                <a:ea typeface="等线" panose="02010600030101010101" pitchFamily="2" charset="-122"/>
                <a:cs typeface="Times New Roman" panose="02020603050405020304" pitchFamily="18" charset="0"/>
              </a:rPr>
              <a:t>基督教中國</a:t>
            </a:r>
            <a:r>
              <a:rPr lang="zh-CN" altLang="en-US" sz="4800" b="1" dirty="0">
                <a:effectLst/>
                <a:ea typeface="等线" panose="02010600030101010101" pitchFamily="2" charset="-122"/>
                <a:cs typeface="Times New Roman" panose="02020603050405020304" pitchFamily="18" charset="0"/>
              </a:rPr>
              <a:t>的</a:t>
            </a:r>
            <a:r>
              <a:rPr lang="zh-CN" altLang="zh-CN" sz="4800" b="1" dirty="0">
                <a:effectLst/>
                <a:ea typeface="等线" panose="02010600030101010101" pitchFamily="2" charset="-122"/>
                <a:cs typeface="Times New Roman" panose="02020603050405020304" pitchFamily="18" charset="0"/>
              </a:rPr>
              <a:t>相關</a:t>
            </a:r>
            <a:r>
              <a:rPr lang="zh-CN" altLang="en-US" sz="4800" b="1" dirty="0">
                <a:effectLst/>
                <a:ea typeface="等线" panose="02010600030101010101" pitchFamily="2" charset="-122"/>
                <a:cs typeface="Times New Roman" panose="02020603050405020304" pitchFamily="18" charset="0"/>
              </a:rPr>
              <a:t>数据</a:t>
            </a:r>
            <a:r>
              <a:rPr lang="zh-CN" altLang="zh-CN" sz="4800" b="1" dirty="0">
                <a:effectLst/>
                <a:ea typeface="等线" panose="02010600030101010101" pitchFamily="2" charset="-122"/>
                <a:cs typeface="Times New Roman" panose="02020603050405020304" pitchFamily="18" charset="0"/>
              </a:rPr>
              <a:t>平臺</a:t>
            </a:r>
            <a:endParaRPr lang="zh-CN" altLang="en-US" sz="4800" b="1" dirty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QR 代码&#10;&#10;描述已自动生成">
            <a:extLst>
              <a:ext uri="{FF2B5EF4-FFF2-40B4-BE49-F238E27FC236}">
                <a16:creationId xmlns:a16="http://schemas.microsoft.com/office/drawing/2014/main" id="{01ED0E13-7B0D-5510-327E-9B7CF15ADC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" y="0"/>
            <a:ext cx="12182027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图形用户界面, 文本, 应用程序, 电子邮件&#10;&#10;描述已自动生成">
            <a:extLst>
              <a:ext uri="{FF2B5EF4-FFF2-40B4-BE49-F238E27FC236}">
                <a16:creationId xmlns:a16="http://schemas.microsoft.com/office/drawing/2014/main" id="{45454F1C-AA2D-7840-B3C7-95997AF81F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5241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图片 3" descr="地图&#10;&#10;描述已自动生成">
            <a:extLst>
              <a:ext uri="{FF2B5EF4-FFF2-40B4-BE49-F238E27FC236}">
                <a16:creationId xmlns:a16="http://schemas.microsoft.com/office/drawing/2014/main" id="{809E1D42-858E-8533-2CE0-7020D30387A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540" b="-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2913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图片 2" descr="图片包含 地图&#10;&#10;描述已自动生成">
            <a:extLst>
              <a:ext uri="{FF2B5EF4-FFF2-40B4-BE49-F238E27FC236}">
                <a16:creationId xmlns:a16="http://schemas.microsoft.com/office/drawing/2014/main" id="{C823ABCE-C9A9-1A60-DB38-ED1192B81E6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540" b="-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7175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773229" y="693734"/>
            <a:ext cx="77836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 dirty="0">
                <a:ea typeface="宋体" panose="02010600030101010101" pitchFamily="2" charset="-122"/>
                <a:cs typeface="Times New Roman" panose="02020603050405020304" pitchFamily="18" charset="0"/>
              </a:rPr>
              <a:t>中國</a:t>
            </a:r>
            <a:r>
              <a:rPr lang="zh-CN" altLang="zh-CN" sz="4800" b="1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的相關研究機構</a:t>
            </a:r>
            <a:endParaRPr lang="zh-CN" altLang="en-US" sz="4800" b="1" dirty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3189B36D-28F7-2022-320F-3803A782A131}"/>
              </a:ext>
            </a:extLst>
          </p:cNvPr>
          <p:cNvSpPr txBox="1"/>
          <p:nvPr/>
        </p:nvSpPr>
        <p:spPr>
          <a:xfrm>
            <a:off x="522971" y="1867302"/>
            <a:ext cx="1064554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Wingdings" panose="05000000000000000000" pitchFamily="2" charset="2"/>
              <a:buChar char="Ø"/>
            </a:pPr>
            <a:r>
              <a:rPr lang="zh-CN" altLang="zh-CN" sz="36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中國社科院世界宗教研究所的基督教研究中心</a:t>
            </a:r>
            <a:endParaRPr lang="en-US" altLang="zh-CN" sz="3600" kern="100" dirty="0">
              <a:effectLst/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742950" indent="-742950" algn="just">
              <a:buFont typeface="Wingdings" panose="05000000000000000000" pitchFamily="2" charset="2"/>
              <a:buChar char="Ø"/>
            </a:pPr>
            <a:r>
              <a:rPr lang="zh-CN" altLang="zh-CN" sz="36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華中師範大學中國教會大學史研究中心</a:t>
            </a:r>
          </a:p>
          <a:p>
            <a:pPr marL="742950" indent="-742950" algn="just">
              <a:buFont typeface="Wingdings" panose="05000000000000000000" pitchFamily="2" charset="2"/>
              <a:buChar char="Ø"/>
            </a:pPr>
            <a:r>
              <a:rPr lang="zh-CN" altLang="zh-CN" sz="36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復旦大學基督教研究中心</a:t>
            </a:r>
          </a:p>
          <a:p>
            <a:pPr marL="742950" indent="-742950" algn="just">
              <a:buFont typeface="Wingdings" panose="05000000000000000000" pitchFamily="2" charset="2"/>
              <a:buChar char="Ø"/>
            </a:pPr>
            <a:r>
              <a:rPr lang="zh-CN" altLang="zh-CN" sz="36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上海大學宗教與中國社會研究中心</a:t>
            </a:r>
          </a:p>
          <a:p>
            <a:pPr marL="742950" indent="-742950" algn="just">
              <a:buFont typeface="Wingdings" panose="05000000000000000000" pitchFamily="2" charset="2"/>
              <a:buChar char="Ø"/>
            </a:pPr>
            <a:r>
              <a:rPr lang="zh-CN" altLang="zh-CN" sz="36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山東大學宗教研究所</a:t>
            </a:r>
          </a:p>
          <a:p>
            <a:pPr marL="742950" indent="-742950" algn="just">
              <a:buFont typeface="Wingdings" panose="05000000000000000000" pitchFamily="2" charset="2"/>
              <a:buChar char="Ø"/>
            </a:pPr>
            <a:r>
              <a:rPr lang="zh-CN" altLang="zh-CN" sz="36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四川大學基督教研究中心</a:t>
            </a:r>
          </a:p>
          <a:p>
            <a:pPr marL="742950" indent="-742950" algn="just">
              <a:buFont typeface="Wingdings" panose="05000000000000000000" pitchFamily="2" charset="2"/>
              <a:buChar char="Ø"/>
            </a:pPr>
            <a:r>
              <a:rPr lang="zh-CN" altLang="zh-CN" sz="3600" kern="1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福建師範大學宗教文化研究所基督教研究室</a:t>
            </a:r>
          </a:p>
        </p:txBody>
      </p:sp>
    </p:spTree>
    <p:extLst>
      <p:ext uri="{BB962C8B-B14F-4D97-AF65-F5344CB8AC3E}">
        <p14:creationId xmlns:p14="http://schemas.microsoft.com/office/powerpoint/2010/main" val="1492288468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312655" y="1070610"/>
            <a:ext cx="5565737" cy="1311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kumimoji="1" lang="en-US" altLang="zh-CN" sz="8800" dirty="0"/>
              <a:t>03</a:t>
            </a:r>
          </a:p>
        </p:txBody>
      </p:sp>
      <p:sp>
        <p:nvSpPr>
          <p:cNvPr id="4" name="矩形 3"/>
          <p:cNvSpPr/>
          <p:nvPr/>
        </p:nvSpPr>
        <p:spPr>
          <a:xfrm>
            <a:off x="0" y="2651245"/>
            <a:ext cx="12021954" cy="1131026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sz="48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数据的應用</a:t>
            </a:r>
          </a:p>
        </p:txBody>
      </p:sp>
      <p:sp>
        <p:nvSpPr>
          <p:cNvPr id="42009" name="PA_文本框 30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348460" y="4302036"/>
            <a:ext cx="9494126" cy="755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25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125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125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125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125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125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125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125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125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1" lang="zh-CN" altLang="en-US" sz="4000" dirty="0">
                <a:latin typeface="楷体" panose="02010609060101010101" pitchFamily="49" charset="-122"/>
                <a:ea typeface="楷体" panose="02010609060101010101" pitchFamily="49" charset="-122"/>
              </a:rPr>
              <a:t>如何利用</a:t>
            </a:r>
            <a:r>
              <a:rPr kumimoji="1" lang="en-US" altLang="zh-CN" sz="4000" dirty="0">
                <a:latin typeface="楷体" panose="02010609060101010101" pitchFamily="49" charset="-122"/>
                <a:ea typeface="楷体" panose="02010609060101010101" pitchFamily="49" charset="-122"/>
              </a:rPr>
              <a:t>CBDB</a:t>
            </a:r>
            <a:r>
              <a:rPr kumimoji="1" lang="zh-CN" altLang="en-US" sz="4000" dirty="0">
                <a:latin typeface="楷体" panose="02010609060101010101" pitchFamily="49" charset="-122"/>
                <a:ea typeface="楷体" panose="02010609060101010101" pitchFamily="49" charset="-122"/>
              </a:rPr>
              <a:t>的理念與技術增益學術研究</a:t>
            </a:r>
          </a:p>
        </p:txBody>
      </p:sp>
    </p:spTree>
    <p:extLst>
      <p:ext uri="{BB962C8B-B14F-4D97-AF65-F5344CB8AC3E}">
        <p14:creationId xmlns:p14="http://schemas.microsoft.com/office/powerpoint/2010/main" val="2185673888"/>
      </p:ext>
    </p:extLst>
  </p:cSld>
  <p:clrMapOvr>
    <a:masterClrMapping/>
  </p:clrMapOvr>
  <p:transition spd="med">
    <p:pull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DB88D030-7F47-09CD-556B-E529987B77D6}"/>
              </a:ext>
            </a:extLst>
          </p:cNvPr>
          <p:cNvSpPr txBox="1"/>
          <p:nvPr/>
        </p:nvSpPr>
        <p:spPr>
          <a:xfrm>
            <a:off x="618277" y="4711001"/>
            <a:ext cx="2201925" cy="8223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zh-CN" altLang="en-US" sz="3600" b="1" dirty="0">
                <a:latin typeface="+mj-lt"/>
                <a:ea typeface="+mj-ea"/>
                <a:cs typeface="+mj-cs"/>
              </a:rPr>
              <a:t>數據透視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73591A5E-822E-D579-233C-636AFC168FDF}"/>
              </a:ext>
            </a:extLst>
          </p:cNvPr>
          <p:cNvSpPr txBox="1"/>
          <p:nvPr/>
        </p:nvSpPr>
        <p:spPr>
          <a:xfrm>
            <a:off x="3368843" y="4711001"/>
            <a:ext cx="8737595" cy="9982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zh-CN" altLang="en-US" sz="3600" dirty="0">
                <a:latin typeface="楷体" panose="02010609060101010101" pitchFamily="49" charset="-122"/>
                <a:ea typeface="楷体" panose="02010609060101010101" pitchFamily="49" charset="-122"/>
              </a:rPr>
              <a:t>英美占总数的</a:t>
            </a:r>
            <a:r>
              <a:rPr lang="en-US" altLang="zh-CN" sz="3600" dirty="0">
                <a:latin typeface="楷体" panose="02010609060101010101" pitchFamily="49" charset="-122"/>
                <a:ea typeface="楷体" panose="02010609060101010101" pitchFamily="49" charset="-122"/>
              </a:rPr>
              <a:t>85%</a:t>
            </a:r>
            <a:r>
              <a:rPr lang="zh-CN" altLang="en-US" sz="3600" dirty="0">
                <a:latin typeface="楷体" panose="02010609060101010101" pitchFamily="49" charset="-122"/>
                <a:ea typeface="楷体" panose="02010609060101010101" pitchFamily="49" charset="-122"/>
              </a:rPr>
              <a:t>；美国占总数的</a:t>
            </a:r>
            <a:r>
              <a:rPr lang="en-US" altLang="zh-CN" sz="3600" dirty="0">
                <a:latin typeface="楷体" panose="02010609060101010101" pitchFamily="49" charset="-122"/>
                <a:ea typeface="楷体" panose="02010609060101010101" pitchFamily="49" charset="-122"/>
              </a:rPr>
              <a:t>57%</a:t>
            </a:r>
            <a:r>
              <a:rPr lang="zh-CN" altLang="en-US" sz="3600" dirty="0">
                <a:latin typeface="楷体" panose="02010609060101010101" pitchFamily="49" charset="-122"/>
                <a:ea typeface="楷体" panose="02010609060101010101" pitchFamily="49" charset="-122"/>
              </a:rPr>
              <a:t>；美国与英国人数比接近</a:t>
            </a:r>
            <a:r>
              <a:rPr lang="en-US" altLang="zh-CN" sz="3600" dirty="0">
                <a:latin typeface="楷体" panose="02010609060101010101" pitchFamily="49" charset="-122"/>
                <a:ea typeface="楷体" panose="02010609060101010101" pitchFamily="49" charset="-122"/>
              </a:rPr>
              <a:t>2:1</a:t>
            </a:r>
          </a:p>
        </p:txBody>
      </p:sp>
      <p:pic>
        <p:nvPicPr>
          <p:cNvPr id="8" name="图片 7" descr="电脑屏幕截图&#10;&#10;中度可信度描述已自动生成">
            <a:extLst>
              <a:ext uri="{FF2B5EF4-FFF2-40B4-BE49-F238E27FC236}">
                <a16:creationId xmlns:a16="http://schemas.microsoft.com/office/drawing/2014/main" id="{F17C1024-B433-1419-7646-1B46103FD3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72" y="279133"/>
            <a:ext cx="12146345" cy="3686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6672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DB88D030-7F47-09CD-556B-E529987B77D6}"/>
              </a:ext>
            </a:extLst>
          </p:cNvPr>
          <p:cNvSpPr txBox="1"/>
          <p:nvPr/>
        </p:nvSpPr>
        <p:spPr>
          <a:xfrm>
            <a:off x="606286" y="305079"/>
            <a:ext cx="72158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/>
              <a:t>數據透視</a:t>
            </a:r>
          </a:p>
        </p:txBody>
      </p:sp>
      <p:pic>
        <p:nvPicPr>
          <p:cNvPr id="5" name="图片 4" descr="图形用户界面, 图表, 折线图&#10;&#10;描述已自动生成">
            <a:extLst>
              <a:ext uri="{FF2B5EF4-FFF2-40B4-BE49-F238E27FC236}">
                <a16:creationId xmlns:a16="http://schemas.microsoft.com/office/drawing/2014/main" id="{2ED2CAD2-C374-5D34-6877-36575C6BC4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91" y="1093722"/>
            <a:ext cx="11942818" cy="4919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0181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DB88D030-7F47-09CD-556B-E529987B77D6}"/>
              </a:ext>
            </a:extLst>
          </p:cNvPr>
          <p:cNvSpPr txBox="1"/>
          <p:nvPr/>
        </p:nvSpPr>
        <p:spPr>
          <a:xfrm>
            <a:off x="606286" y="305079"/>
            <a:ext cx="72158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/>
              <a:t>地理信息可視化</a:t>
            </a:r>
          </a:p>
        </p:txBody>
      </p:sp>
      <p:pic>
        <p:nvPicPr>
          <p:cNvPr id="8" name="图片 7" descr="图形用户界面, 文本&#10;&#10;描述已自动生成">
            <a:extLst>
              <a:ext uri="{FF2B5EF4-FFF2-40B4-BE49-F238E27FC236}">
                <a16:creationId xmlns:a16="http://schemas.microsoft.com/office/drawing/2014/main" id="{DC083F13-4976-651E-E097-F8F52B7134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15" y="1408865"/>
            <a:ext cx="12046569" cy="5454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8600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312655" y="1070610"/>
            <a:ext cx="5565737" cy="1311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kumimoji="1" lang="en-US" altLang="zh-CN" sz="8800" dirty="0"/>
              <a:t>01</a:t>
            </a:r>
          </a:p>
        </p:txBody>
      </p:sp>
      <p:sp>
        <p:nvSpPr>
          <p:cNvPr id="4" name="矩形 3"/>
          <p:cNvSpPr/>
          <p:nvPr/>
        </p:nvSpPr>
        <p:spPr>
          <a:xfrm>
            <a:off x="2670492" y="2539091"/>
            <a:ext cx="6850062" cy="1131026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sz="48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如何選擇</a:t>
            </a:r>
            <a:r>
              <a:rPr kumimoji="1" lang="en-US" altLang="zh-CN" sz="48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source</a:t>
            </a:r>
            <a:endParaRPr kumimoji="1" lang="zh-CN" altLang="en-US" sz="48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2009" name="PA_文本框 30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348460" y="3984402"/>
            <a:ext cx="9494126" cy="755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25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125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125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125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125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125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125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125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125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1" lang="zh-CN" altLang="en-US" sz="4000" dirty="0">
                <a:latin typeface="楷体" panose="02010609060101010101" pitchFamily="49" charset="-122"/>
                <a:ea typeface="楷体" panose="02010609060101010101" pitchFamily="49" charset="-122"/>
              </a:rPr>
              <a:t>選擇</a:t>
            </a:r>
            <a:r>
              <a:rPr kumimoji="1" lang="en-US" altLang="zh-CN" sz="4000" dirty="0">
                <a:latin typeface="楷体" panose="02010609060101010101" pitchFamily="49" charset="-122"/>
                <a:ea typeface="楷体" panose="02010609060101010101" pitchFamily="49" charset="-122"/>
              </a:rPr>
              <a:t>source</a:t>
            </a:r>
            <a:r>
              <a:rPr kumimoji="1" lang="zh-CN" altLang="en-US" sz="4000" dirty="0">
                <a:latin typeface="楷体" panose="02010609060101010101" pitchFamily="49" charset="-122"/>
                <a:ea typeface="楷体" panose="02010609060101010101" pitchFamily="49" charset="-122"/>
              </a:rPr>
              <a:t>過程中步入的誤區和體會</a:t>
            </a:r>
          </a:p>
        </p:txBody>
      </p:sp>
    </p:spTree>
    <p:extLst>
      <p:ext uri="{BB962C8B-B14F-4D97-AF65-F5344CB8AC3E}">
        <p14:creationId xmlns:p14="http://schemas.microsoft.com/office/powerpoint/2010/main" val="3805991131"/>
      </p:ext>
    </p:extLst>
  </p:cSld>
  <p:clrMapOvr>
    <a:masterClrMapping/>
  </p:clrMapOvr>
  <p:transition spd="med">
    <p:pull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6DB90414-2647-E4D4-25E6-CDCDF122BC2A}"/>
              </a:ext>
            </a:extLst>
          </p:cNvPr>
          <p:cNvSpPr txBox="1"/>
          <p:nvPr/>
        </p:nvSpPr>
        <p:spPr>
          <a:xfrm>
            <a:off x="453149" y="323600"/>
            <a:ext cx="800219" cy="462975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4000" b="1" dirty="0"/>
              <a:t>地理信息可視化</a:t>
            </a:r>
          </a:p>
        </p:txBody>
      </p:sp>
      <p:pic>
        <p:nvPicPr>
          <p:cNvPr id="7" name="图片 6" descr="地图&#10;&#10;描述已自动生成">
            <a:extLst>
              <a:ext uri="{FF2B5EF4-FFF2-40B4-BE49-F238E27FC236}">
                <a16:creationId xmlns:a16="http://schemas.microsoft.com/office/drawing/2014/main" id="{FD80B46E-30C3-B5A8-7258-23D76BA448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3068" y="9939"/>
            <a:ext cx="106532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0557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34235AF7-36F6-5248-9E2E-59A0DA861102}"/>
              </a:ext>
            </a:extLst>
          </p:cNvPr>
          <p:cNvSpPr txBox="1"/>
          <p:nvPr/>
        </p:nvSpPr>
        <p:spPr>
          <a:xfrm>
            <a:off x="2059807" y="2223437"/>
            <a:ext cx="839322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6000" dirty="0"/>
              <a:t>謝謝聆聽</a:t>
            </a:r>
            <a:endParaRPr lang="en-US" altLang="zh-CN" sz="6000" dirty="0"/>
          </a:p>
          <a:p>
            <a:pPr algn="ctr"/>
            <a:r>
              <a:rPr lang="en-US" altLang="zh-CN" sz="6000" dirty="0"/>
              <a:t>Thank You!</a:t>
            </a:r>
            <a:endParaRPr lang="zh-CN" altLang="en-US" sz="60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1872369" y="4660123"/>
            <a:ext cx="25093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bg2">
                    <a:lumMod val="1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点击此处添加标题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6692019" y="4660123"/>
            <a:ext cx="25093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bg2">
                    <a:lumMod val="1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点击此处添加标题</a:t>
            </a:r>
          </a:p>
        </p:txBody>
      </p:sp>
      <p:pic>
        <p:nvPicPr>
          <p:cNvPr id="4" name="图片 3" descr="文本, 信件, 白板&#10;&#10;描述已自动生成">
            <a:extLst>
              <a:ext uri="{FF2B5EF4-FFF2-40B4-BE49-F238E27FC236}">
                <a16:creationId xmlns:a16="http://schemas.microsoft.com/office/drawing/2014/main" id="{4D45B8AE-B16F-7505-943D-28DBB0934B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2506" y="404012"/>
            <a:ext cx="4210197" cy="5993608"/>
          </a:xfrm>
          <a:prstGeom prst="rect">
            <a:avLst/>
          </a:prstGeom>
        </p:spPr>
      </p:pic>
      <p:pic>
        <p:nvPicPr>
          <p:cNvPr id="6" name="图片 5" descr="文本&#10;&#10;描述已自动生成">
            <a:extLst>
              <a:ext uri="{FF2B5EF4-FFF2-40B4-BE49-F238E27FC236}">
                <a16:creationId xmlns:a16="http://schemas.microsoft.com/office/drawing/2014/main" id="{D8E6283E-35CB-8B8D-75D1-82A88E8C4C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7611" y="404013"/>
            <a:ext cx="4073784" cy="5993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471252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1872369" y="4660123"/>
            <a:ext cx="25093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bg2">
                    <a:lumMod val="1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点击此处添加标题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6169794" y="1819175"/>
            <a:ext cx="460087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 dirty="0">
                <a:solidFill>
                  <a:schemeClr val="bg2">
                    <a:lumMod val="1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作者是當時來華的一位美國傳教士，他寫了自己的</a:t>
            </a:r>
            <a:r>
              <a:rPr lang="en-US" altLang="zh-CN" sz="4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338</a:t>
            </a:r>
            <a:r>
              <a:rPr lang="zh-CN" altLang="en-US" sz="4800" b="1" dirty="0">
                <a:solidFill>
                  <a:schemeClr val="bg2">
                    <a:lumMod val="1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個同仁。</a:t>
            </a:r>
          </a:p>
        </p:txBody>
      </p:sp>
      <p:pic>
        <p:nvPicPr>
          <p:cNvPr id="4" name="图片 3" descr="文本, 信件, 白板&#10;&#10;描述已自动生成">
            <a:extLst>
              <a:ext uri="{FF2B5EF4-FFF2-40B4-BE49-F238E27FC236}">
                <a16:creationId xmlns:a16="http://schemas.microsoft.com/office/drawing/2014/main" id="{4D45B8AE-B16F-7505-943D-28DBB0934B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777" y="393495"/>
            <a:ext cx="4335325" cy="617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059993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19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1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3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25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图片 3" descr="图形用户界面, 文本, 应用程序&#10;&#10;描述已自动生成">
            <a:extLst>
              <a:ext uri="{FF2B5EF4-FFF2-40B4-BE49-F238E27FC236}">
                <a16:creationId xmlns:a16="http://schemas.microsoft.com/office/drawing/2014/main" id="{49EE6082-C26F-BDFD-548A-6A66919AFB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459" y="795029"/>
            <a:ext cx="11511082" cy="5267941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1872369" y="4660123"/>
            <a:ext cx="25093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bg2">
                    <a:lumMod val="1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点击此处添加标题</a:t>
            </a:r>
          </a:p>
        </p:txBody>
      </p:sp>
      <p:pic>
        <p:nvPicPr>
          <p:cNvPr id="6" name="图片 5" descr="文本&#10;&#10;描述已自动生成">
            <a:extLst>
              <a:ext uri="{FF2B5EF4-FFF2-40B4-BE49-F238E27FC236}">
                <a16:creationId xmlns:a16="http://schemas.microsoft.com/office/drawing/2014/main" id="{D8E6283E-35CB-8B8D-75D1-82A88E8C4C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727" y="846878"/>
            <a:ext cx="3510075" cy="5164244"/>
          </a:xfrm>
          <a:prstGeom prst="rect">
            <a:avLst/>
          </a:prstGeom>
        </p:spPr>
      </p:pic>
      <p:pic>
        <p:nvPicPr>
          <p:cNvPr id="8" name="图片 7" descr="表格&#10;&#10;描述已自动生成">
            <a:extLst>
              <a:ext uri="{FF2B5EF4-FFF2-40B4-BE49-F238E27FC236}">
                <a16:creationId xmlns:a16="http://schemas.microsoft.com/office/drawing/2014/main" id="{CA25C46A-FAC3-E0C4-8707-DF42DCCCFB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4554" y="846878"/>
            <a:ext cx="6742293" cy="5003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01283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矩形 37"/>
          <p:cNvSpPr/>
          <p:nvPr/>
        </p:nvSpPr>
        <p:spPr>
          <a:xfrm>
            <a:off x="109678" y="488903"/>
            <a:ext cx="11972643" cy="9510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7200">
              <a:lnSpc>
                <a:spcPct val="130000"/>
              </a:lnSpc>
            </a:pPr>
            <a:r>
              <a:rPr lang="zh-CN" altLang="en-US" sz="4800" b="1" kern="12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黃光域整理的</a:t>
            </a:r>
            <a:r>
              <a:rPr lang="en-US" altLang="zh-CN" sz="4800" b="1" kern="12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626</a:t>
            </a:r>
            <a:r>
              <a:rPr lang="zh-CN" altLang="en-US" sz="4800" b="1" kern="12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位來華</a:t>
            </a:r>
            <a:r>
              <a: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傳教士</a:t>
            </a:r>
            <a:r>
              <a:rPr lang="zh-CN" altLang="en-US" sz="4800" b="1" kern="12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（未刊稿）</a:t>
            </a:r>
            <a:endParaRPr lang="zh-CN" altLang="en-US" sz="4800" i="1" noProof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9" name="图片 8" descr="图形用户界面, 应用程序, Word&#10;&#10;描述已自动生成">
            <a:extLst>
              <a:ext uri="{FF2B5EF4-FFF2-40B4-BE49-F238E27FC236}">
                <a16:creationId xmlns:a16="http://schemas.microsoft.com/office/drawing/2014/main" id="{1D960960-7F0F-6B25-498E-A43CDCA7D5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64" y="1629957"/>
            <a:ext cx="12059270" cy="456588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图片 4" descr="图示, 示意图&#10;&#10;描述已自动生成">
            <a:extLst>
              <a:ext uri="{FF2B5EF4-FFF2-40B4-BE49-F238E27FC236}">
                <a16:creationId xmlns:a16="http://schemas.microsoft.com/office/drawing/2014/main" id="{C4738182-66C8-9AC4-4A4E-5EBFAD8437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23" y="631403"/>
            <a:ext cx="11543588" cy="559476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99815506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312655" y="1070610"/>
            <a:ext cx="5565737" cy="1311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kumimoji="1" lang="en-US" altLang="zh-CN" sz="8800" dirty="0"/>
              <a:t>02</a:t>
            </a:r>
          </a:p>
        </p:txBody>
      </p:sp>
      <p:sp>
        <p:nvSpPr>
          <p:cNvPr id="4" name="矩形 3"/>
          <p:cNvSpPr/>
          <p:nvPr/>
        </p:nvSpPr>
        <p:spPr>
          <a:xfrm>
            <a:off x="0" y="2651245"/>
            <a:ext cx="12021954" cy="1131026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sz="48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基督教中國的數字平臺与中國研究機構</a:t>
            </a:r>
          </a:p>
        </p:txBody>
      </p:sp>
      <p:sp>
        <p:nvSpPr>
          <p:cNvPr id="42009" name="PA_文本框 30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348460" y="4302036"/>
            <a:ext cx="9494126" cy="755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25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125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125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125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125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125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125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125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125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1" lang="zh-CN" altLang="en-US" sz="4000" dirty="0">
                <a:latin typeface="楷体" panose="02010609060101010101" pitchFamily="49" charset="-122"/>
                <a:ea typeface="楷体" panose="02010609060101010101" pitchFamily="49" charset="-122"/>
              </a:rPr>
              <a:t>同行與潛在合作夥伴</a:t>
            </a:r>
          </a:p>
        </p:txBody>
      </p:sp>
    </p:spTree>
    <p:extLst>
      <p:ext uri="{BB962C8B-B14F-4D97-AF65-F5344CB8AC3E}">
        <p14:creationId xmlns:p14="http://schemas.microsoft.com/office/powerpoint/2010/main" val="3309559152"/>
      </p:ext>
    </p:extLst>
  </p:cSld>
  <p:clrMapOvr>
    <a:masterClrMapping/>
  </p:clrMapOvr>
  <p:transition spd="med">
    <p:pull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8730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87308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TEMPLATE_SUBCATEGORY" val="0"/>
  <p:tag name="KSO_WM_TAG_VERSION" val="1.0"/>
  <p:tag name="KSO_WM_BEAUTIFY_FLAG" val="#wm#"/>
  <p:tag name="KSO_WM_TEMPLATE_CATEGORY" val="custom"/>
  <p:tag name="KSO_WM_TEMPLATE_INDEX" val="20187308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1.3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numdgm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numdgm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1.3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520223315"/>
  <p:tag name="MH_LIBRARY" val="GRAPHIC"/>
  <p:tag name="MH_TYPE" val="Text"/>
  <p:tag name="MH_ORDER" val="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520223315"/>
  <p:tag name="MH_LIBRARY" val="GRAPHIC"/>
  <p:tag name="MH_TYPE" val="Other"/>
  <p:tag name="MH_ORDER" val="2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520223315"/>
  <p:tag name="MH_LIBRARY" val="GRAPHIC"/>
  <p:tag name="MH_TYPE" val="Other"/>
  <p:tag name="MH_ORDER" val="3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520223315"/>
  <p:tag name="MH_LIBRARY" val="GRAPHIC"/>
  <p:tag name="MH_TYPE" val="SubTitle"/>
  <p:tag name="MH_ORDER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520223315"/>
  <p:tag name="MH_LIBRARY" val="GRAPHIC"/>
  <p:tag name="MH_TYPE" val="Text"/>
  <p:tag name="MH_ORDER" val="2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520223315"/>
  <p:tag name="MH_LIBRARY" val="GRAPHIC"/>
  <p:tag name="MH_TYPE" val="Other"/>
  <p:tag name="MH_ORDER" val="4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520223315"/>
  <p:tag name="MH_LIBRARY" val="GRAPHIC"/>
  <p:tag name="MH_TYPE" val="Other"/>
  <p:tag name="MH_ORDER" val="5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520223315"/>
  <p:tag name="MH_LIBRARY" val="GRAPHIC"/>
  <p:tag name="MH_TYPE" val="SubTitle"/>
  <p:tag name="MH_ORDER" val="2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520223315"/>
  <p:tag name="MH_LIBRARY" val="GRAPHIC"/>
  <p:tag name="MH_TYPE" val="Text"/>
  <p:tag name="MH_ORDER" val="3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520223315"/>
  <p:tag name="MH_LIBRARY" val="GRAPHIC"/>
  <p:tag name="MH_TYPE" val="Other"/>
  <p:tag name="MH_ORDER" val="6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520223315"/>
  <p:tag name="MH_LIBRARY" val="GRAPHIC"/>
  <p:tag name="MH_TYPE" val="Other"/>
  <p:tag name="MH_ORDER" val="7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520223315"/>
  <p:tag name="MH_LIBRARY" val="GRAPHIC"/>
  <p:tag name="MH_TYPE" val="SubTitle"/>
  <p:tag name="MH_ORDER" val="3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1.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3868</TotalTime>
  <Words>275</Words>
  <Application>Microsoft Office PowerPoint</Application>
  <PresentationFormat>宽屏</PresentationFormat>
  <Paragraphs>44</Paragraphs>
  <Slides>21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27" baseType="lpstr">
      <vt:lpstr>楷体</vt:lpstr>
      <vt:lpstr>隶书</vt:lpstr>
      <vt:lpstr>微软雅黑</vt:lpstr>
      <vt:lpstr>Arial</vt:lpstr>
      <vt:lpstr>Wingdings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Li Yang</dc:creator>
  <cp:lastModifiedBy>李 杨</cp:lastModifiedBy>
  <cp:revision>29</cp:revision>
  <dcterms:created xsi:type="dcterms:W3CDTF">2019-04-12T09:30:00Z</dcterms:created>
  <dcterms:modified xsi:type="dcterms:W3CDTF">2022-07-28T02:40:58Z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2052-11.1.0.11875</vt:lpwstr>
  </property>
  <property fmtid="{D5CDD505-2E9C-101B-9397-08002B2CF9AE}" pid="3" name="KSOTemplateUUID">
    <vt:lpwstr>v1.0_mb_Vt/Lrclv7kk7v0WRjFH0QA==</vt:lpwstr>
  </property>
  <property fmtid="{D5CDD505-2E9C-101B-9397-08002B2CF9AE}" pid="4" name="ICV">
    <vt:lpwstr>E5046C050E6F4893A02A8DE4FE5628C9</vt:lpwstr>
  </property>
</Properties>
</file>