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70" r:id="rId5"/>
    <p:sldId id="273" r:id="rId6"/>
    <p:sldId id="259" r:id="rId7"/>
    <p:sldId id="286" r:id="rId8"/>
    <p:sldId id="310" r:id="rId9"/>
    <p:sldId id="260" r:id="rId10"/>
    <p:sldId id="275" r:id="rId11"/>
    <p:sldId id="277" r:id="rId12"/>
    <p:sldId id="284" r:id="rId13"/>
    <p:sldId id="290" r:id="rId14"/>
    <p:sldId id="288" r:id="rId15"/>
    <p:sldId id="262" r:id="rId16"/>
    <p:sldId id="278" r:id="rId17"/>
    <p:sldId id="294" r:id="rId18"/>
    <p:sldId id="293" r:id="rId19"/>
    <p:sldId id="306" r:id="rId20"/>
    <p:sldId id="296" r:id="rId21"/>
    <p:sldId id="307" r:id="rId22"/>
    <p:sldId id="263" r:id="rId23"/>
    <p:sldId id="279" r:id="rId24"/>
    <p:sldId id="280" r:id="rId25"/>
    <p:sldId id="292" r:id="rId26"/>
    <p:sldId id="258" r:id="rId27"/>
    <p:sldId id="308" r:id="rId28"/>
  </p:sldIdLst>
  <p:sldSz cx="12192000" cy="6858000"/>
  <p:notesSz cx="6858000" cy="9144000"/>
  <p:custDataLst>
    <p:tags r:id="rId32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47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2" Type="http://schemas.openxmlformats.org/officeDocument/2006/relationships/tags" Target="tags/tag2.xml"/><Relationship Id="rId31" Type="http://schemas.openxmlformats.org/officeDocument/2006/relationships/tableStyles" Target="tableStyles.xml"/><Relationship Id="rId30" Type="http://schemas.openxmlformats.org/officeDocument/2006/relationships/viewProps" Target="viewProps.xml"/><Relationship Id="rId3" Type="http://schemas.openxmlformats.org/officeDocument/2006/relationships/slide" Target="slides/slide1.xml"/><Relationship Id="rId29" Type="http://schemas.openxmlformats.org/officeDocument/2006/relationships/presProps" Target="presProps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175" indent="-384175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1" Type="http://schemas.openxmlformats.org/officeDocument/2006/relationships/tags" Target="../tags/tag1.xml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7.png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dirty="0"/>
              <a:t>關於</a:t>
            </a:r>
            <a:r>
              <a:rPr lang="en-US" altLang="zh-CN" dirty="0"/>
              <a:t>《</a:t>
            </a:r>
            <a:r>
              <a:rPr lang="zh-CN" altLang="en-US" dirty="0"/>
              <a:t>明畫錄</a:t>
            </a:r>
            <a:r>
              <a:rPr lang="en-US" altLang="zh-CN" dirty="0"/>
              <a:t>》</a:t>
            </a:r>
            <a:br>
              <a:rPr lang="en-US" altLang="zh-CN" dirty="0"/>
            </a:br>
            <a:r>
              <a:rPr lang="zh-CN" altLang="en-US" dirty="0"/>
              <a:t>文本數據的整理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4495271" y="4685853"/>
            <a:ext cx="6831673" cy="1086237"/>
          </a:xfrm>
        </p:spPr>
        <p:txBody>
          <a:bodyPr/>
          <a:lstStyle/>
          <a:p>
            <a:r>
              <a:rPr lang="en-US" altLang="zh-CN" dirty="0"/>
              <a:t>Shalan</a:t>
            </a:r>
            <a:r>
              <a:rPr lang="zh-CN" altLang="en-US" dirty="0"/>
              <a:t> </a:t>
            </a:r>
            <a:r>
              <a:rPr lang="en-US" altLang="zh-CN" dirty="0"/>
              <a:t>Sun</a:t>
            </a:r>
            <a:r>
              <a:rPr lang="zh-CN" altLang="en-US" dirty="0"/>
              <a:t>   孫莎嵐</a:t>
            </a:r>
            <a:endParaRPr lang="zh-CN" altLang="en-US" dirty="0"/>
          </a:p>
        </p:txBody>
      </p:sp>
    </p:spTree>
  </p:cSld>
  <p:clrMapOvr>
    <a:masterClrMapping/>
  </p:clrMapOvr>
  <p:transition advTm="995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71600" y="242047"/>
            <a:ext cx="9601200" cy="1485900"/>
          </a:xfrm>
        </p:spPr>
        <p:txBody>
          <a:bodyPr/>
          <a:lstStyle/>
          <a:p>
            <a:r>
              <a:rPr lang="zh-CN" altLang="en-US" sz="4400" dirty="0"/>
              <a:t>三、問題陳述</a:t>
            </a:r>
            <a:br>
              <a:rPr lang="en-US" altLang="zh-CN" sz="4400" dirty="0"/>
            </a:b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418067" y="1049243"/>
            <a:ext cx="9816353" cy="5065060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800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</a:t>
            </a:r>
            <a:r>
              <a:rPr lang="zh-CN" altLang="en-US" sz="2800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人物以字或號為名，與</a:t>
            </a:r>
            <a:r>
              <a:rPr lang="en-US" altLang="zh-CN" sz="2800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CBDB</a:t>
            </a:r>
            <a:r>
              <a:rPr lang="zh-CN" altLang="en-US" sz="2800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數據不匹配，導致人物難以消歧。</a:t>
            </a:r>
            <a:endParaRPr lang="zh-CN" altLang="en-US" sz="280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zh-CN" altLang="en-US" sz="280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en-US" altLang="zh-CN" sz="2800" dirty="0"/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en-US" altLang="zh-CN" sz="280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en-US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endParaRPr lang="en-US" altLang="zh-CN" sz="2800" dirty="0"/>
          </a:p>
          <a:p>
            <a:r>
              <a:rPr lang="zh-CN" altLang="en-US" sz="2800" dirty="0"/>
              <a:t>陳淳</a:t>
            </a:r>
            <a:r>
              <a:rPr lang="en-US" altLang="zh-CN" sz="2800" dirty="0"/>
              <a:t>  </a:t>
            </a:r>
            <a:endParaRPr lang="zh-CN" altLang="en-US" sz="28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86155" y="2700655"/>
            <a:ext cx="11005185" cy="91122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0260" y="3611880"/>
            <a:ext cx="6021070" cy="3246120"/>
          </a:xfrm>
          <a:prstGeom prst="rect">
            <a:avLst/>
          </a:prstGeom>
        </p:spPr>
      </p:pic>
    </p:spTree>
  </p:cSld>
  <p:clrMapOvr>
    <a:masterClrMapping/>
  </p:clrMapOvr>
  <p:transition advTm="14912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zh-CN" altLang="en-US" dirty="0">
                <a:sym typeface="+mn-ea"/>
              </a:rPr>
              <a:t>后以字行</a:t>
            </a:r>
            <a:br>
              <a:rPr lang="zh-CN" altLang="en-US" dirty="0"/>
            </a:br>
            <a:r>
              <a:rPr lang="en-US" altLang="zh-CN" dirty="0"/>
              <a:t> </a:t>
            </a:r>
            <a:r>
              <a:rPr lang="zh-CN" altLang="en-US" dirty="0">
                <a:sym typeface="+mn-ea"/>
              </a:rPr>
              <a:t>陳道復</a:t>
            </a:r>
            <a:br>
              <a:rPr lang="zh-CN" altLang="en-US" dirty="0"/>
            </a:br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456815" y="2172335"/>
            <a:ext cx="9056370" cy="4384675"/>
          </a:xfrm>
          <a:prstGeom prst="rect">
            <a:avLst/>
          </a:prstGeom>
        </p:spPr>
      </p:pic>
    </p:spTree>
  </p:cSld>
  <p:clrMapOvr>
    <a:masterClrMapping/>
  </p:clrMapOvr>
  <p:transition advTm="363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597150" y="85090"/>
            <a:ext cx="9617710" cy="1950085"/>
          </a:xfrm>
          <a:prstGeom prst="rect">
            <a:avLst/>
          </a:prstGeom>
        </p:spPr>
      </p:pic>
      <p:pic>
        <p:nvPicPr>
          <p:cNvPr id="3" name="内容占位符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770" y="2263775"/>
            <a:ext cx="11294745" cy="4594225"/>
          </a:xfrm>
          <a:prstGeom prst="rect">
            <a:avLst/>
          </a:prstGeom>
        </p:spPr>
      </p:pic>
    </p:spTree>
  </p:cSld>
  <p:clrMapOvr>
    <a:masterClrMapping/>
  </p:clrMapOvr>
  <p:transition advTm="6845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71600" y="242047"/>
            <a:ext cx="9601200" cy="1485900"/>
          </a:xfrm>
        </p:spPr>
        <p:txBody>
          <a:bodyPr/>
          <a:lstStyle/>
          <a:p>
            <a:r>
              <a:rPr lang="zh-CN" altLang="en-US" sz="4400" dirty="0"/>
              <a:t>三、問題陳述</a:t>
            </a:r>
            <a:br>
              <a:rPr lang="en-US" altLang="zh-CN" sz="4400" dirty="0"/>
            </a:b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87562" y="1021938"/>
            <a:ext cx="9816353" cy="5065060"/>
          </a:xfrm>
        </p:spPr>
        <p:txBody>
          <a:bodyPr>
            <a:normAutofit/>
          </a:bodyPr>
          <a:lstStyle/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800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2.</a:t>
            </a:r>
            <a:r>
              <a:rPr lang="zh-CN" altLang="en-US" sz="2800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如何鑑別文獻錯誤以及數字化文本的錯誤</a:t>
            </a:r>
            <a:endParaRPr lang="zh-CN" altLang="en-US" sz="280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zh-CN" altLang="en-US" sz="280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800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關於高</a:t>
            </a:r>
            <a:r>
              <a:rPr lang="zh-CN" altLang="en-US" sz="2800" b="1" kern="100" dirty="0"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敬彥</a:t>
            </a:r>
            <a:r>
              <a:rPr lang="zh-CN" altLang="en-US" sz="2800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與高</a:t>
            </a:r>
            <a:r>
              <a:rPr lang="zh-CN" altLang="en-US" sz="2800" b="1" kern="100" dirty="0"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彥敬</a:t>
            </a:r>
            <a:r>
              <a:rPr lang="zh-CN" altLang="en-US" sz="2800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人名的考察</a:t>
            </a:r>
            <a:endParaRPr lang="zh-CN" altLang="en-US" sz="2800" kern="100" dirty="0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endParaRPr lang="en-US" altLang="zh-CN" sz="2800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8660" y="2623185"/>
            <a:ext cx="9601835" cy="117284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660" y="4335145"/>
            <a:ext cx="9506585" cy="676910"/>
          </a:xfrm>
          <a:prstGeom prst="rect">
            <a:avLst/>
          </a:prstGeom>
        </p:spPr>
      </p:pic>
      <p:pic>
        <p:nvPicPr>
          <p:cNvPr id="10" name="内容占位符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660" y="5300980"/>
            <a:ext cx="8773160" cy="102997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10495" y="-97155"/>
            <a:ext cx="1881505" cy="661352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3955" y="241935"/>
            <a:ext cx="2138045" cy="662495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93375" y="-97155"/>
            <a:ext cx="1516380" cy="6934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71600" y="242047"/>
            <a:ext cx="9601200" cy="1485900"/>
          </a:xfrm>
        </p:spPr>
        <p:txBody>
          <a:bodyPr>
            <a:normAutofit fontScale="90000"/>
          </a:bodyPr>
          <a:lstStyle/>
          <a:p>
            <a:r>
              <a:rPr lang="zh-CN" altLang="en-US" sz="4400" dirty="0"/>
              <a:t>四、解決方法</a:t>
            </a:r>
            <a:br>
              <a:rPr lang="en-US" altLang="zh-CN" sz="4400" dirty="0"/>
            </a:br>
            <a:br>
              <a:rPr lang="en-US" altLang="zh-CN" sz="4400" dirty="0"/>
            </a:b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34527" y="1068928"/>
            <a:ext cx="9816353" cy="5065060"/>
          </a:xfrm>
        </p:spPr>
        <p:txBody>
          <a:bodyPr>
            <a:normAutofit/>
          </a:bodyPr>
          <a:lstStyle/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AutoNum type="arabicPeriod"/>
            </a:pPr>
            <a:r>
              <a:rPr lang="zh-CN" altLang="en-US" sz="28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手動處理：傳主名結合</a:t>
            </a:r>
            <a:r>
              <a:rPr lang="en-US" altLang="zh-CN" sz="28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CBDB ACCESS</a:t>
            </a:r>
            <a:r>
              <a:rPr lang="zh-CN" altLang="en-US" sz="28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進行查找，會更為準確。</a:t>
            </a:r>
            <a:endParaRPr lang="en-US" altLang="zh-CN" sz="2800" kern="100" dirty="0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endParaRPr lang="en-US" altLang="zh-CN" sz="2800" kern="100" dirty="0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endParaRPr lang="en-US" altLang="zh-CN" sz="28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50995" y="3716020"/>
            <a:ext cx="8208645" cy="320294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075" y="1541780"/>
            <a:ext cx="7885430" cy="236347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6592570" y="375285"/>
            <a:ext cx="394843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3200" b="1">
                <a:solidFill>
                  <a:srgbClr val="FF0000"/>
                </a:solidFill>
              </a:rPr>
              <a:t> </a:t>
            </a:r>
            <a:r>
              <a:rPr lang="zh-CN" altLang="en-US" sz="3200" b="1">
                <a:solidFill>
                  <a:srgbClr val="FF0000"/>
                </a:solidFill>
              </a:rPr>
              <a:t>周思兼，号莱峰先生</a:t>
            </a:r>
            <a:endParaRPr lang="zh-CN" altLang="en-US" sz="3200" b="1">
              <a:solidFill>
                <a:srgbClr val="FF0000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3790" y="1638935"/>
            <a:ext cx="7581900" cy="49758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71600" y="242047"/>
            <a:ext cx="9601200" cy="1485900"/>
          </a:xfrm>
        </p:spPr>
        <p:txBody>
          <a:bodyPr>
            <a:normAutofit fontScale="90000"/>
          </a:bodyPr>
          <a:lstStyle/>
          <a:p>
            <a:r>
              <a:rPr lang="zh-CN" altLang="en-US" sz="4400" dirty="0"/>
              <a:t>四、解決方法</a:t>
            </a:r>
            <a:br>
              <a:rPr lang="en-US" altLang="zh-CN" sz="4400" dirty="0"/>
            </a:br>
            <a:br>
              <a:rPr lang="en-US" altLang="zh-CN" sz="4400" dirty="0"/>
            </a:b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56335" y="734060"/>
            <a:ext cx="9816465" cy="5389245"/>
          </a:xfrm>
        </p:spPr>
        <p:txBody>
          <a:bodyPr>
            <a:normAutofit/>
          </a:bodyPr>
          <a:lstStyle/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en-US" altLang="zh-CN" sz="2800" kern="100" dirty="0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800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2.</a:t>
            </a:r>
            <a:r>
              <a:rPr lang="zh-CN" altLang="en-US" sz="2800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仔細覈對：</a:t>
            </a:r>
            <a:endParaRPr lang="zh-CN" altLang="en-US" sz="280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zh-CN" altLang="en-US" sz="280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800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一是擴大文獻檢索範圍，輔以基本古籍庫的相關文獻進行覈實</a:t>
            </a:r>
            <a:endParaRPr lang="zh-CN" altLang="en-US" sz="280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zh-CN" altLang="en-US" sz="280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zh-CN" altLang="en-US" sz="2800" dirty="0"/>
          </a:p>
          <a:p>
            <a:endParaRPr lang="zh-CN" altLang="en-US" sz="2800" dirty="0"/>
          </a:p>
        </p:txBody>
      </p:sp>
      <p:pic>
        <p:nvPicPr>
          <p:cNvPr id="4" name="内容占位符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482215" y="2540635"/>
            <a:ext cx="9584055" cy="432752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71600" y="242047"/>
            <a:ext cx="9601200" cy="1485900"/>
          </a:xfrm>
        </p:spPr>
        <p:txBody>
          <a:bodyPr>
            <a:normAutofit fontScale="90000"/>
          </a:bodyPr>
          <a:lstStyle/>
          <a:p>
            <a:r>
              <a:rPr lang="zh-CN" altLang="en-US" sz="4400" dirty="0"/>
              <a:t>四、解決方法</a:t>
            </a:r>
            <a:br>
              <a:rPr lang="en-US" altLang="zh-CN" sz="4400" dirty="0"/>
            </a:br>
            <a:br>
              <a:rPr lang="en-US" altLang="zh-CN" sz="4400" dirty="0"/>
            </a:b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40522" y="896843"/>
            <a:ext cx="9816353" cy="5065060"/>
          </a:xfrm>
        </p:spPr>
        <p:txBody>
          <a:bodyPr>
            <a:normAutofit/>
          </a:bodyPr>
          <a:lstStyle/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800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2.</a:t>
            </a:r>
            <a:r>
              <a:rPr lang="zh-CN" altLang="en-US" sz="2800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仔細覈對：</a:t>
            </a:r>
            <a:endParaRPr lang="zh-CN" altLang="en-US" sz="280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zh-CN" altLang="en-US" sz="280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800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一是擴大文獻檢索範圍，</a:t>
            </a:r>
            <a:endParaRPr lang="zh-CN" altLang="en-US" sz="280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800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輔以基本古籍庫的相關文獻進行覈實</a:t>
            </a:r>
            <a:endParaRPr lang="zh-CN" altLang="en-US" sz="280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zh-CN" altLang="en-US" sz="280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zh-CN" altLang="en-US" sz="2800" dirty="0"/>
          </a:p>
          <a:p>
            <a:endParaRPr lang="zh-CN" altLang="en-US" sz="2800" dirty="0"/>
          </a:p>
        </p:txBody>
      </p:sp>
      <p:pic>
        <p:nvPicPr>
          <p:cNvPr id="5" name="内容占位符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310890"/>
            <a:ext cx="9601200" cy="244348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7925" y="16510"/>
            <a:ext cx="1183005" cy="666686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0930" y="6985"/>
            <a:ext cx="3615055" cy="678815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244850" y="6035040"/>
            <a:ext cx="16173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solidFill>
                  <a:srgbClr val="FF0000"/>
                </a:solidFill>
              </a:rPr>
              <a:t>高彦敬</a:t>
            </a:r>
            <a:endParaRPr lang="zh-CN" altLang="en-US" sz="32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31595" y="241935"/>
            <a:ext cx="9641205" cy="826770"/>
          </a:xfrm>
        </p:spPr>
        <p:txBody>
          <a:bodyPr>
            <a:normAutofit fontScale="90000"/>
          </a:bodyPr>
          <a:lstStyle/>
          <a:p>
            <a:r>
              <a:rPr lang="zh-CN" altLang="en-US" sz="4400" dirty="0"/>
              <a:t>四、解決方法</a:t>
            </a:r>
            <a:br>
              <a:rPr lang="en-US" altLang="zh-CN" sz="4400" dirty="0"/>
            </a:b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56447" y="536798"/>
            <a:ext cx="9816353" cy="5065060"/>
          </a:xfrm>
        </p:spPr>
        <p:txBody>
          <a:bodyPr>
            <a:normAutofit/>
          </a:bodyPr>
          <a:lstStyle/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en-US" altLang="zh-CN" sz="2800" kern="100" dirty="0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800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2.</a:t>
            </a:r>
            <a:r>
              <a:rPr lang="zh-CN" altLang="en-US" sz="2800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仔細覈對：</a:t>
            </a:r>
            <a:endParaRPr lang="zh-CN" altLang="en-US" sz="280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zh-CN" altLang="en-US" sz="280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800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二是拓展研究深度，佐以</a:t>
            </a:r>
            <a:r>
              <a:rPr lang="en-US" altLang="zh-CN" sz="2800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CNKI</a:t>
            </a:r>
            <a:r>
              <a:rPr lang="zh-CN" altLang="en-US" sz="2800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、讀秀等后人的相關研究來覈對原文本的準確性</a:t>
            </a:r>
            <a:endParaRPr lang="zh-CN" altLang="en-US" sz="280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zh-CN" altLang="en-US" sz="280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800" b="1" kern="100" dirty="0"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關於朱統珣词条的纠错</a:t>
            </a:r>
            <a:endParaRPr lang="zh-CN" altLang="en-US" sz="2800" b="1" kern="100" dirty="0">
              <a:solidFill>
                <a:srgbClr val="FF0000"/>
              </a:solidFill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zh-CN" altLang="en-US" sz="2800" dirty="0"/>
          </a:p>
          <a:p>
            <a:endParaRPr lang="zh-CN" altLang="en-US" sz="2800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930" y="3595370"/>
            <a:ext cx="12154535" cy="115951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31595" y="241935"/>
            <a:ext cx="9641205" cy="826770"/>
          </a:xfrm>
        </p:spPr>
        <p:txBody>
          <a:bodyPr>
            <a:normAutofit fontScale="90000"/>
          </a:bodyPr>
          <a:lstStyle/>
          <a:p>
            <a:r>
              <a:rPr lang="zh-CN" altLang="en-US" sz="4400" dirty="0"/>
              <a:t>四、解決方法</a:t>
            </a:r>
            <a:br>
              <a:rPr lang="en-US" altLang="zh-CN" sz="4400" dirty="0"/>
            </a:b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56447" y="536798"/>
            <a:ext cx="9816353" cy="5065060"/>
          </a:xfrm>
        </p:spPr>
        <p:txBody>
          <a:bodyPr>
            <a:normAutofit/>
          </a:bodyPr>
          <a:lstStyle/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en-US" altLang="zh-CN" sz="2800" kern="100" dirty="0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800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2.</a:t>
            </a:r>
            <a:r>
              <a:rPr lang="zh-CN" altLang="en-US" sz="2800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仔細覈對：</a:t>
            </a:r>
            <a:endParaRPr lang="zh-CN" altLang="en-US" sz="280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zh-CN" altLang="en-US" sz="280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800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二是拓展研究深度，佐以</a:t>
            </a:r>
            <a:r>
              <a:rPr lang="en-US" altLang="zh-CN" sz="2800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CNKI</a:t>
            </a:r>
            <a:r>
              <a:rPr lang="zh-CN" altLang="en-US" sz="2800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、讀秀等后人的相關研究來覈對原文本的準確性</a:t>
            </a:r>
            <a:endParaRPr lang="zh-CN" altLang="en-US" sz="280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zh-CN" altLang="en-US" sz="280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800" b="1" kern="100" dirty="0"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關於朱統珣词条的纠错</a:t>
            </a:r>
            <a:endParaRPr lang="zh-CN" altLang="en-US" sz="2800" b="1" kern="100" dirty="0">
              <a:solidFill>
                <a:srgbClr val="FF0000"/>
              </a:solidFill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zh-CN" altLang="en-US" sz="2800" dirty="0"/>
          </a:p>
          <a:p>
            <a:endParaRPr lang="zh-CN" altLang="en-US" sz="2800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08040" y="2162810"/>
            <a:ext cx="5587365" cy="469519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31595" y="241935"/>
            <a:ext cx="9641205" cy="826770"/>
          </a:xfrm>
        </p:spPr>
        <p:txBody>
          <a:bodyPr>
            <a:normAutofit fontScale="90000"/>
          </a:bodyPr>
          <a:lstStyle/>
          <a:p>
            <a:r>
              <a:rPr lang="zh-CN" altLang="en-US" sz="4400" dirty="0"/>
              <a:t>四、解決方法</a:t>
            </a:r>
            <a:br>
              <a:rPr lang="en-US" altLang="zh-CN" sz="4400" dirty="0"/>
            </a:b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56447" y="739363"/>
            <a:ext cx="9816353" cy="5065060"/>
          </a:xfrm>
        </p:spPr>
        <p:txBody>
          <a:bodyPr>
            <a:normAutofit/>
          </a:bodyPr>
          <a:lstStyle/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800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2.</a:t>
            </a:r>
            <a:r>
              <a:rPr lang="zh-CN" altLang="en-US" sz="2800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仔細覈對：</a:t>
            </a:r>
            <a:endParaRPr lang="zh-CN" altLang="en-US" sz="280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zh-CN" altLang="en-US" sz="280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800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二是拓展研究深度，佐以</a:t>
            </a:r>
            <a:r>
              <a:rPr lang="en-US" altLang="zh-CN" sz="2800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CNKI</a:t>
            </a:r>
            <a:r>
              <a:rPr lang="zh-CN" altLang="en-US" sz="2800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、讀秀等后人的相關研究來覈對原文本的準確性</a:t>
            </a:r>
            <a:endParaRPr lang="zh-CN" altLang="en-US" sz="280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zh-CN" altLang="en-US" sz="280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CN" altLang="en-US" sz="2800" b="1" kern="100" dirty="0"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關於朱統珣词条的纠错</a:t>
            </a:r>
            <a:endParaRPr lang="zh-CN" altLang="en-US" sz="2800" b="1" kern="100" dirty="0">
              <a:solidFill>
                <a:srgbClr val="FF0000"/>
              </a:solidFill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zh-CN" altLang="en-US" sz="2800" dirty="0"/>
          </a:p>
          <a:p>
            <a:endParaRPr lang="zh-CN" altLang="en-US" sz="2800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7360" y="2102485"/>
            <a:ext cx="4939030" cy="463359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目錄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56447" y="1550893"/>
            <a:ext cx="9816353" cy="5065060"/>
          </a:xfrm>
        </p:spPr>
        <p:txBody>
          <a:bodyPr>
            <a:normAutofit/>
          </a:bodyPr>
          <a:lstStyle/>
          <a:p>
            <a:r>
              <a:rPr lang="zh-CN" altLang="en-US" sz="2800" dirty="0"/>
              <a:t>一、文獻概述</a:t>
            </a:r>
            <a:endParaRPr lang="en-US" altLang="zh-CN" sz="2800" dirty="0"/>
          </a:p>
          <a:p>
            <a:endParaRPr lang="en-US" altLang="zh-CN" sz="2800" dirty="0"/>
          </a:p>
          <a:p>
            <a:r>
              <a:rPr lang="zh-CN" altLang="en-US" sz="2800" dirty="0"/>
              <a:t>二、數據處理</a:t>
            </a:r>
            <a:endParaRPr lang="en-US" altLang="zh-CN" sz="2800" dirty="0"/>
          </a:p>
          <a:p>
            <a:endParaRPr lang="en-US" altLang="zh-CN" sz="2800" dirty="0"/>
          </a:p>
          <a:p>
            <a:r>
              <a:rPr lang="zh-CN" altLang="en-US" sz="2800" dirty="0"/>
              <a:t>三、問題陳述</a:t>
            </a:r>
            <a:endParaRPr lang="en-US" altLang="zh-CN" sz="2800" dirty="0"/>
          </a:p>
          <a:p>
            <a:endParaRPr lang="en-US" altLang="zh-CN" sz="2800" dirty="0"/>
          </a:p>
          <a:p>
            <a:r>
              <a:rPr lang="zh-CN" altLang="en-US" sz="2800" dirty="0"/>
              <a:t>四、解決方法</a:t>
            </a:r>
            <a:endParaRPr lang="en-US" altLang="zh-CN" sz="2800" dirty="0"/>
          </a:p>
          <a:p>
            <a:endParaRPr lang="en-US" altLang="zh-CN" sz="2800" dirty="0"/>
          </a:p>
          <a:p>
            <a:r>
              <a:rPr lang="zh-CN" altLang="en-US" sz="2800" dirty="0"/>
              <a:t>五、收穫心得</a:t>
            </a:r>
            <a:endParaRPr lang="zh-CN" altLang="en-US" sz="2800" dirty="0"/>
          </a:p>
        </p:txBody>
      </p:sp>
    </p:spTree>
  </p:cSld>
  <p:clrMapOvr>
    <a:masterClrMapping/>
  </p:clrMapOvr>
  <p:transition advTm="10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75715" y="0"/>
            <a:ext cx="9641205" cy="826770"/>
          </a:xfrm>
        </p:spPr>
        <p:txBody>
          <a:bodyPr>
            <a:normAutofit fontScale="90000"/>
          </a:bodyPr>
          <a:lstStyle/>
          <a:p>
            <a:r>
              <a:rPr lang="zh-CN" altLang="en-US" sz="4400" dirty="0"/>
              <a:t>四、解決方法</a:t>
            </a:r>
            <a:br>
              <a:rPr lang="en-US" altLang="zh-CN" sz="4400" dirty="0"/>
            </a:b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87562" y="445358"/>
            <a:ext cx="9816353" cy="5065060"/>
          </a:xfrm>
        </p:spPr>
        <p:txBody>
          <a:bodyPr>
            <a:normAutofit/>
          </a:bodyPr>
          <a:lstStyle/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800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2.</a:t>
            </a:r>
            <a:r>
              <a:rPr lang="zh-CN" altLang="en-US" sz="2800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仔細覈對：</a:t>
            </a:r>
            <a:endParaRPr lang="zh-CN" altLang="en-US" sz="280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zh-CN" altLang="en-US" sz="280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800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二是拓展研究深度，佐以</a:t>
            </a:r>
            <a:r>
              <a:rPr lang="en-US" altLang="zh-CN" sz="2800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CNKI</a:t>
            </a:r>
            <a:r>
              <a:rPr lang="zh-CN" altLang="en-US" sz="2800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、讀秀等后人的相關研究來覈對原文本的準確性</a:t>
            </a:r>
            <a:endParaRPr lang="zh-CN" altLang="en-US" sz="280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CN" altLang="en-US" sz="2800" b="1" kern="100" dirty="0"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關於朱統珣词条的纠错</a:t>
            </a:r>
            <a:endParaRPr lang="zh-CN" altLang="en-US" sz="2800" b="1" kern="100" dirty="0">
              <a:solidFill>
                <a:srgbClr val="FF0000"/>
              </a:solidFill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zh-CN" altLang="en-US" sz="2800" dirty="0"/>
          </a:p>
          <a:p>
            <a:endParaRPr lang="zh-CN" altLang="en-US" sz="28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5440" y="2597150"/>
            <a:ext cx="11614150" cy="16637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465" y="5417820"/>
            <a:ext cx="10706100" cy="144018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459865" y="4205605"/>
            <a:ext cx="31292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3200"/>
              <a:t>《明代名人傳》</a:t>
            </a:r>
            <a:r>
              <a:rPr lang="en-US" altLang="zh-CN" sz="3200"/>
              <a:t> </a:t>
            </a:r>
            <a:endParaRPr lang="en-US" altLang="zh-CN" sz="320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4370" y="4008120"/>
            <a:ext cx="4107180" cy="853440"/>
          </a:xfrm>
          <a:prstGeom prst="rect">
            <a:avLst/>
          </a:prstGeom>
        </p:spPr>
      </p:pic>
      <p:cxnSp>
        <p:nvCxnSpPr>
          <p:cNvPr id="9" name="直接连接符 8"/>
          <p:cNvCxnSpPr/>
          <p:nvPr/>
        </p:nvCxnSpPr>
        <p:spPr>
          <a:xfrm>
            <a:off x="4503420" y="6031230"/>
            <a:ext cx="953135" cy="1016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9027160" y="298450"/>
            <a:ext cx="217487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朱統鍡</a:t>
            </a:r>
            <a:endParaRPr lang="zh-CN" altLang="en-US" sz="40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2970" y="2118360"/>
            <a:ext cx="4939030" cy="46335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71600" y="242047"/>
            <a:ext cx="9601200" cy="1485900"/>
          </a:xfrm>
        </p:spPr>
        <p:txBody>
          <a:bodyPr/>
          <a:lstStyle/>
          <a:p>
            <a:r>
              <a:rPr lang="zh-CN" altLang="en-US" sz="4400" dirty="0"/>
              <a:t>五、收穫心得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264397" y="896843"/>
            <a:ext cx="9816353" cy="5065060"/>
          </a:xfrm>
        </p:spPr>
        <p:txBody>
          <a:bodyPr>
            <a:normAutofit/>
          </a:bodyPr>
          <a:lstStyle/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AutoNum type="arabicPeriod"/>
            </a:pPr>
            <a:r>
              <a:rPr lang="zh-CN" altLang="en-US" sz="28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運用</a:t>
            </a:r>
            <a:r>
              <a:rPr lang="en-US" altLang="zh-CN" sz="28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QGIS</a:t>
            </a:r>
            <a:r>
              <a:rPr lang="zh-CN" altLang="en-US" sz="28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，以人物為核心，</a:t>
            </a:r>
            <a:r>
              <a:rPr lang="zh-CN" altLang="en-US" sz="2800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觀察宋明時期畫家籍貫分佈變化</a:t>
            </a:r>
            <a:endParaRPr lang="en-US" altLang="zh-CN" sz="280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AutoNum type="arabicPeriod"/>
            </a:pPr>
            <a:endParaRPr lang="en-US" altLang="zh-CN" sz="2800" kern="100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AutoNum type="arabicPeriod"/>
            </a:pPr>
            <a:endParaRPr lang="zh-CN" altLang="en-US" sz="2800" kern="100" dirty="0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zh-CN" altLang="en-US" sz="2800" dirty="0"/>
          </a:p>
        </p:txBody>
      </p:sp>
      <p:sp>
        <p:nvSpPr>
          <p:cNvPr id="6" name="文本框 5"/>
          <p:cNvSpPr txBox="1"/>
          <p:nvPr/>
        </p:nvSpPr>
        <p:spPr>
          <a:xfrm>
            <a:off x="6741795" y="6489700"/>
            <a:ext cx="4114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/>
              <a:t>明</a:t>
            </a:r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4338955" y="6489700"/>
            <a:ext cx="4114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/>
              <a:t>宋</a:t>
            </a:r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38955" y="6276340"/>
            <a:ext cx="213360" cy="21336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5460" y="6283960"/>
            <a:ext cx="205740" cy="205740"/>
          </a:xfrm>
          <a:prstGeom prst="rect">
            <a:avLst/>
          </a:prstGeom>
        </p:spPr>
      </p:pic>
      <p:pic>
        <p:nvPicPr>
          <p:cNvPr id="17" name="图片 16" descr="宋明画家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0560" y="1450975"/>
            <a:ext cx="9032240" cy="482536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71600" y="242047"/>
            <a:ext cx="9601200" cy="1485900"/>
          </a:xfrm>
        </p:spPr>
        <p:txBody>
          <a:bodyPr/>
          <a:lstStyle/>
          <a:p>
            <a:r>
              <a:rPr lang="zh-CN" altLang="en-US" sz="4400" dirty="0"/>
              <a:t>五、收穫心得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56447" y="1451198"/>
            <a:ext cx="9816353" cy="5065060"/>
          </a:xfrm>
        </p:spPr>
        <p:txBody>
          <a:bodyPr>
            <a:norm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None/>
            </a:pPr>
            <a:r>
              <a:rPr lang="en-US" altLang="zh-CN" sz="1800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2.</a:t>
            </a:r>
            <a:r>
              <a:rPr lang="zh-CN" altLang="en-US" sz="1800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運用</a:t>
            </a:r>
            <a:r>
              <a:rPr lang="en-US" altLang="zh-CN" sz="1800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GEPHI</a:t>
            </a:r>
            <a:r>
              <a:rPr lang="zh-CN" altLang="en-US" sz="1800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，以師從及親屬關係為核心，形成社會關係網絡，從微觀個體研究轉向群像研究</a:t>
            </a:r>
            <a:endParaRPr lang="zh-CN" altLang="en-US" sz="1800" kern="100" dirty="0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zh-CN" altLang="en-US" sz="2800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62555" y="2328545"/>
            <a:ext cx="8469630" cy="4187190"/>
          </a:xfrm>
          <a:prstGeom prst="rect">
            <a:avLst/>
          </a:prstGeom>
        </p:spPr>
      </p:pic>
      <p:cxnSp>
        <p:nvCxnSpPr>
          <p:cNvPr id="7" name="直接连接符 6"/>
          <p:cNvCxnSpPr/>
          <p:nvPr/>
        </p:nvCxnSpPr>
        <p:spPr>
          <a:xfrm>
            <a:off x="2662555" y="3250565"/>
            <a:ext cx="51752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71600" y="242047"/>
            <a:ext cx="9601200" cy="1485900"/>
          </a:xfrm>
        </p:spPr>
        <p:txBody>
          <a:bodyPr/>
          <a:lstStyle/>
          <a:p>
            <a:r>
              <a:rPr lang="zh-CN" altLang="en-US" sz="4400" dirty="0"/>
              <a:t>五、收穫心得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612377" y="1561053"/>
            <a:ext cx="9816353" cy="5065060"/>
          </a:xfrm>
        </p:spPr>
        <p:txBody>
          <a:bodyPr>
            <a:norm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None/>
            </a:pPr>
            <a:r>
              <a:rPr lang="en-US" altLang="zh-CN" sz="1800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2.</a:t>
            </a:r>
            <a:r>
              <a:rPr lang="zh-CN" altLang="en-US" sz="1800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運用</a:t>
            </a:r>
            <a:r>
              <a:rPr lang="en-US" altLang="zh-CN" sz="1800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GEPHI</a:t>
            </a:r>
            <a:r>
              <a:rPr lang="zh-CN" altLang="en-US" sz="1800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，以師從及親屬關係為核心，形成社會關係網絡，從微觀個體研究轉向群像研究</a:t>
            </a:r>
            <a:endParaRPr lang="zh-CN" altLang="en-US" sz="1800" kern="100" dirty="0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None/>
            </a:pPr>
            <a:endParaRPr lang="zh-CN" altLang="en-US" sz="1800" kern="100" dirty="0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zh-CN" altLang="en-US" sz="2800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54835" y="2223135"/>
            <a:ext cx="9942830" cy="4634865"/>
          </a:xfrm>
          <a:prstGeom prst="rect">
            <a:avLst/>
          </a:prstGeom>
        </p:spPr>
      </p:pic>
      <p:cxnSp>
        <p:nvCxnSpPr>
          <p:cNvPr id="8" name="直接连接符 7"/>
          <p:cNvCxnSpPr/>
          <p:nvPr/>
        </p:nvCxnSpPr>
        <p:spPr>
          <a:xfrm>
            <a:off x="1932305" y="3027045"/>
            <a:ext cx="1079500" cy="1587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71600" y="242047"/>
            <a:ext cx="9601200" cy="1485900"/>
          </a:xfrm>
        </p:spPr>
        <p:txBody>
          <a:bodyPr/>
          <a:lstStyle/>
          <a:p>
            <a:r>
              <a:rPr lang="zh-CN" altLang="en-US" sz="4400" dirty="0"/>
              <a:t>五、收穫心得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802" y="1469613"/>
            <a:ext cx="9816353" cy="5065060"/>
          </a:xfrm>
        </p:spPr>
        <p:txBody>
          <a:bodyPr>
            <a:norm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None/>
            </a:pPr>
            <a:r>
              <a:rPr lang="en-US" altLang="zh-CN" sz="1800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2.</a:t>
            </a:r>
            <a:r>
              <a:rPr lang="zh-CN" altLang="en-US" sz="1800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運用</a:t>
            </a:r>
            <a:r>
              <a:rPr lang="en-US" altLang="zh-CN" sz="1800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GEPHI</a:t>
            </a:r>
            <a:r>
              <a:rPr lang="zh-CN" altLang="en-US" sz="1800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，以師從及親屬關係為核心，形成社會關係網絡，從微觀個體研究轉向群像研究</a:t>
            </a:r>
            <a:endParaRPr lang="zh-CN" altLang="en-US" sz="1800" kern="100" dirty="0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None/>
            </a:pPr>
            <a:endParaRPr lang="zh-CN" altLang="en-US" sz="2800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54835" y="2223135"/>
            <a:ext cx="9942830" cy="4634865"/>
          </a:xfrm>
          <a:prstGeom prst="rect">
            <a:avLst/>
          </a:prstGeom>
        </p:spPr>
      </p:pic>
      <p:cxnSp>
        <p:nvCxnSpPr>
          <p:cNvPr id="8" name="直接连接符 7"/>
          <p:cNvCxnSpPr/>
          <p:nvPr/>
        </p:nvCxnSpPr>
        <p:spPr>
          <a:xfrm>
            <a:off x="1932305" y="3027045"/>
            <a:ext cx="1079500" cy="1587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7" name="内容占位符 6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413385" y="165735"/>
            <a:ext cx="6669405" cy="35814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3420" y="3350260"/>
            <a:ext cx="6418580" cy="336740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 sz="4800"/>
              <a:t>谢谢聆听</a:t>
            </a:r>
            <a:endParaRPr lang="zh-CN" altLang="en-US" sz="4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1371600" y="242047"/>
            <a:ext cx="9601200" cy="1485900"/>
          </a:xfrm>
        </p:spPr>
        <p:txBody>
          <a:bodyPr/>
          <a:p>
            <a:r>
              <a:rPr lang="zh-CN" altLang="en-US" sz="4400" dirty="0"/>
              <a:t>一、文獻概述</a:t>
            </a:r>
            <a:br>
              <a:rPr lang="en-US" altLang="zh-CN" sz="4400" dirty="0"/>
            </a:br>
            <a:endParaRPr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1371600" y="1273175"/>
            <a:ext cx="55626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3200">
                <a:sym typeface="+mn-ea"/>
              </a:rPr>
              <a:t>1.</a:t>
            </a:r>
            <a:r>
              <a:rPr lang="zh-CN" altLang="en-US" sz="3200">
                <a:sym typeface="+mn-ea"/>
              </a:rPr>
              <a:t>文本可數據化比較分析</a:t>
            </a:r>
            <a:endParaRPr lang="zh-CN" altLang="en-US" sz="3200"/>
          </a:p>
        </p:txBody>
      </p:sp>
      <p:sp>
        <p:nvSpPr>
          <p:cNvPr id="8" name="文本框 7"/>
          <p:cNvSpPr txBox="1"/>
          <p:nvPr/>
        </p:nvSpPr>
        <p:spPr>
          <a:xfrm>
            <a:off x="9305925" y="2976880"/>
            <a:ext cx="26549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FFFF00"/>
                </a:highlight>
              </a:rPr>
              <a:t>僅</a:t>
            </a:r>
            <a:r>
              <a:rPr lang="en-US" altLang="zh-CN" sz="2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FFFF00"/>
                </a:highlight>
              </a:rPr>
              <a:t>PDF</a:t>
            </a:r>
            <a:r>
              <a:rPr lang="zh-CN" altLang="en-US" sz="2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FFFF00"/>
                </a:highlight>
              </a:rPr>
              <a:t>，無文本</a:t>
            </a:r>
            <a:endParaRPr lang="zh-CN" altLang="en-US" sz="28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highlight>
                <a:srgbClr val="FFFF00"/>
              </a:highlight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99565" y="1950720"/>
            <a:ext cx="7706360" cy="4418965"/>
          </a:xfrm>
          <a:prstGeom prst="rect">
            <a:avLst/>
          </a:prstGeom>
        </p:spPr>
      </p:pic>
    </p:spTree>
  </p:cSld>
  <p:clrMapOvr>
    <a:masterClrMapping/>
  </p:clrMapOvr>
  <p:transition advTm="123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1371600" y="242047"/>
            <a:ext cx="9601200" cy="1485900"/>
          </a:xfrm>
        </p:spPr>
        <p:txBody>
          <a:bodyPr/>
          <a:p>
            <a:r>
              <a:rPr lang="zh-CN" altLang="en-US" sz="4400" dirty="0"/>
              <a:t>一、文獻概述</a:t>
            </a:r>
            <a:br>
              <a:rPr lang="en-US" altLang="zh-CN" sz="4400" dirty="0"/>
            </a:br>
            <a:endParaRPr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1371600" y="1144270"/>
            <a:ext cx="55626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3200">
                <a:sym typeface="+mn-ea"/>
              </a:rPr>
              <a:t>1.</a:t>
            </a:r>
            <a:r>
              <a:rPr lang="zh-CN" altLang="en-US" sz="3200">
                <a:sym typeface="+mn-ea"/>
              </a:rPr>
              <a:t>文本可數據化比較分析</a:t>
            </a:r>
            <a:endParaRPr lang="zh-CN" altLang="en-US" sz="3200"/>
          </a:p>
        </p:txBody>
      </p:sp>
      <p:sp>
        <p:nvSpPr>
          <p:cNvPr id="7" name="文本框 6"/>
          <p:cNvSpPr txBox="1"/>
          <p:nvPr/>
        </p:nvSpPr>
        <p:spPr>
          <a:xfrm>
            <a:off x="5920105" y="466725"/>
            <a:ext cx="60242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3200">
                <a:highlight>
                  <a:srgbClr val="FFFF00"/>
                </a:highlight>
              </a:rPr>
              <a:t>文字识别功能建立，文本质量差</a:t>
            </a:r>
            <a:endParaRPr lang="zh-CN" altLang="en-US" sz="3200">
              <a:highlight>
                <a:srgbClr val="FFFF00"/>
              </a:highlight>
            </a:endParaRPr>
          </a:p>
        </p:txBody>
      </p:sp>
      <p:pic>
        <p:nvPicPr>
          <p:cNvPr id="5" name="内容占位符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361565" y="1920875"/>
            <a:ext cx="6265545" cy="4864100"/>
          </a:xfrm>
          <a:prstGeom prst="rect">
            <a:avLst/>
          </a:prstGeom>
        </p:spPr>
      </p:pic>
    </p:spTree>
  </p:cSld>
  <p:clrMapOvr>
    <a:masterClrMapping/>
  </p:clrMapOvr>
  <p:transition advTm="309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71600" y="242047"/>
            <a:ext cx="9601200" cy="1485900"/>
          </a:xfrm>
        </p:spPr>
        <p:txBody>
          <a:bodyPr/>
          <a:lstStyle/>
          <a:p>
            <a:r>
              <a:rPr lang="zh-CN" altLang="en-US" sz="4400" dirty="0"/>
              <a:t>一、文獻概述</a:t>
            </a:r>
            <a:br>
              <a:rPr lang="en-US" altLang="zh-CN" sz="4400" dirty="0"/>
            </a:b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88197" y="1074008"/>
            <a:ext cx="9816353" cy="5065060"/>
          </a:xfrm>
        </p:spPr>
        <p:txBody>
          <a:bodyPr>
            <a:normAutofit/>
          </a:bodyPr>
          <a:lstStyle/>
          <a:p>
            <a:r>
              <a:rPr lang="en-US" altLang="zh-CN" sz="2800" dirty="0"/>
              <a:t>2.</a:t>
            </a:r>
            <a:r>
              <a:rPr lang="zh-CN" altLang="en-US" sz="2800" dirty="0"/>
              <a:t>梳理關於明清藝術家的傳記性著作</a:t>
            </a:r>
            <a:endParaRPr lang="en-US" altLang="zh-CN" sz="2800" dirty="0"/>
          </a:p>
          <a:p>
            <a:endParaRPr lang="en-US" altLang="zh-CN" sz="2800" dirty="0"/>
          </a:p>
          <a:p>
            <a:endParaRPr lang="zh-CN" altLang="en-US" sz="2800" dirty="0"/>
          </a:p>
        </p:txBody>
      </p:sp>
      <p:pic>
        <p:nvPicPr>
          <p:cNvPr id="5" name="图片 4" descr="图形用户界面, 文本, 应用程序, 电子邮件&#10;&#10;描述已自动生成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9" r="239" b="41883"/>
          <a:stretch>
            <a:fillRect/>
          </a:stretch>
        </p:blipFill>
        <p:spPr>
          <a:xfrm>
            <a:off x="-21590" y="1941830"/>
            <a:ext cx="12204065" cy="4782820"/>
          </a:xfrm>
          <a:prstGeom prst="rect">
            <a:avLst/>
          </a:prstGeom>
        </p:spPr>
      </p:pic>
    </p:spTree>
  </p:cSld>
  <p:clrMapOvr>
    <a:masterClrMapping/>
  </p:clrMapOvr>
  <p:transition advTm="143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71600" y="242047"/>
            <a:ext cx="9601200" cy="1485900"/>
          </a:xfrm>
        </p:spPr>
        <p:txBody>
          <a:bodyPr/>
          <a:lstStyle/>
          <a:p>
            <a:r>
              <a:rPr lang="zh-CN" altLang="en-US" sz="4400" dirty="0"/>
              <a:t>一、文獻概述</a:t>
            </a:r>
            <a:br>
              <a:rPr lang="en-US" altLang="zh-CN" sz="4400" dirty="0"/>
            </a:b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264285" y="1033145"/>
            <a:ext cx="9816465" cy="50749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2800" dirty="0"/>
              <a:t>3.《</a:t>
            </a:r>
            <a:r>
              <a:rPr lang="zh-CN" altLang="en-US" sz="2800" dirty="0"/>
              <a:t>明畫錄</a:t>
            </a:r>
            <a:r>
              <a:rPr lang="en-US" altLang="zh-CN" sz="2800" dirty="0"/>
              <a:t>》</a:t>
            </a:r>
            <a:r>
              <a:rPr lang="zh-CN" altLang="en-US" sz="2800" dirty="0"/>
              <a:t>之特點</a:t>
            </a:r>
            <a:endParaRPr lang="en-US" altLang="zh-CN" sz="2800" dirty="0"/>
          </a:p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800" dirty="0"/>
              <a:t>（</a:t>
            </a:r>
            <a:r>
              <a:rPr lang="en-US" altLang="zh-CN" sz="2800" dirty="0"/>
              <a:t>1</a:t>
            </a:r>
            <a:r>
              <a:rPr lang="zh-CN" altLang="en-US" sz="2800" dirty="0"/>
              <a:t>）數據完備：按時代先後，為明代</a:t>
            </a:r>
            <a:r>
              <a:rPr lang="en-US" altLang="zh-CN" sz="2800" dirty="0">
                <a:solidFill>
                  <a:srgbClr val="FF0000"/>
                </a:solidFill>
              </a:rPr>
              <a:t>870</a:t>
            </a:r>
            <a:r>
              <a:rPr lang="zh-CN" altLang="en-US" sz="2800" dirty="0"/>
              <a:t>余畫家一一列傳。</a:t>
            </a:r>
            <a:endParaRPr lang="en-US" altLang="zh-CN" sz="2800" dirty="0"/>
          </a:p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en-US" altLang="zh-CN" sz="180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zh-CN" altLang="en-US" sz="1800" kern="100" dirty="0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800" dirty="0">
                <a:sym typeface="+mn-ea"/>
              </a:rPr>
              <a:t>（</a:t>
            </a:r>
            <a:r>
              <a:rPr lang="en-US" altLang="zh-CN" sz="2800" dirty="0">
                <a:sym typeface="+mn-ea"/>
              </a:rPr>
              <a:t>2</a:t>
            </a:r>
            <a:r>
              <a:rPr lang="zh-CN" altLang="en-US" sz="2800" dirty="0">
                <a:sym typeface="+mn-ea"/>
              </a:rPr>
              <a:t>）體例規整：卷一收入帝王、貴族畫家及以佛道人物宮室擅名的畫家。卷二至卷四編列山水畫家。卷五收列山水、獸畜、龍魚畫家。卷六收列花鳥畫家。卷七編入墨竹、墨梅與蔬果畫家。卷八《匯記》，附列所知不詳，有待進一步加以考訂的畫家。</a:t>
            </a:r>
            <a:endParaRPr lang="zh-CN" altLang="en-US" sz="2800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en-US" altLang="zh-CN" sz="2800" dirty="0"/>
          </a:p>
          <a:p>
            <a:endParaRPr lang="zh-CN" altLang="en-US" sz="28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42970" y="4131310"/>
            <a:ext cx="5668645" cy="2726690"/>
          </a:xfrm>
          <a:prstGeom prst="rect">
            <a:avLst/>
          </a:prstGeom>
        </p:spPr>
      </p:pic>
    </p:spTree>
  </p:cSld>
  <p:clrMapOvr>
    <a:masterClrMapping/>
  </p:clrMapOvr>
  <p:transition advTm="296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71600" y="242047"/>
            <a:ext cx="9601200" cy="1485900"/>
          </a:xfrm>
        </p:spPr>
        <p:txBody>
          <a:bodyPr/>
          <a:lstStyle/>
          <a:p>
            <a:r>
              <a:rPr lang="zh-CN" altLang="en-US" sz="4400" dirty="0"/>
              <a:t>一、文獻概述</a:t>
            </a:r>
            <a:br>
              <a:rPr lang="en-US" altLang="zh-CN" sz="4400" dirty="0"/>
            </a:b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56447" y="1550893"/>
            <a:ext cx="9816353" cy="50650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2800" dirty="0"/>
              <a:t>3.《</a:t>
            </a:r>
            <a:r>
              <a:rPr lang="zh-CN" altLang="en-US" sz="2800" dirty="0"/>
              <a:t>明畫錄</a:t>
            </a:r>
            <a:r>
              <a:rPr lang="en-US" altLang="zh-CN" sz="2800" dirty="0"/>
              <a:t>》</a:t>
            </a:r>
            <a:r>
              <a:rPr lang="zh-CN" altLang="en-US" sz="2800" dirty="0"/>
              <a:t>之特點</a:t>
            </a:r>
            <a:endParaRPr lang="en-US" altLang="zh-CN" sz="2800" dirty="0"/>
          </a:p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en-US" altLang="zh-CN" sz="180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800" dirty="0"/>
              <a:t>（</a:t>
            </a:r>
            <a:r>
              <a:rPr lang="en-US" altLang="zh-CN" sz="2800" dirty="0"/>
              <a:t>3</a:t>
            </a:r>
            <a:r>
              <a:rPr lang="zh-CN" altLang="en-US" sz="2800" dirty="0"/>
              <a:t>）內容系統：</a:t>
            </a:r>
            <a:r>
              <a:rPr lang="zh-CN" altLang="en-US" sz="2800" dirty="0">
                <a:solidFill>
                  <a:srgbClr val="FF0000"/>
                </a:solidFill>
              </a:rPr>
              <a:t>籍貫、師從、親屬等</a:t>
            </a:r>
            <a:r>
              <a:rPr lang="zh-CN" altLang="en-US" sz="2800" dirty="0"/>
              <a:t>信息一一在列。</a:t>
            </a:r>
            <a:endParaRPr lang="en-US" altLang="zh-CN" sz="2800" dirty="0"/>
          </a:p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zh-CN" altLang="en-US" sz="1800" kern="100" dirty="0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en-US" altLang="zh-CN" sz="2800" dirty="0"/>
          </a:p>
          <a:p>
            <a:endParaRPr lang="zh-CN" altLang="en-US" sz="2800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16885" y="2773045"/>
            <a:ext cx="6637020" cy="3940175"/>
          </a:xfrm>
          <a:prstGeom prst="rect">
            <a:avLst/>
          </a:prstGeom>
        </p:spPr>
      </p:pic>
    </p:spTree>
  </p:cSld>
  <p:clrMapOvr>
    <a:masterClrMapping/>
  </p:clrMapOvr>
  <p:transition advTm="296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71600" y="242047"/>
            <a:ext cx="9601200" cy="1485900"/>
          </a:xfrm>
        </p:spPr>
        <p:txBody>
          <a:bodyPr/>
          <a:lstStyle/>
          <a:p>
            <a:r>
              <a:rPr lang="zh-CN" altLang="en-US" sz="4400" dirty="0"/>
              <a:t>二、數據處理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87562" y="896843"/>
            <a:ext cx="9816353" cy="5065060"/>
          </a:xfrm>
        </p:spPr>
        <p:txBody>
          <a:bodyPr>
            <a:normAutofit/>
          </a:bodyPr>
          <a:lstStyle/>
          <a:p>
            <a:r>
              <a:rPr lang="zh-CN" altLang="en-US" sz="3200" kern="1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仰仗宏甦支持，完成数据挖掘</a:t>
            </a:r>
            <a:endParaRPr lang="zh-CN" altLang="en-US" sz="3200" kern="100" dirty="0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zh-CN" altLang="en-US" sz="3200" dirty="0"/>
          </a:p>
          <a:p>
            <a:endParaRPr lang="zh-CN" altLang="en-US" sz="32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75230" y="1538605"/>
            <a:ext cx="8943975" cy="5319395"/>
          </a:xfrm>
          <a:prstGeom prst="rect">
            <a:avLst/>
          </a:prstGeom>
        </p:spPr>
      </p:pic>
      <p:sp>
        <p:nvSpPr>
          <p:cNvPr id="5" name="圆角矩形 4"/>
          <p:cNvSpPr/>
          <p:nvPr/>
        </p:nvSpPr>
        <p:spPr>
          <a:xfrm>
            <a:off x="3021965" y="5969000"/>
            <a:ext cx="1541780" cy="314325"/>
          </a:xfrm>
          <a:prstGeom prst="round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ransition advTm="65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71600" y="242047"/>
            <a:ext cx="9601200" cy="1485900"/>
          </a:xfrm>
        </p:spPr>
        <p:txBody>
          <a:bodyPr/>
          <a:lstStyle/>
          <a:p>
            <a:r>
              <a:rPr lang="zh-CN" altLang="en-US" sz="4400" dirty="0"/>
              <a:t>二、數據處理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263762" y="1566768"/>
            <a:ext cx="9816353" cy="5065060"/>
          </a:xfrm>
        </p:spPr>
        <p:txBody>
          <a:bodyPr>
            <a:normAutofit/>
          </a:bodyPr>
          <a:lstStyle/>
          <a:p>
            <a:pPr marL="0" algn="just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zh-CN" altLang="en-US" sz="2800" dirty="0"/>
              <a:t>仰仗宏甦支持，完成數據挖掘。</a:t>
            </a:r>
            <a:endParaRPr lang="zh-CN" altLang="en-US" sz="2800" dirty="0"/>
          </a:p>
          <a:p>
            <a:pPr marL="0" algn="just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endParaRPr lang="zh-CN" altLang="en-US" sz="2800" dirty="0"/>
          </a:p>
          <a:p>
            <a:pPr marL="0" algn="just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endParaRPr lang="zh-CN" altLang="en-US" sz="2800" dirty="0"/>
          </a:p>
          <a:p>
            <a:pPr marL="0" algn="just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zh-CN" altLang="en-US" sz="2800" dirty="0"/>
              <a:t>獲取了</a:t>
            </a:r>
            <a:r>
              <a:rPr lang="zh-CN" altLang="en-US" sz="2800" dirty="0">
                <a:solidFill>
                  <a:srgbClr val="FF0000"/>
                </a:solidFill>
              </a:rPr>
              <a:t>828</a:t>
            </a:r>
            <a:r>
              <a:rPr lang="zh-CN" altLang="en-US" sz="2800" dirty="0"/>
              <a:t>位來自《明畫錄》的畫家，</a:t>
            </a:r>
            <a:r>
              <a:rPr lang="zh-CN" altLang="en-US" sz="2800" dirty="0">
                <a:solidFill>
                  <a:srgbClr val="FF0000"/>
                </a:solidFill>
              </a:rPr>
              <a:t>941</a:t>
            </a:r>
            <a:r>
              <a:rPr lang="zh-CN" altLang="en-US" sz="2800" dirty="0"/>
              <a:t>條別名信息，</a:t>
            </a:r>
            <a:r>
              <a:rPr lang="zh-CN" altLang="en-US" sz="2800" dirty="0">
                <a:solidFill>
                  <a:srgbClr val="FF0000"/>
                </a:solidFill>
              </a:rPr>
              <a:t>634</a:t>
            </a:r>
            <a:r>
              <a:rPr lang="zh-CN" altLang="en-US" sz="2800" dirty="0"/>
              <a:t>條傳記地址信息，以及他們之間的</a:t>
            </a:r>
            <a:r>
              <a:rPr lang="zh-CN" altLang="en-US" sz="2800" dirty="0">
                <a:solidFill>
                  <a:srgbClr val="FF0000"/>
                </a:solidFill>
              </a:rPr>
              <a:t>245</a:t>
            </a:r>
            <a:r>
              <a:rPr lang="zh-CN" altLang="en-US" sz="2800" dirty="0"/>
              <a:t>條師承社會網絡關係，已經導入CBDB錄入系統。這批畫家數據應該是CBDB對明代畫家最系統的一次補充。</a:t>
            </a:r>
            <a:endParaRPr lang="zh-CN" altLang="en-US" sz="2800" dirty="0"/>
          </a:p>
          <a:p>
            <a:pPr marL="0" algn="just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endParaRPr lang="zh-CN" altLang="en-US" sz="2800" dirty="0"/>
          </a:p>
        </p:txBody>
      </p:sp>
    </p:spTree>
  </p:cSld>
  <p:clrMapOvr>
    <a:masterClrMapping/>
  </p:clrMapOvr>
  <p:transition advTm="193"/>
</p:sld>
</file>

<file path=ppt/tags/tag1.xml><?xml version="1.0" encoding="utf-8"?>
<p:tagLst xmlns:p="http://schemas.openxmlformats.org/presentationml/2006/main">
  <p:tag name="KSO_WM_UNIT_PLACING_PICTURE_USER_VIEWPORT" val="{&quot;height&quot;:5640,&quot;width&quot;:12492}"/>
</p:tagLst>
</file>

<file path=ppt/tags/tag2.xml><?xml version="1.0" encoding="utf-8"?>
<p:tagLst xmlns:p="http://schemas.openxmlformats.org/presentationml/2006/main">
  <p:tag name="COMMONDATA" val="eyJoZGlkIjoiOGQ1MjExMmY1NDZkMmMwOWQ3NjBmYTBlM2VkZmZlZTIifQ=="/>
</p:tagLst>
</file>

<file path=ppt/theme/theme1.xml><?xml version="1.0" encoding="utf-8"?>
<a:theme xmlns:a="http://schemas.openxmlformats.org/drawingml/2006/main" name="剪切">
  <a:themeElements>
    <a:clrScheme name="剪切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剪切">
      <a:maj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剪切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TM10001105[[fn=剪切]]</Template>
  <TotalTime>0</TotalTime>
  <Words>1155</Words>
  <Application>WPS 演示</Application>
  <PresentationFormat>宽屏</PresentationFormat>
  <Paragraphs>187</Paragraphs>
  <Slides>26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36" baseType="lpstr">
      <vt:lpstr>Arial</vt:lpstr>
      <vt:lpstr>宋体</vt:lpstr>
      <vt:lpstr>Wingdings</vt:lpstr>
      <vt:lpstr>Franklin Gothic Book</vt:lpstr>
      <vt:lpstr>Times New Roman</vt:lpstr>
      <vt:lpstr>Calibri</vt:lpstr>
      <vt:lpstr>华文楷体</vt:lpstr>
      <vt:lpstr>微软雅黑</vt:lpstr>
      <vt:lpstr>Arial Unicode MS</vt:lpstr>
      <vt:lpstr>剪切</vt:lpstr>
      <vt:lpstr>關於《明畫錄》 文本數據的整理</vt:lpstr>
      <vt:lpstr>目錄</vt:lpstr>
      <vt:lpstr>一、文獻概述 </vt:lpstr>
      <vt:lpstr>一、文獻概述 </vt:lpstr>
      <vt:lpstr>一、文獻概述 </vt:lpstr>
      <vt:lpstr>一、文獻概述 </vt:lpstr>
      <vt:lpstr>一、文獻概述 </vt:lpstr>
      <vt:lpstr>二、數據處理</vt:lpstr>
      <vt:lpstr>二、數據處理</vt:lpstr>
      <vt:lpstr>三、問題陳述 </vt:lpstr>
      <vt:lpstr>后以字行  陳道復 </vt:lpstr>
      <vt:lpstr>PowerPoint 演示文稿</vt:lpstr>
      <vt:lpstr>三、問題陳述 </vt:lpstr>
      <vt:lpstr>四、解決方法  </vt:lpstr>
      <vt:lpstr>四、解決方法  </vt:lpstr>
      <vt:lpstr>四、解決方法  </vt:lpstr>
      <vt:lpstr>四、解決方法 </vt:lpstr>
      <vt:lpstr>四、解決方法 </vt:lpstr>
      <vt:lpstr>四、解決方法 </vt:lpstr>
      <vt:lpstr>四、解決方法 </vt:lpstr>
      <vt:lpstr>五、收穫心得</vt:lpstr>
      <vt:lpstr>五、收穫心得</vt:lpstr>
      <vt:lpstr>五、收穫心得</vt:lpstr>
      <vt:lpstr>五、收穫心得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關於《明畫錄》 文本數據的整理</dc:title>
  <dc:creator>00</dc:creator>
  <cp:lastModifiedBy>孙虫虫</cp:lastModifiedBy>
  <cp:revision>31</cp:revision>
  <dcterms:created xsi:type="dcterms:W3CDTF">2022-07-25T13:24:00Z</dcterms:created>
  <dcterms:modified xsi:type="dcterms:W3CDTF">2022-07-29T15:47:17Z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E37FE984ADB94086991A7C1949AF5E5B</vt:lpwstr>
  </property>
  <property fmtid="{D5CDD505-2E9C-101B-9397-08002B2CF9AE}" pid="3" name="KSOProductBuildVer">
    <vt:lpwstr>2052-11.1.0.11875</vt:lpwstr>
  </property>
</Properties>
</file>