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3" r:id="rId6"/>
    <p:sldId id="259" r:id="rId7"/>
    <p:sldId id="286" r:id="rId8"/>
    <p:sldId id="310" r:id="rId9"/>
    <p:sldId id="260" r:id="rId10"/>
    <p:sldId id="275" r:id="rId11"/>
    <p:sldId id="277" r:id="rId12"/>
    <p:sldId id="284" r:id="rId13"/>
    <p:sldId id="290" r:id="rId14"/>
    <p:sldId id="288" r:id="rId15"/>
    <p:sldId id="262" r:id="rId16"/>
    <p:sldId id="278" r:id="rId17"/>
    <p:sldId id="294" r:id="rId18"/>
    <p:sldId id="293" r:id="rId19"/>
    <p:sldId id="306" r:id="rId20"/>
    <p:sldId id="296" r:id="rId21"/>
    <p:sldId id="307" r:id="rId22"/>
    <p:sldId id="263" r:id="rId23"/>
    <p:sldId id="279" r:id="rId24"/>
    <p:sldId id="280" r:id="rId25"/>
    <p:sldId id="292" r:id="rId26"/>
    <p:sldId id="258" r:id="rId27"/>
    <p:sldId id="308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關於</a:t>
            </a:r>
            <a:r>
              <a:rPr lang="en-US" altLang="zh-CN" dirty="0"/>
              <a:t>《</a:t>
            </a:r>
            <a:r>
              <a:rPr lang="zh-CN" altLang="en-US" dirty="0"/>
              <a:t>明畫錄</a:t>
            </a:r>
            <a:r>
              <a:rPr lang="en-US" altLang="zh-CN" dirty="0"/>
              <a:t>》</a:t>
            </a:r>
            <a:br>
              <a:rPr lang="en-US" altLang="zh-CN" dirty="0"/>
            </a:br>
            <a:r>
              <a:rPr lang="zh-CN" altLang="en-US" dirty="0"/>
              <a:t>文本數據的整理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95271" y="4685853"/>
            <a:ext cx="6831673" cy="1086237"/>
          </a:xfrm>
        </p:spPr>
        <p:txBody>
          <a:bodyPr/>
          <a:lstStyle/>
          <a:p>
            <a:r>
              <a:rPr lang="en-US" altLang="zh-CN" dirty="0"/>
              <a:t>Shalan</a:t>
            </a:r>
            <a:r>
              <a:rPr lang="zh-CN" altLang="en-US" dirty="0"/>
              <a:t> </a:t>
            </a:r>
            <a:r>
              <a:rPr lang="en-US" altLang="zh-CN" dirty="0"/>
              <a:t>Sun</a:t>
            </a:r>
            <a:r>
              <a:rPr lang="zh-CN" altLang="en-US" dirty="0"/>
              <a:t>   孫莎嵐</a:t>
            </a:r>
            <a:endParaRPr lang="zh-CN" altLang="en-US" dirty="0"/>
          </a:p>
        </p:txBody>
      </p:sp>
    </p:spTree>
  </p:cSld>
  <p:clrMapOvr>
    <a:masterClrMapping/>
  </p:clrMapOvr>
  <p:transition advTm="99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三、問題陳述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8067" y="1049243"/>
            <a:ext cx="9816353" cy="50650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人物以字或號為名，與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CBDB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數據不匹配，導致人物難以消歧。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/>
          </a:p>
          <a:p>
            <a:r>
              <a:rPr lang="zh-CN" altLang="en-US" sz="2800" dirty="0"/>
              <a:t>陳淳</a:t>
            </a:r>
            <a:r>
              <a:rPr lang="en-US" altLang="zh-CN" sz="2800" dirty="0"/>
              <a:t>  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2700655"/>
            <a:ext cx="11005185" cy="911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60" y="3611880"/>
            <a:ext cx="6021070" cy="3246120"/>
          </a:xfrm>
          <a:prstGeom prst="rect">
            <a:avLst/>
          </a:prstGeom>
        </p:spPr>
      </p:pic>
    </p:spTree>
  </p:cSld>
  <p:clrMapOvr>
    <a:masterClrMapping/>
  </p:clrMapOvr>
  <p:transition advTm="149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dirty="0">
                <a:sym typeface="+mn-ea"/>
              </a:rPr>
              <a:t>后以字行</a:t>
            </a:r>
            <a:br>
              <a:rPr lang="zh-CN" altLang="en-US" dirty="0"/>
            </a:br>
            <a:r>
              <a:rPr lang="en-US" altLang="zh-CN" dirty="0"/>
              <a:t> </a:t>
            </a:r>
            <a:r>
              <a:rPr lang="zh-CN" altLang="en-US" dirty="0">
                <a:sym typeface="+mn-ea"/>
              </a:rPr>
              <a:t>陳道復</a:t>
            </a:r>
            <a:br>
              <a:rPr lang="zh-CN" altLang="en-US" dirty="0"/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6815" y="2172335"/>
            <a:ext cx="9056370" cy="4384675"/>
          </a:xfrm>
          <a:prstGeom prst="rect">
            <a:avLst/>
          </a:prstGeom>
        </p:spPr>
      </p:pic>
    </p:spTree>
  </p:cSld>
  <p:clrMapOvr>
    <a:masterClrMapping/>
  </p:clrMapOvr>
  <p:transition advTm="363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97150" y="85090"/>
            <a:ext cx="9617710" cy="1950085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2263775"/>
            <a:ext cx="11294745" cy="4594225"/>
          </a:xfrm>
          <a:prstGeom prst="rect">
            <a:avLst/>
          </a:prstGeom>
        </p:spPr>
      </p:pic>
    </p:spTree>
  </p:cSld>
  <p:clrMapOvr>
    <a:masterClrMapping/>
  </p:clrMapOvr>
  <p:transition advTm="68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三、問題陳述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562" y="1021938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如何鑑別文獻錯誤以及數字化文本的錯誤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關於高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敬彥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與高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彥敬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人名的考察</a:t>
            </a:r>
            <a:endParaRPr lang="zh-CN" altLang="en-US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" y="2623185"/>
            <a:ext cx="9601835" cy="1172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4335145"/>
            <a:ext cx="9506585" cy="676910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5300980"/>
            <a:ext cx="8773160" cy="1029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495" y="-97155"/>
            <a:ext cx="1881505" cy="6613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55" y="241935"/>
            <a:ext cx="2138045" cy="6624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375" y="-97155"/>
            <a:ext cx="151638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4527" y="1068928"/>
            <a:ext cx="9816353" cy="5065060"/>
          </a:xfrm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手動處理：傳主名結合</a:t>
            </a:r>
            <a:r>
              <a:rPr lang="en-US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CBDB ACCESS</a:t>
            </a:r>
            <a:r>
              <a:rPr lang="zh-CN" altLang="en-US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進行查找，會更為準確。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0995" y="3716020"/>
            <a:ext cx="8208645" cy="3202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1541780"/>
            <a:ext cx="7885430" cy="2363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92570" y="375285"/>
            <a:ext cx="3948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周思兼，号莱峰先生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90" y="1638935"/>
            <a:ext cx="7581900" cy="49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335" y="734060"/>
            <a:ext cx="9816465" cy="5389245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一是擴大文獻檢索範圍，輔以基本古籍庫的相關文獻進行覈實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82215" y="2540635"/>
            <a:ext cx="9584055" cy="4327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0522" y="896843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一是擴大文獻檢索範圍，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輔以基本古籍庫的相關文獻進行覈實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10890"/>
            <a:ext cx="9601200" cy="2443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16510"/>
            <a:ext cx="1183005" cy="6666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930" y="6985"/>
            <a:ext cx="3615055" cy="6788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44850" y="603504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高彦敬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595" y="241935"/>
            <a:ext cx="9641205" cy="82677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536798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二是拓展研究深度，佐以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CNKI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、讀秀等后人的相關研究來覈對原文本的準確性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關於朱統珣词条的纠错</a:t>
            </a:r>
            <a:endParaRPr lang="zh-CN" alt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" y="3595370"/>
            <a:ext cx="12154535" cy="1159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595" y="241935"/>
            <a:ext cx="9641205" cy="82677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536798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二是拓展研究深度，佐以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CNKI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、讀秀等后人的相關研究來覈對原文本的準確性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關於朱統珣词条的纠错</a:t>
            </a:r>
            <a:endParaRPr lang="zh-CN" alt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8040" y="2162810"/>
            <a:ext cx="5587365" cy="4695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595" y="241935"/>
            <a:ext cx="9641205" cy="82677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739363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二是拓展研究深度，佐以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CNKI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、讀秀等后人的相關研究來覈對原文本的準確性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關於朱統珣词条的纠错</a:t>
            </a:r>
            <a:endParaRPr lang="zh-CN" alt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7360" y="2102485"/>
            <a:ext cx="4939030" cy="4633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1550893"/>
            <a:ext cx="9816353" cy="506506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一、文獻概述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二、數據處理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三、問題陳述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四、解決方法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五、收穫心得</a:t>
            </a:r>
            <a:endParaRPr lang="zh-CN" altLang="en-US" sz="2800" dirty="0"/>
          </a:p>
        </p:txBody>
      </p:sp>
    </p:spTree>
  </p:cSld>
  <p:clrMapOvr>
    <a:masterClrMapping/>
  </p:clrMapOvr>
  <p:transition advTm="10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715" y="0"/>
            <a:ext cx="9641205" cy="826770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四、解決方法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562" y="445358"/>
            <a:ext cx="9816353" cy="506506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仔細覈對：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二是拓展研究深度，佐以</a:t>
            </a:r>
            <a:r>
              <a:rPr lang="en-US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CNKI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、讀秀等后人的相關研究來覈對原文本的準確性</a:t>
            </a:r>
            <a:endParaRPr lang="zh-CN" altLang="en-US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關於朱統珣词条的纠错</a:t>
            </a:r>
            <a:endParaRPr lang="zh-CN" alt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  <a:p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2597150"/>
            <a:ext cx="11614150" cy="1663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" y="5417820"/>
            <a:ext cx="10706100" cy="1440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59865" y="4205605"/>
            <a:ext cx="312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《明代名人傳》</a:t>
            </a:r>
            <a:r>
              <a:rPr lang="en-US" altLang="zh-CN" sz="3200"/>
              <a:t> </a:t>
            </a:r>
            <a:endParaRPr lang="en-US" altLang="zh-CN" sz="32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70" y="4008120"/>
            <a:ext cx="4107180" cy="8534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503420" y="6031230"/>
            <a:ext cx="953135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027160" y="298450"/>
            <a:ext cx="2174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朱統鍡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970" y="2118360"/>
            <a:ext cx="4939030" cy="463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五、收穫心得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4397" y="896843"/>
            <a:ext cx="9816353" cy="5065060"/>
          </a:xfrm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運用</a:t>
            </a:r>
            <a:r>
              <a:rPr lang="en-US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QGIS</a:t>
            </a:r>
            <a:r>
              <a:rPr lang="zh-CN" altLang="en-US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，以人物為核心，</a:t>
            </a:r>
            <a:r>
              <a:rPr lang="zh-CN" altLang="en-US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觀察宋明時期畫家籍貫分佈變化</a:t>
            </a:r>
            <a:endParaRPr lang="en-US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endParaRPr lang="en-US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endParaRPr lang="zh-CN" altLang="en-US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741795" y="648970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明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338955" y="648970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宋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8955" y="6276340"/>
            <a:ext cx="213360" cy="213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460" y="6283960"/>
            <a:ext cx="205740" cy="205740"/>
          </a:xfrm>
          <a:prstGeom prst="rect">
            <a:avLst/>
          </a:prstGeom>
        </p:spPr>
      </p:pic>
      <p:pic>
        <p:nvPicPr>
          <p:cNvPr id="17" name="图片 16" descr="宋明画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60" y="1450975"/>
            <a:ext cx="9032240" cy="48253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五、收穫心得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1451198"/>
            <a:ext cx="9816353" cy="5065060"/>
          </a:xfrm>
        </p:spPr>
        <p:txBody>
          <a:bodyPr>
            <a:norm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運用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GEPHI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，以師從及親屬關係為核心，形成社會關係網絡，從微觀個體研究轉向群像研究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2555" y="2328545"/>
            <a:ext cx="8469630" cy="418719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662555" y="3250565"/>
            <a:ext cx="517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五、收穫心得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2377" y="1561053"/>
            <a:ext cx="9816353" cy="5065060"/>
          </a:xfrm>
        </p:spPr>
        <p:txBody>
          <a:bodyPr>
            <a:norm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運用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GEPHI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，以師從及親屬關係為核心，形成社會關係網絡，從微觀個體研究轉向群像研究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835" y="2223135"/>
            <a:ext cx="9942830" cy="46348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932305" y="3027045"/>
            <a:ext cx="107950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五、收穫心得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802" y="1469613"/>
            <a:ext cx="9816353" cy="5065060"/>
          </a:xfrm>
        </p:spPr>
        <p:txBody>
          <a:bodyPr>
            <a:norm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運用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GEPHI</a:t>
            </a:r>
            <a:r>
              <a:rPr lang="zh-CN" altLang="en-US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，以師從及親屬關係為核心，形成社會關係網絡，從微觀個體研究轉向群像研究</a:t>
            </a: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835" y="2223135"/>
            <a:ext cx="9942830" cy="46348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932305" y="3027045"/>
            <a:ext cx="107950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3385" y="165735"/>
            <a:ext cx="6669405" cy="3581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420" y="3350260"/>
            <a:ext cx="6418580" cy="33674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800"/>
              <a:t>谢谢聆听</a:t>
            </a:r>
            <a:endParaRPr lang="zh-CN" altLang="en-US"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p>
            <a:r>
              <a:rPr lang="zh-CN" altLang="en-US" sz="4400" dirty="0"/>
              <a:t>一、文獻概述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71600" y="1273175"/>
            <a:ext cx="5562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文本可數據化比較分析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9305925" y="2976880"/>
            <a:ext cx="2654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僅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PDF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，無文本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9565" y="1950720"/>
            <a:ext cx="7706360" cy="4418965"/>
          </a:xfrm>
          <a:prstGeom prst="rect">
            <a:avLst/>
          </a:prstGeom>
        </p:spPr>
      </p:pic>
    </p:spTree>
  </p:cSld>
  <p:clrMapOvr>
    <a:masterClrMapping/>
  </p:clrMapOvr>
  <p:transition advTm="12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p>
            <a:r>
              <a:rPr lang="zh-CN" altLang="en-US" sz="4400" dirty="0"/>
              <a:t>一、文獻概述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71600" y="1144270"/>
            <a:ext cx="5562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文本可數據化比較分析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5920105" y="466725"/>
            <a:ext cx="6024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highlight>
                  <a:srgbClr val="FFFF00"/>
                </a:highlight>
              </a:rPr>
              <a:t>文字识别功能建立，文本质量差</a:t>
            </a:r>
            <a:endParaRPr lang="zh-CN" altLang="en-US" sz="3200">
              <a:highlight>
                <a:srgbClr val="FFFF00"/>
              </a:highlight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1565" y="1920875"/>
            <a:ext cx="6265545" cy="4864100"/>
          </a:xfrm>
          <a:prstGeom prst="rect">
            <a:avLst/>
          </a:prstGeom>
        </p:spPr>
      </p:pic>
    </p:spTree>
  </p:cSld>
  <p:clrMapOvr>
    <a:masterClrMapping/>
  </p:clrMapOvr>
  <p:transition advTm="30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一、文獻概述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197" y="1074008"/>
            <a:ext cx="9816353" cy="50650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梳理關於明清藝術家的傳記性著作</a:t>
            </a:r>
            <a:endParaRPr lang="en-US" altLang="zh-CN" sz="2800" dirty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5" name="图片 4" descr="图形用户界面, 文本, 应用程序, 电子邮件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r="239" b="41883"/>
          <a:stretch>
            <a:fillRect/>
          </a:stretch>
        </p:blipFill>
        <p:spPr>
          <a:xfrm>
            <a:off x="-21590" y="1941830"/>
            <a:ext cx="12204065" cy="4782820"/>
          </a:xfrm>
          <a:prstGeom prst="rect">
            <a:avLst/>
          </a:prstGeom>
        </p:spPr>
      </p:pic>
    </p:spTree>
  </p:cSld>
  <p:clrMapOvr>
    <a:masterClrMapping/>
  </p:clrMapOvr>
  <p:transition advTm="14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一、文獻概述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4285" y="1033145"/>
            <a:ext cx="9816465" cy="507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3.《</a:t>
            </a:r>
            <a:r>
              <a:rPr lang="zh-CN" altLang="en-US" sz="2800" dirty="0"/>
              <a:t>明畫錄</a:t>
            </a:r>
            <a:r>
              <a:rPr lang="en-US" altLang="zh-CN" sz="2800" dirty="0"/>
              <a:t>》</a:t>
            </a:r>
            <a:r>
              <a:rPr lang="zh-CN" altLang="en-US" sz="2800" dirty="0"/>
              <a:t>之特點</a:t>
            </a:r>
            <a:endParaRPr lang="en-US" altLang="zh-CN" sz="2800" dirty="0"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）數據完備：按時代先後，為明代</a:t>
            </a:r>
            <a:r>
              <a:rPr lang="en-US" altLang="zh-CN" sz="2800" dirty="0">
                <a:solidFill>
                  <a:srgbClr val="FF0000"/>
                </a:solidFill>
              </a:rPr>
              <a:t>870</a:t>
            </a:r>
            <a:r>
              <a:rPr lang="zh-CN" altLang="en-US" sz="2800" dirty="0"/>
              <a:t>余畫家一一列傳。</a:t>
            </a:r>
            <a:endParaRPr lang="en-US" altLang="zh-CN" sz="2800" dirty="0"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體例規整：卷一收入帝王、貴族畫家及以佛道人物宮室擅名的畫家。卷二至卷四編列山水畫家。卷五收列山水、獸畜、龍魚畫家。卷六收列花鳥畫家。卷七編入墨竹、墨梅與蔬果畫家。卷八《匯記》，附列所知不詳，有待進一步加以考訂的畫家。</a:t>
            </a:r>
            <a:endParaRPr lang="zh-CN" altLang="en-US" sz="28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2970" y="4131310"/>
            <a:ext cx="5668645" cy="2726690"/>
          </a:xfrm>
          <a:prstGeom prst="rect">
            <a:avLst/>
          </a:prstGeom>
        </p:spPr>
      </p:pic>
    </p:spTree>
  </p:cSld>
  <p:clrMapOvr>
    <a:masterClrMapping/>
  </p:clrMapOvr>
  <p:transition advTm="29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一、文獻概述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6447" y="1550893"/>
            <a:ext cx="9816353" cy="5065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3.《</a:t>
            </a:r>
            <a:r>
              <a:rPr lang="zh-CN" altLang="en-US" sz="2800" dirty="0"/>
              <a:t>明畫錄</a:t>
            </a:r>
            <a:r>
              <a:rPr lang="en-US" altLang="zh-CN" sz="2800" dirty="0"/>
              <a:t>》</a:t>
            </a:r>
            <a:r>
              <a:rPr lang="zh-CN" altLang="en-US" sz="2800" dirty="0"/>
              <a:t>之特點</a:t>
            </a:r>
            <a:endParaRPr lang="en-US" altLang="zh-CN" sz="2800" dirty="0"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）內容系統：</a:t>
            </a:r>
            <a:r>
              <a:rPr lang="zh-CN" altLang="en-US" sz="2800" dirty="0">
                <a:solidFill>
                  <a:srgbClr val="FF0000"/>
                </a:solidFill>
              </a:rPr>
              <a:t>籍貫、師從、親屬等</a:t>
            </a:r>
            <a:r>
              <a:rPr lang="zh-CN" altLang="en-US" sz="2800" dirty="0"/>
              <a:t>信息一一在列。</a:t>
            </a:r>
            <a:endParaRPr lang="en-US" altLang="zh-CN" sz="2800" dirty="0"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885" y="2773045"/>
            <a:ext cx="6637020" cy="3940175"/>
          </a:xfrm>
          <a:prstGeom prst="rect">
            <a:avLst/>
          </a:prstGeom>
        </p:spPr>
      </p:pic>
    </p:spTree>
  </p:cSld>
  <p:clrMapOvr>
    <a:masterClrMapping/>
  </p:clrMapOvr>
  <p:transition advTm="29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二、數據處理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562" y="896843"/>
            <a:ext cx="9816353" cy="5065060"/>
          </a:xfrm>
        </p:spPr>
        <p:txBody>
          <a:bodyPr>
            <a:normAutofit/>
          </a:bodyPr>
          <a:lstStyle/>
          <a:p>
            <a:r>
              <a:rPr lang="zh-CN" altLang="en-US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仰仗宏甦支持，完成数据挖掘</a:t>
            </a:r>
            <a:endParaRPr lang="zh-CN" altLang="en-US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3200" dirty="0"/>
          </a:p>
          <a:p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230" y="1538605"/>
            <a:ext cx="8943975" cy="531939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021965" y="5969000"/>
            <a:ext cx="1541780" cy="3143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advTm="6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42047"/>
            <a:ext cx="9601200" cy="1485900"/>
          </a:xfrm>
        </p:spPr>
        <p:txBody>
          <a:bodyPr/>
          <a:lstStyle/>
          <a:p>
            <a:r>
              <a:rPr lang="zh-CN" altLang="en-US" sz="4400" dirty="0"/>
              <a:t>二、數據處理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3762" y="1566768"/>
            <a:ext cx="9816353" cy="506506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dirty="0"/>
              <a:t>仰仗宏甦支持，完成數據挖掘。</a:t>
            </a:r>
            <a:endParaRPr lang="zh-CN" altLang="en-US" sz="2800" dirty="0"/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800" dirty="0"/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800" dirty="0"/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dirty="0"/>
              <a:t>獲取了</a:t>
            </a:r>
            <a:r>
              <a:rPr lang="zh-CN" altLang="en-US" sz="2800" dirty="0">
                <a:solidFill>
                  <a:srgbClr val="FF0000"/>
                </a:solidFill>
              </a:rPr>
              <a:t>828</a:t>
            </a:r>
            <a:r>
              <a:rPr lang="zh-CN" altLang="en-US" sz="2800" dirty="0"/>
              <a:t>位來自《明畫錄》的畫家，</a:t>
            </a:r>
            <a:r>
              <a:rPr lang="zh-CN" altLang="en-US" sz="2800" dirty="0">
                <a:solidFill>
                  <a:srgbClr val="FF0000"/>
                </a:solidFill>
              </a:rPr>
              <a:t>941</a:t>
            </a:r>
            <a:r>
              <a:rPr lang="zh-CN" altLang="en-US" sz="2800" dirty="0"/>
              <a:t>條別名信息，</a:t>
            </a:r>
            <a:r>
              <a:rPr lang="zh-CN" altLang="en-US" sz="2800" dirty="0">
                <a:solidFill>
                  <a:srgbClr val="FF0000"/>
                </a:solidFill>
              </a:rPr>
              <a:t>634</a:t>
            </a:r>
            <a:r>
              <a:rPr lang="zh-CN" altLang="en-US" sz="2800" dirty="0"/>
              <a:t>條傳記地址信息，以及他們之間的</a:t>
            </a:r>
            <a:r>
              <a:rPr lang="zh-CN" altLang="en-US" sz="2800" dirty="0">
                <a:solidFill>
                  <a:srgbClr val="FF0000"/>
                </a:solidFill>
              </a:rPr>
              <a:t>245</a:t>
            </a:r>
            <a:r>
              <a:rPr lang="zh-CN" altLang="en-US" sz="2800" dirty="0"/>
              <a:t>條師承社會網絡關係，已經導入CBDB錄入系統。這批畫家數據應該是CBDB對明代畫家最系統的一次補充。</a:t>
            </a:r>
            <a:endParaRPr lang="zh-CN" altLang="en-US" sz="2800" dirty="0"/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800" dirty="0"/>
          </a:p>
        </p:txBody>
      </p:sp>
    </p:spTree>
  </p:cSld>
  <p:clrMapOvr>
    <a:masterClrMapping/>
  </p:clrMapOvr>
  <p:transition advTm="193"/>
</p:sld>
</file>

<file path=ppt/tags/tag1.xml><?xml version="1.0" encoding="utf-8"?>
<p:tagLst xmlns:p="http://schemas.openxmlformats.org/presentationml/2006/main">
  <p:tag name="KSO_WM_UNIT_PLACING_PICTURE_USER_VIEWPORT" val="{&quot;height&quot;:5640,&quot;width&quot;:12492}"/>
</p:tagLst>
</file>

<file path=ppt/tags/tag2.xml><?xml version="1.0" encoding="utf-8"?>
<p:tagLst xmlns:p="http://schemas.openxmlformats.org/presentationml/2006/main">
  <p:tag name="COMMONDATA" val="eyJoZGlkIjoiOGQ1MjExMmY1NDZkMmMwOWQ3NjBmYTBlM2VkZmZlZTIifQ==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0</TotalTime>
  <Words>1155</Words>
  <Application>WPS 演示</Application>
  <PresentationFormat>宽屏</PresentationFormat>
  <Paragraphs>187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Franklin Gothic Book</vt:lpstr>
      <vt:lpstr>Times New Roman</vt:lpstr>
      <vt:lpstr>Calibri</vt:lpstr>
      <vt:lpstr>华文楷体</vt:lpstr>
      <vt:lpstr>微软雅黑</vt:lpstr>
      <vt:lpstr>Arial Unicode MS</vt:lpstr>
      <vt:lpstr>剪切</vt:lpstr>
      <vt:lpstr>關於《明畫錄》 文本數據的整理</vt:lpstr>
      <vt:lpstr>目錄</vt:lpstr>
      <vt:lpstr>一、文獻概述 </vt:lpstr>
      <vt:lpstr>一、文獻概述 </vt:lpstr>
      <vt:lpstr>一、文獻概述 </vt:lpstr>
      <vt:lpstr>一、文獻概述 </vt:lpstr>
      <vt:lpstr>一、文獻概述 </vt:lpstr>
      <vt:lpstr>二、數據處理</vt:lpstr>
      <vt:lpstr>二、數據處理</vt:lpstr>
      <vt:lpstr>三、問題陳述 </vt:lpstr>
      <vt:lpstr>后以字行  陳道復 </vt:lpstr>
      <vt:lpstr>PowerPoint 演示文稿</vt:lpstr>
      <vt:lpstr>三、問題陳述 </vt:lpstr>
      <vt:lpstr>四、解決方法  </vt:lpstr>
      <vt:lpstr>四、解決方法  </vt:lpstr>
      <vt:lpstr>四、解決方法  </vt:lpstr>
      <vt:lpstr>四、解決方法 </vt:lpstr>
      <vt:lpstr>四、解決方法 </vt:lpstr>
      <vt:lpstr>四、解決方法 </vt:lpstr>
      <vt:lpstr>四、解決方法 </vt:lpstr>
      <vt:lpstr>五、收穫心得</vt:lpstr>
      <vt:lpstr>五、收穫心得</vt:lpstr>
      <vt:lpstr>五、收穫心得</vt:lpstr>
      <vt:lpstr>五、收穫心得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關於《明畫錄》 文本數據的整理</dc:title>
  <dc:creator>00</dc:creator>
  <cp:lastModifiedBy>孙虫虫</cp:lastModifiedBy>
  <cp:revision>31</cp:revision>
  <dcterms:created xsi:type="dcterms:W3CDTF">2022-07-25T13:24:00Z</dcterms:created>
  <dcterms:modified xsi:type="dcterms:W3CDTF">2022-07-29T15:47:17Z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E37FE984ADB94086991A7C1949AF5E5B</vt:lpwstr>
  </property>
  <property fmtid="{D5CDD505-2E9C-101B-9397-08002B2CF9AE}" pid="3" name="KSOProductBuildVer">
    <vt:lpwstr>2052-11.1.0.11875</vt:lpwstr>
  </property>
</Properties>
</file>