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1" r:id="rId3"/>
    <p:sldId id="273" r:id="rId4"/>
    <p:sldId id="269" r:id="rId5"/>
    <p:sldId id="282" r:id="rId6"/>
    <p:sldId id="268" r:id="rId7"/>
    <p:sldId id="270" r:id="rId8"/>
    <p:sldId id="272" r:id="rId9"/>
    <p:sldId id="275" r:id="rId10"/>
    <p:sldId id="259" r:id="rId11"/>
    <p:sldId id="262" r:id="rId12"/>
    <p:sldId id="281" r:id="rId13"/>
    <p:sldId id="276" r:id="rId14"/>
    <p:sldId id="264" r:id="rId15"/>
    <p:sldId id="283" r:id="rId16"/>
    <p:sldId id="265" r:id="rId17"/>
    <p:sldId id="267" r:id="rId18"/>
    <p:sldId id="277" r:id="rId19"/>
    <p:sldId id="266" r:id="rId20"/>
    <p:sldId id="278" r:id="rId21"/>
    <p:sldId id="279" r:id="rId22"/>
    <p:sldId id="280"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 Yuqi" initials="CY" lastIdx="1" clrIdx="0">
    <p:extLst>
      <p:ext uri="{19B8F6BF-5375-455C-9EA6-DF929625EA0E}">
        <p15:presenceInfo xmlns:p15="http://schemas.microsoft.com/office/powerpoint/2012/main" userId="c9dcdae44139957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D91D1"/>
    <a:srgbClr val="595959"/>
    <a:srgbClr val="799AD5"/>
    <a:srgbClr val="8FAA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429" autoAdjust="0"/>
  </p:normalViewPr>
  <p:slideViewPr>
    <p:cSldViewPr snapToGrid="0">
      <p:cViewPr>
        <p:scale>
          <a:sx n="50" d="100"/>
          <a:sy n="50" d="100"/>
        </p:scale>
        <p:origin x="2997" y="9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C71C89-AC77-4632-A8E2-30C24AB8572A}" type="datetimeFigureOut">
              <a:rPr lang="zh-CN" altLang="en-US" smtClean="0"/>
              <a:t>2023/10/6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8ED3B4-6253-4F50-8567-0A8DCA33A2C3}" type="slidenum">
              <a:rPr lang="zh-CN" altLang="en-US" smtClean="0"/>
              <a:t>‹#›</a:t>
            </a:fld>
            <a:endParaRPr lang="zh-CN" altLang="en-US"/>
          </a:p>
        </p:txBody>
      </p:sp>
    </p:spTree>
    <p:extLst>
      <p:ext uri="{BB962C8B-B14F-4D97-AF65-F5344CB8AC3E}">
        <p14:creationId xmlns:p14="http://schemas.microsoft.com/office/powerpoint/2010/main" val="290883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58ED3B4-6253-4F50-8567-0A8DCA33A2C3}" type="slidenum">
              <a:rPr lang="zh-CN" altLang="en-US" smtClean="0"/>
              <a:t>1</a:t>
            </a:fld>
            <a:endParaRPr lang="zh-CN" altLang="en-US"/>
          </a:p>
        </p:txBody>
      </p:sp>
    </p:spTree>
    <p:extLst>
      <p:ext uri="{BB962C8B-B14F-4D97-AF65-F5344CB8AC3E}">
        <p14:creationId xmlns:p14="http://schemas.microsoft.com/office/powerpoint/2010/main" val="303117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After extracting toponym information from texts, we still need to parse the toponyms so that they can be matched with existing toponyms in databases, in order to obtain accurate coordinates.</a:t>
            </a:r>
          </a:p>
          <a:p>
            <a:endParaRPr lang="en-US" altLang="zh-CN" dirty="0"/>
          </a:p>
          <a:p>
            <a:r>
              <a:rPr lang="en-US" altLang="zh-CN" dirty="0"/>
              <a:t>The challenges that exist in this task include:</a:t>
            </a:r>
          </a:p>
          <a:p>
            <a:endParaRPr lang="zh-CN" altLang="en-US" dirty="0"/>
          </a:p>
        </p:txBody>
      </p:sp>
      <p:sp>
        <p:nvSpPr>
          <p:cNvPr id="4" name="灯片编号占位符 3"/>
          <p:cNvSpPr>
            <a:spLocks noGrp="1"/>
          </p:cNvSpPr>
          <p:nvPr>
            <p:ph type="sldNum" sz="quarter" idx="5"/>
          </p:nvPr>
        </p:nvSpPr>
        <p:spPr/>
        <p:txBody>
          <a:bodyPr/>
          <a:lstStyle/>
          <a:p>
            <a:fld id="{458ED3B4-6253-4F50-8567-0A8DCA33A2C3}" type="slidenum">
              <a:rPr lang="zh-CN" altLang="en-US" smtClean="0"/>
              <a:t>10</a:t>
            </a:fld>
            <a:endParaRPr lang="zh-CN" altLang="en-US"/>
          </a:p>
        </p:txBody>
      </p:sp>
    </p:spTree>
    <p:extLst>
      <p:ext uri="{BB962C8B-B14F-4D97-AF65-F5344CB8AC3E}">
        <p14:creationId xmlns:p14="http://schemas.microsoft.com/office/powerpoint/2010/main" val="1717696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74151"/>
                </a:solidFill>
                <a:effectLst/>
                <a:latin typeface="Söhne"/>
              </a:rPr>
              <a:t>In response to the issue of matching failures caused by variant characters, </a:t>
            </a:r>
          </a:p>
          <a:p>
            <a:r>
              <a:rPr lang="en-US" altLang="zh-CN" b="0" i="0" dirty="0">
                <a:solidFill>
                  <a:srgbClr val="374151"/>
                </a:solidFill>
                <a:effectLst/>
                <a:latin typeface="Söhne"/>
              </a:rPr>
              <a:t>we have recently developed a project called CHAR, which has been released and open-sourced. </a:t>
            </a:r>
          </a:p>
          <a:p>
            <a:r>
              <a:rPr lang="en-US" altLang="zh-CN" b="0" i="0" dirty="0">
                <a:solidFill>
                  <a:srgbClr val="374151"/>
                </a:solidFill>
                <a:effectLst/>
                <a:latin typeface="Söhne"/>
              </a:rPr>
              <a:t>We have gathered variant character data from various sources and, through multiple filtering methods, we have ultimately obtained around 2,000 pairs of variant characters and their corresponding standard characters.</a:t>
            </a:r>
          </a:p>
          <a:p>
            <a:endParaRPr lang="en-US" altLang="zh-CN" dirty="0"/>
          </a:p>
          <a:p>
            <a:r>
              <a:rPr lang="en-US" altLang="zh-CN" dirty="0"/>
              <a:t>Hongsu, our brilliant project manager, initiated this project, and I was responsible for data collection, processing, and final program development. </a:t>
            </a:r>
          </a:p>
          <a:p>
            <a:r>
              <a:rPr lang="en-US" altLang="zh-CN" dirty="0"/>
              <a:t>My colleagues Yiyi and </a:t>
            </a:r>
            <a:r>
              <a:rPr lang="en-US" altLang="zh-CN" dirty="0" err="1"/>
              <a:t>Fengyi</a:t>
            </a:r>
            <a:r>
              <a:rPr lang="en-US" altLang="zh-CN" dirty="0"/>
              <a:t> also participated in data collection and proofreading.</a:t>
            </a:r>
          </a:p>
          <a:p>
            <a:endParaRPr lang="en-US" altLang="zh-CN" dirty="0"/>
          </a:p>
        </p:txBody>
      </p:sp>
      <p:sp>
        <p:nvSpPr>
          <p:cNvPr id="4" name="灯片编号占位符 3"/>
          <p:cNvSpPr>
            <a:spLocks noGrp="1"/>
          </p:cNvSpPr>
          <p:nvPr>
            <p:ph type="sldNum" sz="quarter" idx="5"/>
          </p:nvPr>
        </p:nvSpPr>
        <p:spPr/>
        <p:txBody>
          <a:bodyPr/>
          <a:lstStyle/>
          <a:p>
            <a:fld id="{458ED3B4-6253-4F50-8567-0A8DCA33A2C3}" type="slidenum">
              <a:rPr lang="zh-CN" altLang="en-US" smtClean="0"/>
              <a:t>11</a:t>
            </a:fld>
            <a:endParaRPr lang="zh-CN" altLang="en-US"/>
          </a:p>
        </p:txBody>
      </p:sp>
    </p:spTree>
    <p:extLst>
      <p:ext uri="{BB962C8B-B14F-4D97-AF65-F5344CB8AC3E}">
        <p14:creationId xmlns:p14="http://schemas.microsoft.com/office/powerpoint/2010/main" val="28473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74151"/>
                </a:solidFill>
                <a:effectLst/>
                <a:latin typeface="Söhne"/>
              </a:rPr>
              <a:t>You can easily try it out through our online demo.</a:t>
            </a:r>
            <a:endParaRPr lang="zh-CN" altLang="en-US" dirty="0"/>
          </a:p>
        </p:txBody>
      </p:sp>
      <p:sp>
        <p:nvSpPr>
          <p:cNvPr id="4" name="灯片编号占位符 3"/>
          <p:cNvSpPr>
            <a:spLocks noGrp="1"/>
          </p:cNvSpPr>
          <p:nvPr>
            <p:ph type="sldNum" sz="quarter" idx="5"/>
          </p:nvPr>
        </p:nvSpPr>
        <p:spPr/>
        <p:txBody>
          <a:bodyPr/>
          <a:lstStyle/>
          <a:p>
            <a:fld id="{458ED3B4-6253-4F50-8567-0A8DCA33A2C3}" type="slidenum">
              <a:rPr lang="zh-CN" altLang="en-US" smtClean="0"/>
              <a:t>12</a:t>
            </a:fld>
            <a:endParaRPr lang="zh-CN" altLang="en-US"/>
          </a:p>
        </p:txBody>
      </p:sp>
    </p:spTree>
    <p:extLst>
      <p:ext uri="{BB962C8B-B14F-4D97-AF65-F5344CB8AC3E}">
        <p14:creationId xmlns:p14="http://schemas.microsoft.com/office/powerpoint/2010/main" val="2144229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74151"/>
                </a:solidFill>
                <a:effectLst/>
                <a:latin typeface="Söhne"/>
              </a:rPr>
              <a:t>You can also easily use it within Python by "pip install char-converter."</a:t>
            </a:r>
            <a:endParaRPr lang="en-US" altLang="zh-CN" dirty="0"/>
          </a:p>
          <a:p>
            <a:endParaRPr lang="en-US" altLang="zh-CN" dirty="0"/>
          </a:p>
          <a:p>
            <a:r>
              <a:rPr lang="en-US" altLang="zh-CN" dirty="0"/>
              <a:t>It's still a beta version. </a:t>
            </a:r>
          </a:p>
          <a:p>
            <a:r>
              <a:rPr lang="en-US" altLang="zh-CN" dirty="0"/>
              <a:t>There may still be some errors in our data, but we'll keep updating it. </a:t>
            </a:r>
          </a:p>
          <a:p>
            <a:r>
              <a:rPr lang="en-US" altLang="zh-CN" dirty="0"/>
              <a:t>All kinds of feedback are welcome.</a:t>
            </a:r>
            <a:endParaRPr lang="zh-CN" altLang="en-US" dirty="0"/>
          </a:p>
        </p:txBody>
      </p:sp>
      <p:sp>
        <p:nvSpPr>
          <p:cNvPr id="4" name="灯片编号占位符 3"/>
          <p:cNvSpPr>
            <a:spLocks noGrp="1"/>
          </p:cNvSpPr>
          <p:nvPr>
            <p:ph type="sldNum" sz="quarter" idx="5"/>
          </p:nvPr>
        </p:nvSpPr>
        <p:spPr/>
        <p:txBody>
          <a:bodyPr/>
          <a:lstStyle/>
          <a:p>
            <a:fld id="{458ED3B4-6253-4F50-8567-0A8DCA33A2C3}" type="slidenum">
              <a:rPr lang="zh-CN" altLang="en-US" smtClean="0"/>
              <a:t>13</a:t>
            </a:fld>
            <a:endParaRPr lang="zh-CN" altLang="en-US"/>
          </a:p>
        </p:txBody>
      </p:sp>
    </p:spTree>
    <p:extLst>
      <p:ext uri="{BB962C8B-B14F-4D97-AF65-F5344CB8AC3E}">
        <p14:creationId xmlns:p14="http://schemas.microsoft.com/office/powerpoint/2010/main" val="1159167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Apart from the issue of variant characters, </a:t>
            </a:r>
          </a:p>
          <a:p>
            <a:r>
              <a:rPr lang="en-US" altLang="zh-CN" dirty="0"/>
              <a:t>other problems still need to be addressed. </a:t>
            </a:r>
          </a:p>
          <a:p>
            <a:r>
              <a:rPr lang="en-US" altLang="zh-CN" dirty="0"/>
              <a:t>To address them, we have also developed a geocoder for Chinese historical toponyms. We hope that it can eventually handle all of these issues.</a:t>
            </a:r>
          </a:p>
          <a:p>
            <a:r>
              <a:rPr lang="en-US" altLang="zh-CN" dirty="0"/>
              <a:t>This program is not yet live, but we will release it in the future.</a:t>
            </a:r>
          </a:p>
          <a:p>
            <a:endParaRPr lang="zh-CN" altLang="en-US" dirty="0"/>
          </a:p>
        </p:txBody>
      </p:sp>
      <p:sp>
        <p:nvSpPr>
          <p:cNvPr id="4" name="灯片编号占位符 3"/>
          <p:cNvSpPr>
            <a:spLocks noGrp="1"/>
          </p:cNvSpPr>
          <p:nvPr>
            <p:ph type="sldNum" sz="quarter" idx="5"/>
          </p:nvPr>
        </p:nvSpPr>
        <p:spPr/>
        <p:txBody>
          <a:bodyPr/>
          <a:lstStyle/>
          <a:p>
            <a:fld id="{458ED3B4-6253-4F50-8567-0A8DCA33A2C3}" type="slidenum">
              <a:rPr lang="zh-CN" altLang="en-US" smtClean="0"/>
              <a:t>14</a:t>
            </a:fld>
            <a:endParaRPr lang="zh-CN" altLang="en-US"/>
          </a:p>
        </p:txBody>
      </p:sp>
    </p:spTree>
    <p:extLst>
      <p:ext uri="{BB962C8B-B14F-4D97-AF65-F5344CB8AC3E}">
        <p14:creationId xmlns:p14="http://schemas.microsoft.com/office/powerpoint/2010/main" val="2618146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workflow we’re introducing does not only suit Early China texts.</a:t>
            </a:r>
          </a:p>
          <a:p>
            <a:r>
              <a:rPr lang="en-US" altLang="zh-CN" dirty="0"/>
              <a:t>It’s actually a general pipeline, which could be implemented to any historical periods.</a:t>
            </a:r>
          </a:p>
          <a:p>
            <a:endParaRPr lang="en-US" altLang="zh-CN" dirty="0"/>
          </a:p>
          <a:p>
            <a:r>
              <a:rPr lang="en-US" altLang="zh-CN" b="0" i="0" dirty="0">
                <a:solidFill>
                  <a:srgbClr val="374151"/>
                </a:solidFill>
                <a:effectLst/>
                <a:latin typeface="Söhne"/>
              </a:rPr>
              <a:t>In summary, this is our complete workflow. </a:t>
            </a:r>
          </a:p>
          <a:p>
            <a:r>
              <a:rPr lang="en-US" altLang="zh-CN" b="0" i="0" dirty="0">
                <a:solidFill>
                  <a:srgbClr val="374151"/>
                </a:solidFill>
                <a:effectLst/>
                <a:latin typeface="Söhne"/>
              </a:rPr>
              <a:t>We perform toponym recognition and relation extraction using large language models such as ChatGPT.</a:t>
            </a:r>
          </a:p>
          <a:p>
            <a:r>
              <a:rPr lang="en-US" altLang="zh-CN" b="0" i="0" dirty="0">
                <a:solidFill>
                  <a:srgbClr val="374151"/>
                </a:solidFill>
                <a:effectLst/>
                <a:latin typeface="Söhne"/>
              </a:rPr>
              <a:t>Toponym resolution is carried out using our Chinese variant character converter and Historical Geocoder.</a:t>
            </a:r>
          </a:p>
          <a:p>
            <a:r>
              <a:rPr lang="en-US" altLang="zh-CN" b="0" i="0" dirty="0">
                <a:solidFill>
                  <a:srgbClr val="374151"/>
                </a:solidFill>
                <a:effectLst/>
                <a:latin typeface="Söhne"/>
              </a:rPr>
              <a:t>And finally, we match it with existing geographical databases. </a:t>
            </a:r>
          </a:p>
          <a:p>
            <a:endParaRPr lang="en-US" altLang="zh-CN" b="0" i="0" dirty="0">
              <a:solidFill>
                <a:srgbClr val="374151"/>
              </a:solidFill>
              <a:effectLst/>
              <a:latin typeface="Söhne"/>
            </a:endParaRPr>
          </a:p>
          <a:p>
            <a:r>
              <a:rPr lang="en-US" altLang="zh-CN" b="0" i="0" dirty="0">
                <a:solidFill>
                  <a:srgbClr val="374151"/>
                </a:solidFill>
                <a:effectLst/>
                <a:latin typeface="Söhne"/>
              </a:rPr>
              <a:t>The input to this workflow can be any unstructured text related to toponyms, and the output will be structured coordinate data.</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458ED3B4-6253-4F50-8567-0A8DCA33A2C3}" type="slidenum">
              <a:rPr lang="zh-CN" altLang="en-US" smtClean="0"/>
              <a:t>15</a:t>
            </a:fld>
            <a:endParaRPr lang="zh-CN" altLang="en-US"/>
          </a:p>
        </p:txBody>
      </p:sp>
    </p:spTree>
    <p:extLst>
      <p:ext uri="{BB962C8B-B14F-4D97-AF65-F5344CB8AC3E}">
        <p14:creationId xmlns:p14="http://schemas.microsoft.com/office/powerpoint/2010/main" val="3053915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Currently, we are also in the process of implementing the entire workflow in KNIME. </a:t>
            </a:r>
          </a:p>
          <a:p>
            <a:r>
              <a:rPr lang="en-US" altLang="zh-CN" dirty="0"/>
              <a:t>Postdocs Liu </a:t>
            </a:r>
            <a:r>
              <a:rPr lang="en-US" altLang="zh-CN" dirty="0" err="1"/>
              <a:t>Lingbo</a:t>
            </a:r>
            <a:r>
              <a:rPr lang="en-US" altLang="zh-CN" dirty="0"/>
              <a:t> and Fu Xiaokang from the Geographic Analysis Center at Harvard have provided significant assistance. </a:t>
            </a:r>
          </a:p>
          <a:p>
            <a:r>
              <a:rPr lang="en-US" altLang="zh-CN" dirty="0"/>
              <a:t>In the future, we also plan to release the related KNIME extension.</a:t>
            </a:r>
          </a:p>
          <a:p>
            <a:endParaRPr lang="zh-CN" altLang="en-US" dirty="0"/>
          </a:p>
        </p:txBody>
      </p:sp>
      <p:sp>
        <p:nvSpPr>
          <p:cNvPr id="4" name="灯片编号占位符 3"/>
          <p:cNvSpPr>
            <a:spLocks noGrp="1"/>
          </p:cNvSpPr>
          <p:nvPr>
            <p:ph type="sldNum" sz="quarter" idx="5"/>
          </p:nvPr>
        </p:nvSpPr>
        <p:spPr/>
        <p:txBody>
          <a:bodyPr/>
          <a:lstStyle/>
          <a:p>
            <a:fld id="{458ED3B4-6253-4F50-8567-0A8DCA33A2C3}" type="slidenum">
              <a:rPr lang="zh-CN" altLang="en-US" smtClean="0"/>
              <a:t>16</a:t>
            </a:fld>
            <a:endParaRPr lang="zh-CN" altLang="en-US"/>
          </a:p>
        </p:txBody>
      </p:sp>
    </p:spTree>
    <p:extLst>
      <p:ext uri="{BB962C8B-B14F-4D97-AF65-F5344CB8AC3E}">
        <p14:creationId xmlns:p14="http://schemas.microsoft.com/office/powerpoint/2010/main" val="4041426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74151"/>
                </a:solidFill>
                <a:effectLst/>
                <a:latin typeface="Söhne"/>
              </a:rPr>
              <a:t>To demonstrate the effectiveness of this workflow, </a:t>
            </a:r>
          </a:p>
          <a:p>
            <a:r>
              <a:rPr lang="en-US" altLang="zh-CN" b="0" i="0" dirty="0">
                <a:solidFill>
                  <a:srgbClr val="374151"/>
                </a:solidFill>
                <a:effectLst/>
                <a:latin typeface="Söhne"/>
              </a:rPr>
              <a:t>I have prepared two case studies.</a:t>
            </a:r>
          </a:p>
          <a:p>
            <a:endParaRPr lang="en-US" altLang="zh-CN" b="0" i="0" dirty="0">
              <a:solidFill>
                <a:srgbClr val="374151"/>
              </a:solidFill>
              <a:effectLst/>
              <a:latin typeface="Söhne"/>
            </a:endParaRPr>
          </a:p>
          <a:p>
            <a:r>
              <a:rPr lang="en-US" altLang="zh-CN" b="0" i="0" dirty="0">
                <a:solidFill>
                  <a:srgbClr val="374151"/>
                </a:solidFill>
                <a:effectLst/>
                <a:latin typeface="Söhne"/>
              </a:rPr>
              <a:t>The first example is geocoding the birthplace information of officials in the China Government Employee Database. </a:t>
            </a:r>
          </a:p>
          <a:p>
            <a:r>
              <a:rPr lang="en-US" altLang="zh-CN" b="0" i="0" dirty="0">
                <a:solidFill>
                  <a:srgbClr val="374151"/>
                </a:solidFill>
                <a:effectLst/>
                <a:latin typeface="Söhne"/>
              </a:rPr>
              <a:t>Before using CHAR for variant character conversion, the accuracy rate was 89.4%. </a:t>
            </a:r>
          </a:p>
          <a:p>
            <a:r>
              <a:rPr lang="en-US" altLang="zh-CN" b="0" i="0" dirty="0">
                <a:solidFill>
                  <a:srgbClr val="374151"/>
                </a:solidFill>
                <a:effectLst/>
                <a:latin typeface="Söhne"/>
              </a:rPr>
              <a:t>After using CHAR, the accuracy rate increased to 98.7%.</a:t>
            </a:r>
            <a:endParaRPr lang="zh-CN" altLang="en-US" dirty="0"/>
          </a:p>
        </p:txBody>
      </p:sp>
      <p:sp>
        <p:nvSpPr>
          <p:cNvPr id="4" name="灯片编号占位符 3"/>
          <p:cNvSpPr>
            <a:spLocks noGrp="1"/>
          </p:cNvSpPr>
          <p:nvPr>
            <p:ph type="sldNum" sz="quarter" idx="5"/>
          </p:nvPr>
        </p:nvSpPr>
        <p:spPr/>
        <p:txBody>
          <a:bodyPr/>
          <a:lstStyle/>
          <a:p>
            <a:fld id="{458ED3B4-6253-4F50-8567-0A8DCA33A2C3}" type="slidenum">
              <a:rPr lang="zh-CN" altLang="en-US" smtClean="0"/>
              <a:t>17</a:t>
            </a:fld>
            <a:endParaRPr lang="zh-CN" altLang="en-US"/>
          </a:p>
        </p:txBody>
      </p:sp>
    </p:spTree>
    <p:extLst>
      <p:ext uri="{BB962C8B-B14F-4D97-AF65-F5344CB8AC3E}">
        <p14:creationId xmlns:p14="http://schemas.microsoft.com/office/powerpoint/2010/main" val="2845492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74151"/>
                </a:solidFill>
                <a:effectLst/>
                <a:latin typeface="Söhne"/>
              </a:rPr>
              <a:t>These are the maps after geocoding. </a:t>
            </a:r>
          </a:p>
          <a:p>
            <a:r>
              <a:rPr lang="en-US" altLang="zh-CN" b="0" i="0" dirty="0">
                <a:solidFill>
                  <a:srgbClr val="374151"/>
                </a:solidFill>
                <a:effectLst/>
                <a:latin typeface="Söhne"/>
              </a:rPr>
              <a:t>Since this presentation primarily emphasizes the workflow, I won’t delve into the detailed interpretation of the results here.</a:t>
            </a:r>
            <a:endParaRPr lang="zh-CN" altLang="en-US" dirty="0"/>
          </a:p>
        </p:txBody>
      </p:sp>
      <p:sp>
        <p:nvSpPr>
          <p:cNvPr id="4" name="灯片编号占位符 3"/>
          <p:cNvSpPr>
            <a:spLocks noGrp="1"/>
          </p:cNvSpPr>
          <p:nvPr>
            <p:ph type="sldNum" sz="quarter" idx="5"/>
          </p:nvPr>
        </p:nvSpPr>
        <p:spPr/>
        <p:txBody>
          <a:bodyPr/>
          <a:lstStyle/>
          <a:p>
            <a:fld id="{458ED3B4-6253-4F50-8567-0A8DCA33A2C3}" type="slidenum">
              <a:rPr lang="zh-CN" altLang="en-US" smtClean="0"/>
              <a:t>18</a:t>
            </a:fld>
            <a:endParaRPr lang="zh-CN" altLang="en-US"/>
          </a:p>
        </p:txBody>
      </p:sp>
    </p:spTree>
    <p:extLst>
      <p:ext uri="{BB962C8B-B14F-4D97-AF65-F5344CB8AC3E}">
        <p14:creationId xmlns:p14="http://schemas.microsoft.com/office/powerpoint/2010/main" val="2410201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74151"/>
                </a:solidFill>
                <a:effectLst/>
                <a:latin typeface="Söhne"/>
              </a:rPr>
              <a:t>The second example is extracting toponym data in</a:t>
            </a:r>
            <a:r>
              <a:rPr lang="zh-CN" altLang="en-US" b="0" i="0" dirty="0">
                <a:solidFill>
                  <a:srgbClr val="374151"/>
                </a:solidFill>
                <a:effectLst/>
                <a:latin typeface="Söhne"/>
              </a:rPr>
              <a:t> </a:t>
            </a:r>
            <a:r>
              <a:rPr lang="en-US" altLang="zh-CN" b="0" i="0" dirty="0">
                <a:solidFill>
                  <a:srgbClr val="374151"/>
                </a:solidFill>
                <a:effectLst/>
                <a:latin typeface="Söhne"/>
              </a:rPr>
              <a:t>the</a:t>
            </a:r>
            <a:r>
              <a:rPr lang="zh-CN" altLang="en-US" b="0" i="0" dirty="0">
                <a:solidFill>
                  <a:srgbClr val="374151"/>
                </a:solidFill>
                <a:effectLst/>
                <a:latin typeface="Söhne"/>
              </a:rPr>
              <a:t> </a:t>
            </a:r>
            <a:r>
              <a:rPr lang="en-US" altLang="zh-CN" b="0" i="0" dirty="0">
                <a:solidFill>
                  <a:srgbClr val="374151"/>
                </a:solidFill>
                <a:effectLst/>
                <a:latin typeface="Söhne"/>
              </a:rPr>
              <a:t>pre-Qin</a:t>
            </a:r>
            <a:r>
              <a:rPr lang="zh-CN" altLang="en-US" b="0" i="0" dirty="0">
                <a:solidFill>
                  <a:srgbClr val="374151"/>
                </a:solidFill>
                <a:effectLst/>
                <a:latin typeface="Söhne"/>
              </a:rPr>
              <a:t> </a:t>
            </a:r>
            <a:r>
              <a:rPr lang="en-US" altLang="zh-CN" b="0" i="0" dirty="0">
                <a:solidFill>
                  <a:srgbClr val="374151"/>
                </a:solidFill>
                <a:effectLst/>
                <a:latin typeface="Söhne"/>
              </a:rPr>
              <a:t>period from different reference books.</a:t>
            </a:r>
            <a:endParaRPr lang="zh-CN" altLang="en-US" dirty="0"/>
          </a:p>
        </p:txBody>
      </p:sp>
      <p:sp>
        <p:nvSpPr>
          <p:cNvPr id="4" name="灯片编号占位符 3"/>
          <p:cNvSpPr>
            <a:spLocks noGrp="1"/>
          </p:cNvSpPr>
          <p:nvPr>
            <p:ph type="sldNum" sz="quarter" idx="5"/>
          </p:nvPr>
        </p:nvSpPr>
        <p:spPr/>
        <p:txBody>
          <a:bodyPr/>
          <a:lstStyle/>
          <a:p>
            <a:fld id="{458ED3B4-6253-4F50-8567-0A8DCA33A2C3}" type="slidenum">
              <a:rPr lang="zh-CN" altLang="en-US" smtClean="0"/>
              <a:t>19</a:t>
            </a:fld>
            <a:endParaRPr lang="zh-CN" altLang="en-US"/>
          </a:p>
        </p:txBody>
      </p:sp>
    </p:spTree>
    <p:extLst>
      <p:ext uri="{BB962C8B-B14F-4D97-AF65-F5344CB8AC3E}">
        <p14:creationId xmlns:p14="http://schemas.microsoft.com/office/powerpoint/2010/main" val="227958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 what is geocoding? </a:t>
            </a:r>
          </a:p>
          <a:p>
            <a:r>
              <a:rPr lang="en-US" altLang="zh-CN" dirty="0"/>
              <a:t>Basically, it refers to the process of converting textual addresses into geographic coordinates, such as latitude and longitude. This allows us to pinpoint locations on a map, enabling both visualization and a range of spatial analyses.</a:t>
            </a:r>
            <a:endParaRPr lang="zh-CN" altLang="en-US" dirty="0"/>
          </a:p>
        </p:txBody>
      </p:sp>
      <p:sp>
        <p:nvSpPr>
          <p:cNvPr id="4" name="灯片编号占位符 3"/>
          <p:cNvSpPr>
            <a:spLocks noGrp="1"/>
          </p:cNvSpPr>
          <p:nvPr>
            <p:ph type="sldNum" sz="quarter" idx="5"/>
          </p:nvPr>
        </p:nvSpPr>
        <p:spPr/>
        <p:txBody>
          <a:bodyPr/>
          <a:lstStyle/>
          <a:p>
            <a:fld id="{458ED3B4-6253-4F50-8567-0A8DCA33A2C3}" type="slidenum">
              <a:rPr lang="zh-CN" altLang="en-US" smtClean="0"/>
              <a:t>2</a:t>
            </a:fld>
            <a:endParaRPr lang="zh-CN" altLang="en-US"/>
          </a:p>
        </p:txBody>
      </p:sp>
    </p:spTree>
    <p:extLst>
      <p:ext uri="{BB962C8B-B14F-4D97-AF65-F5344CB8AC3E}">
        <p14:creationId xmlns:p14="http://schemas.microsoft.com/office/powerpoint/2010/main" val="165393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Including the coordinates of 190 states in the Western Zhou</a:t>
            </a:r>
          </a:p>
          <a:p>
            <a:endParaRPr lang="zh-CN" altLang="en-US" dirty="0"/>
          </a:p>
        </p:txBody>
      </p:sp>
      <p:sp>
        <p:nvSpPr>
          <p:cNvPr id="4" name="灯片编号占位符 3"/>
          <p:cNvSpPr>
            <a:spLocks noGrp="1"/>
          </p:cNvSpPr>
          <p:nvPr>
            <p:ph type="sldNum" sz="quarter" idx="5"/>
          </p:nvPr>
        </p:nvSpPr>
        <p:spPr/>
        <p:txBody>
          <a:bodyPr/>
          <a:lstStyle/>
          <a:p>
            <a:fld id="{458ED3B4-6253-4F50-8567-0A8DCA33A2C3}" type="slidenum">
              <a:rPr lang="zh-CN" altLang="en-US" smtClean="0"/>
              <a:t>20</a:t>
            </a:fld>
            <a:endParaRPr lang="zh-CN" altLang="en-US"/>
          </a:p>
        </p:txBody>
      </p:sp>
    </p:spTree>
    <p:extLst>
      <p:ext uri="{BB962C8B-B14F-4D97-AF65-F5344CB8AC3E}">
        <p14:creationId xmlns:p14="http://schemas.microsoft.com/office/powerpoint/2010/main" val="946616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78 counties in the Spring and Autumn period</a:t>
            </a:r>
          </a:p>
          <a:p>
            <a:endParaRPr lang="zh-CN" altLang="en-US" dirty="0"/>
          </a:p>
        </p:txBody>
      </p:sp>
      <p:sp>
        <p:nvSpPr>
          <p:cNvPr id="4" name="灯片编号占位符 3"/>
          <p:cNvSpPr>
            <a:spLocks noGrp="1"/>
          </p:cNvSpPr>
          <p:nvPr>
            <p:ph type="sldNum" sz="quarter" idx="5"/>
          </p:nvPr>
        </p:nvSpPr>
        <p:spPr/>
        <p:txBody>
          <a:bodyPr/>
          <a:lstStyle/>
          <a:p>
            <a:fld id="{458ED3B4-6253-4F50-8567-0A8DCA33A2C3}" type="slidenum">
              <a:rPr lang="zh-CN" altLang="en-US" smtClean="0"/>
              <a:t>21</a:t>
            </a:fld>
            <a:endParaRPr lang="zh-CN" altLang="en-US"/>
          </a:p>
        </p:txBody>
      </p:sp>
    </p:spTree>
    <p:extLst>
      <p:ext uri="{BB962C8B-B14F-4D97-AF65-F5344CB8AC3E}">
        <p14:creationId xmlns:p14="http://schemas.microsoft.com/office/powerpoint/2010/main" val="1713258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238 counties in the Warring States period.</a:t>
            </a:r>
          </a:p>
          <a:p>
            <a:endParaRPr lang="en-US" altLang="zh-CN" dirty="0"/>
          </a:p>
          <a:p>
            <a:r>
              <a:rPr lang="en-US" altLang="zh-CN" b="0" i="0" dirty="0">
                <a:solidFill>
                  <a:srgbClr val="374151"/>
                </a:solidFill>
                <a:effectLst/>
                <a:latin typeface="Söhne"/>
              </a:rPr>
              <a:t>Considering the gaps in early Chinese data within CHGIS, these data are very valuable, and we will compile them into the first pre-Qin address table for CBDB.</a:t>
            </a:r>
          </a:p>
          <a:p>
            <a:endParaRPr lang="en-US" altLang="zh-CN" b="0" i="0" dirty="0">
              <a:solidFill>
                <a:srgbClr val="374151"/>
              </a:solidFill>
              <a:effectLst/>
              <a:latin typeface="Söhne"/>
            </a:endParaRPr>
          </a:p>
          <a:p>
            <a:r>
              <a:rPr lang="en-US" altLang="zh-CN" b="0" i="0" dirty="0">
                <a:solidFill>
                  <a:srgbClr val="374151"/>
                </a:solidFill>
                <a:effectLst/>
                <a:latin typeface="Söhne"/>
              </a:rPr>
              <a:t>That’s all.</a:t>
            </a:r>
          </a:p>
          <a:p>
            <a:r>
              <a:rPr lang="en-US" altLang="zh-CN" b="0" i="0" dirty="0">
                <a:solidFill>
                  <a:srgbClr val="374151"/>
                </a:solidFill>
                <a:effectLst/>
                <a:latin typeface="Söhne"/>
              </a:rPr>
              <a:t>Thanks</a:t>
            </a:r>
            <a:endParaRPr lang="zh-CN" altLang="en-US" dirty="0"/>
          </a:p>
        </p:txBody>
      </p:sp>
      <p:sp>
        <p:nvSpPr>
          <p:cNvPr id="4" name="灯片编号占位符 3"/>
          <p:cNvSpPr>
            <a:spLocks noGrp="1"/>
          </p:cNvSpPr>
          <p:nvPr>
            <p:ph type="sldNum" sz="quarter" idx="5"/>
          </p:nvPr>
        </p:nvSpPr>
        <p:spPr/>
        <p:txBody>
          <a:bodyPr/>
          <a:lstStyle/>
          <a:p>
            <a:fld id="{458ED3B4-6253-4F50-8567-0A8DCA33A2C3}" type="slidenum">
              <a:rPr lang="zh-CN" altLang="en-US" smtClean="0"/>
              <a:t>22</a:t>
            </a:fld>
            <a:endParaRPr lang="zh-CN" altLang="en-US"/>
          </a:p>
        </p:txBody>
      </p:sp>
    </p:spTree>
    <p:extLst>
      <p:ext uri="{BB962C8B-B14F-4D97-AF65-F5344CB8AC3E}">
        <p14:creationId xmlns:p14="http://schemas.microsoft.com/office/powerpoint/2010/main" val="2936241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are two example pages from </a:t>
            </a:r>
            <a:r>
              <a:rPr lang="zh-CN" altLang="en-US" dirty="0"/>
              <a:t>詩地理考 </a:t>
            </a:r>
            <a:r>
              <a:rPr lang="en-US" altLang="zh-CN" dirty="0"/>
              <a:t>and </a:t>
            </a:r>
            <a:r>
              <a:rPr lang="zh-CN" altLang="en-US" dirty="0"/>
              <a:t>春秋左傳</a:t>
            </a:r>
            <a:r>
              <a:rPr lang="en-US" altLang="zh-CN" dirty="0"/>
              <a:t>. </a:t>
            </a:r>
          </a:p>
          <a:p>
            <a:endParaRPr lang="en-US" altLang="zh-CN" dirty="0"/>
          </a:p>
          <a:p>
            <a:r>
              <a:rPr lang="en-US" altLang="zh-CN" dirty="0"/>
              <a:t>Imagine you have a Table of Wars, which lists the locations of wars in different periods. </a:t>
            </a:r>
          </a:p>
          <a:p>
            <a:r>
              <a:rPr lang="en-US" altLang="zh-CN" dirty="0"/>
              <a:t>You may wonder if the locations of wars are related to geographic features such as elevation and rivers. </a:t>
            </a:r>
          </a:p>
          <a:p>
            <a:r>
              <a:rPr lang="en-US" altLang="zh-CN" dirty="0"/>
              <a:t>Alternatively, if you have some biographies of historical figures, you might be curious about the distribution pattern of their birthplaces.</a:t>
            </a:r>
          </a:p>
          <a:p>
            <a:endParaRPr lang="en-US" altLang="zh-CN" dirty="0"/>
          </a:p>
          <a:p>
            <a:r>
              <a:rPr lang="en-US" altLang="zh-CN" dirty="0"/>
              <a:t>To perform these analyses, you need to obtain the coordinates of these toponyms or place names. </a:t>
            </a:r>
          </a:p>
          <a:p>
            <a:r>
              <a:rPr lang="en-US" altLang="zh-CN" dirty="0"/>
              <a:t>Only if you have these coordinates, you can proceed with the next steps.</a:t>
            </a:r>
            <a:endParaRPr lang="zh-CN" altLang="en-US" dirty="0"/>
          </a:p>
        </p:txBody>
      </p:sp>
      <p:sp>
        <p:nvSpPr>
          <p:cNvPr id="4" name="灯片编号占位符 3"/>
          <p:cNvSpPr>
            <a:spLocks noGrp="1"/>
          </p:cNvSpPr>
          <p:nvPr>
            <p:ph type="sldNum" sz="quarter" idx="5"/>
          </p:nvPr>
        </p:nvSpPr>
        <p:spPr/>
        <p:txBody>
          <a:bodyPr/>
          <a:lstStyle/>
          <a:p>
            <a:fld id="{458ED3B4-6253-4F50-8567-0A8DCA33A2C3}" type="slidenum">
              <a:rPr lang="zh-CN" altLang="en-US" smtClean="0"/>
              <a:t>3</a:t>
            </a:fld>
            <a:endParaRPr lang="zh-CN" altLang="en-US"/>
          </a:p>
        </p:txBody>
      </p:sp>
    </p:spTree>
    <p:extLst>
      <p:ext uri="{BB962C8B-B14F-4D97-AF65-F5344CB8AC3E}">
        <p14:creationId xmlns:p14="http://schemas.microsoft.com/office/powerpoint/2010/main" val="3626196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most convenient way to obtain coordinates for historical place names is by using the CHGIS database, which is an amazing project that has been a long-standing collaboration between the Center for Geographic Analysis at Harvard University and the Center for Historical Geographical Studies at Fudan University.</a:t>
            </a:r>
          </a:p>
          <a:p>
            <a:r>
              <a:rPr lang="en-US" altLang="zh-CN" dirty="0"/>
              <a:t>Professor Bol is also the director of the project.</a:t>
            </a:r>
          </a:p>
        </p:txBody>
      </p:sp>
      <p:sp>
        <p:nvSpPr>
          <p:cNvPr id="4" name="灯片编号占位符 3"/>
          <p:cNvSpPr>
            <a:spLocks noGrp="1"/>
          </p:cNvSpPr>
          <p:nvPr>
            <p:ph type="sldNum" sz="quarter" idx="5"/>
          </p:nvPr>
        </p:nvSpPr>
        <p:spPr/>
        <p:txBody>
          <a:bodyPr/>
          <a:lstStyle/>
          <a:p>
            <a:fld id="{458ED3B4-6253-4F50-8567-0A8DCA33A2C3}" type="slidenum">
              <a:rPr lang="zh-CN" altLang="en-US" smtClean="0"/>
              <a:t>4</a:t>
            </a:fld>
            <a:endParaRPr lang="zh-CN" altLang="en-US"/>
          </a:p>
        </p:txBody>
      </p:sp>
    </p:spTree>
    <p:extLst>
      <p:ext uri="{BB962C8B-B14F-4D97-AF65-F5344CB8AC3E}">
        <p14:creationId xmlns:p14="http://schemas.microsoft.com/office/powerpoint/2010/main" val="3855005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However, up to now, the CHGIS database still severely lacks geographical data for early China. </a:t>
            </a:r>
          </a:p>
          <a:p>
            <a:r>
              <a:rPr lang="en-US" altLang="zh-CN" dirty="0"/>
              <a:t>Here is a statistical chart based on 100-year intervals, showing the number of prefecture points in different time periods from the CHGIS Time Series Data. </a:t>
            </a:r>
          </a:p>
          <a:p>
            <a:r>
              <a:rPr lang="en-US" altLang="zh-CN" dirty="0"/>
              <a:t>It can be seen that there are significant gaps in the early periods of China.</a:t>
            </a:r>
            <a:endParaRPr lang="zh-CN" altLang="en-US" dirty="0"/>
          </a:p>
        </p:txBody>
      </p:sp>
      <p:sp>
        <p:nvSpPr>
          <p:cNvPr id="4" name="灯片编号占位符 3"/>
          <p:cNvSpPr>
            <a:spLocks noGrp="1"/>
          </p:cNvSpPr>
          <p:nvPr>
            <p:ph type="sldNum" sz="quarter" idx="5"/>
          </p:nvPr>
        </p:nvSpPr>
        <p:spPr/>
        <p:txBody>
          <a:bodyPr/>
          <a:lstStyle/>
          <a:p>
            <a:fld id="{458ED3B4-6253-4F50-8567-0A8DCA33A2C3}" type="slidenum">
              <a:rPr lang="zh-CN" altLang="en-US" smtClean="0"/>
              <a:t>5</a:t>
            </a:fld>
            <a:endParaRPr lang="zh-CN" altLang="en-US"/>
          </a:p>
        </p:txBody>
      </p:sp>
    </p:spTree>
    <p:extLst>
      <p:ext uri="{BB962C8B-B14F-4D97-AF65-F5344CB8AC3E}">
        <p14:creationId xmlns:p14="http://schemas.microsoft.com/office/powerpoint/2010/main" val="3218925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How can we determine the location of a specific place from ancient times, especially when its name is absent from current databases like CHGIS?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This is a challenge often encountered in the field of Early China studies.</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There are actually various types of clues in the text itself.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tradition of annotation and commentary on ancient Chinese texts has resulted in a large number of later scholars providing annotations for historical place names mentioned in these texts.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And we don't need to start the textual research from the beginning. Brilliant historians in the past have already done a lot of work on this.</a:t>
            </a:r>
          </a:p>
          <a:p>
            <a:r>
              <a:rPr lang="en-US" altLang="zh-CN" dirty="0"/>
              <a:t>Here is an example of a chain of annotations and commentaries on a specific place name: “</a:t>
            </a:r>
            <a:r>
              <a:rPr lang="zh-CN" altLang="en-US" dirty="0"/>
              <a:t>商</a:t>
            </a:r>
            <a:r>
              <a:rPr lang="en-US" altLang="zh-CN" dirty="0"/>
              <a:t>”.</a:t>
            </a:r>
          </a:p>
          <a:p>
            <a:r>
              <a:rPr lang="en-US" altLang="zh-CN" dirty="0"/>
              <a:t>We can follow along this chain until we link to an address with existing coordinate information.</a:t>
            </a:r>
            <a:endParaRPr lang="zh-CN" altLang="en-US" dirty="0"/>
          </a:p>
        </p:txBody>
      </p:sp>
      <p:sp>
        <p:nvSpPr>
          <p:cNvPr id="4" name="灯片编号占位符 3"/>
          <p:cNvSpPr>
            <a:spLocks noGrp="1"/>
          </p:cNvSpPr>
          <p:nvPr>
            <p:ph type="sldNum" sz="quarter" idx="5"/>
          </p:nvPr>
        </p:nvSpPr>
        <p:spPr/>
        <p:txBody>
          <a:bodyPr/>
          <a:lstStyle/>
          <a:p>
            <a:fld id="{458ED3B4-6253-4F50-8567-0A8DCA33A2C3}" type="slidenum">
              <a:rPr lang="zh-CN" altLang="en-US" smtClean="0"/>
              <a:t>6</a:t>
            </a:fld>
            <a:endParaRPr lang="zh-CN" altLang="en-US"/>
          </a:p>
        </p:txBody>
      </p:sp>
    </p:spTree>
    <p:extLst>
      <p:ext uri="{BB962C8B-B14F-4D97-AF65-F5344CB8AC3E}">
        <p14:creationId xmlns:p14="http://schemas.microsoft.com/office/powerpoint/2010/main" val="76814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374151"/>
                </a:solidFill>
                <a:effectLst/>
                <a:latin typeface="Söhne"/>
              </a:rPr>
              <a:t>However, we still need to invest a significant amount of effort in order to extract truly useful location-related information from these unstructured and lengthy texts.</a:t>
            </a:r>
            <a:endParaRPr lang="zh-CN" altLang="en-US" dirty="0"/>
          </a:p>
          <a:p>
            <a:endParaRPr lang="en-US" altLang="zh-CN" dirty="0"/>
          </a:p>
          <a:p>
            <a:r>
              <a:rPr lang="en-US" altLang="zh-CN" dirty="0"/>
              <a:t>This process includes two steps: </a:t>
            </a:r>
            <a:r>
              <a:rPr lang="en-US" altLang="zh-CN" sz="1200" b="1" dirty="0">
                <a:solidFill>
                  <a:schemeClr val="bg1"/>
                </a:solidFill>
                <a:latin typeface="Montserrat" panose="00000500000000000000" pitchFamily="2" charset="0"/>
              </a:rPr>
              <a:t>Toponym Recognition and Relation Extraction </a:t>
            </a:r>
            <a:r>
              <a:rPr lang="en-US" altLang="zh-CN" dirty="0"/>
              <a:t>. </a:t>
            </a:r>
          </a:p>
          <a:p>
            <a:r>
              <a:rPr lang="en-US" altLang="zh-CN" dirty="0"/>
              <a:t>In the text example above, the highlighted parts should be recognized as place names, also called toponyms. </a:t>
            </a:r>
          </a:p>
          <a:p>
            <a:r>
              <a:rPr lang="en-US" altLang="zh-CN" dirty="0"/>
              <a:t>In the text example below, the relation that needs to be extracted is that "Shang County" is located near present-day Jun County in Hubei Province.</a:t>
            </a:r>
            <a:endParaRPr lang="zh-CN" altLang="en-US" dirty="0"/>
          </a:p>
        </p:txBody>
      </p:sp>
      <p:sp>
        <p:nvSpPr>
          <p:cNvPr id="4" name="灯片编号占位符 3"/>
          <p:cNvSpPr>
            <a:spLocks noGrp="1"/>
          </p:cNvSpPr>
          <p:nvPr>
            <p:ph type="sldNum" sz="quarter" idx="5"/>
          </p:nvPr>
        </p:nvSpPr>
        <p:spPr/>
        <p:txBody>
          <a:bodyPr/>
          <a:lstStyle/>
          <a:p>
            <a:fld id="{458ED3B4-6253-4F50-8567-0A8DCA33A2C3}" type="slidenum">
              <a:rPr lang="zh-CN" altLang="en-US" smtClean="0"/>
              <a:t>7</a:t>
            </a:fld>
            <a:endParaRPr lang="zh-CN" altLang="en-US"/>
          </a:p>
        </p:txBody>
      </p:sp>
    </p:spTree>
    <p:extLst>
      <p:ext uri="{BB962C8B-B14F-4D97-AF65-F5344CB8AC3E}">
        <p14:creationId xmlns:p14="http://schemas.microsoft.com/office/powerpoint/2010/main" val="3582824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Technical experts have been dedicated to achieving true automation of this process to save manpower. </a:t>
            </a:r>
          </a:p>
          <a:p>
            <a:endParaRPr lang="en-US" altLang="zh-CN" dirty="0"/>
          </a:p>
          <a:p>
            <a:r>
              <a:rPr lang="en-US" altLang="zh-CN" dirty="0"/>
              <a:t>The methods can generally be divided into two categories: rule-driven methods including regular expression, and data-driven methods including different kinds of AI models.</a:t>
            </a:r>
          </a:p>
          <a:p>
            <a:endParaRPr lang="en-US" altLang="zh-CN" dirty="0"/>
          </a:p>
          <a:p>
            <a:r>
              <a:rPr lang="en-US" altLang="zh-CN" dirty="0"/>
              <a:t>The biggest drawback of past Task-Specific Models was the need to provide different training datasets for different tasks, which itself required a significant investment. </a:t>
            </a:r>
          </a:p>
          <a:p>
            <a:r>
              <a:rPr lang="en-US" altLang="zh-CN" dirty="0"/>
              <a:t>Nowadays, popular General-Purpose Models like ChatGPT, can truly achieve zero-shot, which means they don’t require any training datasets and only need a prompt.</a:t>
            </a:r>
            <a:endParaRPr lang="zh-CN" altLang="en-US" dirty="0"/>
          </a:p>
        </p:txBody>
      </p:sp>
      <p:sp>
        <p:nvSpPr>
          <p:cNvPr id="4" name="灯片编号占位符 3"/>
          <p:cNvSpPr>
            <a:spLocks noGrp="1"/>
          </p:cNvSpPr>
          <p:nvPr>
            <p:ph type="sldNum" sz="quarter" idx="5"/>
          </p:nvPr>
        </p:nvSpPr>
        <p:spPr/>
        <p:txBody>
          <a:bodyPr/>
          <a:lstStyle/>
          <a:p>
            <a:fld id="{458ED3B4-6253-4F50-8567-0A8DCA33A2C3}" type="slidenum">
              <a:rPr lang="zh-CN" altLang="en-US" smtClean="0"/>
              <a:t>8</a:t>
            </a:fld>
            <a:endParaRPr lang="zh-CN" altLang="en-US"/>
          </a:p>
        </p:txBody>
      </p:sp>
    </p:spTree>
    <p:extLst>
      <p:ext uri="{BB962C8B-B14F-4D97-AF65-F5344CB8AC3E}">
        <p14:creationId xmlns:p14="http://schemas.microsoft.com/office/powerpoint/2010/main" val="2998661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tested ChatGPT 3.5 using 500 texts for the textual research of pre-Qin toponyms, and it achieved an accuracy of 77.91% in extracting toponyms and relationships. </a:t>
            </a:r>
          </a:p>
          <a:p>
            <a:r>
              <a:rPr lang="en-US" altLang="zh-CN" dirty="0"/>
              <a:t>Considering the semantic complexity of such texts, this is already a very satisfactory performance.</a:t>
            </a:r>
          </a:p>
          <a:p>
            <a:endParaRPr lang="en-US" altLang="zh-CN" dirty="0"/>
          </a:p>
          <a:p>
            <a:r>
              <a:rPr lang="en-US" altLang="zh-CN" dirty="0"/>
              <a:t>Take a look at this example, </a:t>
            </a:r>
          </a:p>
          <a:p>
            <a:r>
              <a:rPr lang="en-US" altLang="zh-CN" dirty="0"/>
              <a:t>The AI model needs to be able to distinguish that the text marked in red is incorrect, while the text marked in blue is the useful information.</a:t>
            </a:r>
            <a:endParaRPr lang="zh-CN" altLang="en-US" dirty="0"/>
          </a:p>
        </p:txBody>
      </p:sp>
      <p:sp>
        <p:nvSpPr>
          <p:cNvPr id="4" name="灯片编号占位符 3"/>
          <p:cNvSpPr>
            <a:spLocks noGrp="1"/>
          </p:cNvSpPr>
          <p:nvPr>
            <p:ph type="sldNum" sz="quarter" idx="5"/>
          </p:nvPr>
        </p:nvSpPr>
        <p:spPr/>
        <p:txBody>
          <a:bodyPr/>
          <a:lstStyle/>
          <a:p>
            <a:fld id="{458ED3B4-6253-4F50-8567-0A8DCA33A2C3}" type="slidenum">
              <a:rPr lang="zh-CN" altLang="en-US" smtClean="0"/>
              <a:t>9</a:t>
            </a:fld>
            <a:endParaRPr lang="zh-CN" altLang="en-US"/>
          </a:p>
        </p:txBody>
      </p:sp>
    </p:spTree>
    <p:extLst>
      <p:ext uri="{BB962C8B-B14F-4D97-AF65-F5344CB8AC3E}">
        <p14:creationId xmlns:p14="http://schemas.microsoft.com/office/powerpoint/2010/main" val="924200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8C82B6-0243-4292-B50A-11D6E3E4667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D4CFE0E-AFA4-46F8-827F-8D5AEDC28C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ECF1B0E-773F-4D18-8633-812AC49A9004}"/>
              </a:ext>
            </a:extLst>
          </p:cNvPr>
          <p:cNvSpPr>
            <a:spLocks noGrp="1"/>
          </p:cNvSpPr>
          <p:nvPr>
            <p:ph type="dt" sz="half" idx="10"/>
          </p:nvPr>
        </p:nvSpPr>
        <p:spPr/>
        <p:txBody>
          <a:bodyPr/>
          <a:lstStyle/>
          <a:p>
            <a:fld id="{73DDF22E-DF5A-40D3-B548-CF131FA84101}" type="datetimeFigureOut">
              <a:rPr lang="zh-CN" altLang="en-US" smtClean="0"/>
              <a:t>2023/10/6</a:t>
            </a:fld>
            <a:endParaRPr lang="zh-CN" altLang="en-US"/>
          </a:p>
        </p:txBody>
      </p:sp>
      <p:sp>
        <p:nvSpPr>
          <p:cNvPr id="5" name="页脚占位符 4">
            <a:extLst>
              <a:ext uri="{FF2B5EF4-FFF2-40B4-BE49-F238E27FC236}">
                <a16:creationId xmlns:a16="http://schemas.microsoft.com/office/drawing/2014/main" id="{5B7DD273-3C1E-4FF3-A72C-8FFDDE17683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B11C5B2-5A8A-4D61-8EA9-9F95D0A2E4B9}"/>
              </a:ext>
            </a:extLst>
          </p:cNvPr>
          <p:cNvSpPr>
            <a:spLocks noGrp="1"/>
          </p:cNvSpPr>
          <p:nvPr>
            <p:ph type="sldNum" sz="quarter" idx="12"/>
          </p:nvPr>
        </p:nvSpPr>
        <p:spPr/>
        <p:txBody>
          <a:bodyPr/>
          <a:lstStyle/>
          <a:p>
            <a:fld id="{77DC33FF-802F-415A-8103-214E01567920}" type="slidenum">
              <a:rPr lang="zh-CN" altLang="en-US" smtClean="0"/>
              <a:t>‹#›</a:t>
            </a:fld>
            <a:endParaRPr lang="zh-CN" altLang="en-US"/>
          </a:p>
        </p:txBody>
      </p:sp>
    </p:spTree>
    <p:extLst>
      <p:ext uri="{BB962C8B-B14F-4D97-AF65-F5344CB8AC3E}">
        <p14:creationId xmlns:p14="http://schemas.microsoft.com/office/powerpoint/2010/main" val="165317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F3EE7E-03F8-4E70-A87D-354F8BDFD7D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0DF913A-21C1-4FEA-9F74-6DB65DBB3B1D}"/>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7477D99-2375-4337-A2F1-82FE3188EE91}"/>
              </a:ext>
            </a:extLst>
          </p:cNvPr>
          <p:cNvSpPr>
            <a:spLocks noGrp="1"/>
          </p:cNvSpPr>
          <p:nvPr>
            <p:ph type="dt" sz="half" idx="10"/>
          </p:nvPr>
        </p:nvSpPr>
        <p:spPr/>
        <p:txBody>
          <a:bodyPr/>
          <a:lstStyle/>
          <a:p>
            <a:fld id="{73DDF22E-DF5A-40D3-B548-CF131FA84101}" type="datetimeFigureOut">
              <a:rPr lang="zh-CN" altLang="en-US" smtClean="0"/>
              <a:t>2023/10/6</a:t>
            </a:fld>
            <a:endParaRPr lang="zh-CN" altLang="en-US"/>
          </a:p>
        </p:txBody>
      </p:sp>
      <p:sp>
        <p:nvSpPr>
          <p:cNvPr id="5" name="页脚占位符 4">
            <a:extLst>
              <a:ext uri="{FF2B5EF4-FFF2-40B4-BE49-F238E27FC236}">
                <a16:creationId xmlns:a16="http://schemas.microsoft.com/office/drawing/2014/main" id="{60581CF6-0328-44B5-B9A2-2D54B6BDBA6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1E480CF-D69E-4F91-8C7D-4AE3AE7DBBFE}"/>
              </a:ext>
            </a:extLst>
          </p:cNvPr>
          <p:cNvSpPr>
            <a:spLocks noGrp="1"/>
          </p:cNvSpPr>
          <p:nvPr>
            <p:ph type="sldNum" sz="quarter" idx="12"/>
          </p:nvPr>
        </p:nvSpPr>
        <p:spPr/>
        <p:txBody>
          <a:bodyPr/>
          <a:lstStyle/>
          <a:p>
            <a:fld id="{77DC33FF-802F-415A-8103-214E01567920}" type="slidenum">
              <a:rPr lang="zh-CN" altLang="en-US" smtClean="0"/>
              <a:t>‹#›</a:t>
            </a:fld>
            <a:endParaRPr lang="zh-CN" altLang="en-US"/>
          </a:p>
        </p:txBody>
      </p:sp>
    </p:spTree>
    <p:extLst>
      <p:ext uri="{BB962C8B-B14F-4D97-AF65-F5344CB8AC3E}">
        <p14:creationId xmlns:p14="http://schemas.microsoft.com/office/powerpoint/2010/main" val="707181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53D5504-4057-44DC-A2DE-D1DBF6FB14C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AE44241-4D90-4806-806C-FFC65170477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CE708B7-CE51-4181-B3D1-007C558BA5BB}"/>
              </a:ext>
            </a:extLst>
          </p:cNvPr>
          <p:cNvSpPr>
            <a:spLocks noGrp="1"/>
          </p:cNvSpPr>
          <p:nvPr>
            <p:ph type="dt" sz="half" idx="10"/>
          </p:nvPr>
        </p:nvSpPr>
        <p:spPr/>
        <p:txBody>
          <a:bodyPr/>
          <a:lstStyle/>
          <a:p>
            <a:fld id="{73DDF22E-DF5A-40D3-B548-CF131FA84101}" type="datetimeFigureOut">
              <a:rPr lang="zh-CN" altLang="en-US" smtClean="0"/>
              <a:t>2023/10/6</a:t>
            </a:fld>
            <a:endParaRPr lang="zh-CN" altLang="en-US"/>
          </a:p>
        </p:txBody>
      </p:sp>
      <p:sp>
        <p:nvSpPr>
          <p:cNvPr id="5" name="页脚占位符 4">
            <a:extLst>
              <a:ext uri="{FF2B5EF4-FFF2-40B4-BE49-F238E27FC236}">
                <a16:creationId xmlns:a16="http://schemas.microsoft.com/office/drawing/2014/main" id="{907E6A37-5360-44ED-9BB9-097BC474A5E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F04756-1CD3-46B8-B313-A466F4AFE47A}"/>
              </a:ext>
            </a:extLst>
          </p:cNvPr>
          <p:cNvSpPr>
            <a:spLocks noGrp="1"/>
          </p:cNvSpPr>
          <p:nvPr>
            <p:ph type="sldNum" sz="quarter" idx="12"/>
          </p:nvPr>
        </p:nvSpPr>
        <p:spPr/>
        <p:txBody>
          <a:bodyPr/>
          <a:lstStyle/>
          <a:p>
            <a:fld id="{77DC33FF-802F-415A-8103-214E01567920}" type="slidenum">
              <a:rPr lang="zh-CN" altLang="en-US" smtClean="0"/>
              <a:t>‹#›</a:t>
            </a:fld>
            <a:endParaRPr lang="zh-CN" altLang="en-US"/>
          </a:p>
        </p:txBody>
      </p:sp>
    </p:spTree>
    <p:extLst>
      <p:ext uri="{BB962C8B-B14F-4D97-AF65-F5344CB8AC3E}">
        <p14:creationId xmlns:p14="http://schemas.microsoft.com/office/powerpoint/2010/main" val="196490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846A1D-E065-4CF5-A10C-E7FE5DB8292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4B49C6E-4544-4DC2-851B-12193AE4FE1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B45C426-47E5-473D-B951-618D2F151ADA}"/>
              </a:ext>
            </a:extLst>
          </p:cNvPr>
          <p:cNvSpPr>
            <a:spLocks noGrp="1"/>
          </p:cNvSpPr>
          <p:nvPr>
            <p:ph type="dt" sz="half" idx="10"/>
          </p:nvPr>
        </p:nvSpPr>
        <p:spPr/>
        <p:txBody>
          <a:bodyPr/>
          <a:lstStyle/>
          <a:p>
            <a:fld id="{73DDF22E-DF5A-40D3-B548-CF131FA84101}" type="datetimeFigureOut">
              <a:rPr lang="zh-CN" altLang="en-US" smtClean="0"/>
              <a:t>2023/10/6</a:t>
            </a:fld>
            <a:endParaRPr lang="zh-CN" altLang="en-US"/>
          </a:p>
        </p:txBody>
      </p:sp>
      <p:sp>
        <p:nvSpPr>
          <p:cNvPr id="5" name="页脚占位符 4">
            <a:extLst>
              <a:ext uri="{FF2B5EF4-FFF2-40B4-BE49-F238E27FC236}">
                <a16:creationId xmlns:a16="http://schemas.microsoft.com/office/drawing/2014/main" id="{7DBB0CDC-2AA3-4321-A902-1CDE5152364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331AD86-42B8-41AC-9C57-84A34DD946A5}"/>
              </a:ext>
            </a:extLst>
          </p:cNvPr>
          <p:cNvSpPr>
            <a:spLocks noGrp="1"/>
          </p:cNvSpPr>
          <p:nvPr>
            <p:ph type="sldNum" sz="quarter" idx="12"/>
          </p:nvPr>
        </p:nvSpPr>
        <p:spPr/>
        <p:txBody>
          <a:bodyPr/>
          <a:lstStyle/>
          <a:p>
            <a:fld id="{77DC33FF-802F-415A-8103-214E01567920}" type="slidenum">
              <a:rPr lang="zh-CN" altLang="en-US" smtClean="0"/>
              <a:t>‹#›</a:t>
            </a:fld>
            <a:endParaRPr lang="zh-CN" altLang="en-US"/>
          </a:p>
        </p:txBody>
      </p:sp>
    </p:spTree>
    <p:extLst>
      <p:ext uri="{BB962C8B-B14F-4D97-AF65-F5344CB8AC3E}">
        <p14:creationId xmlns:p14="http://schemas.microsoft.com/office/powerpoint/2010/main" val="4175863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71EC64-9048-4145-A3F1-87C35559827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2527D42-C7B1-47DE-A360-B5C86107CF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A1B478C-F527-4074-A3A5-3A76D0DD1753}"/>
              </a:ext>
            </a:extLst>
          </p:cNvPr>
          <p:cNvSpPr>
            <a:spLocks noGrp="1"/>
          </p:cNvSpPr>
          <p:nvPr>
            <p:ph type="dt" sz="half" idx="10"/>
          </p:nvPr>
        </p:nvSpPr>
        <p:spPr/>
        <p:txBody>
          <a:bodyPr/>
          <a:lstStyle/>
          <a:p>
            <a:fld id="{73DDF22E-DF5A-40D3-B548-CF131FA84101}" type="datetimeFigureOut">
              <a:rPr lang="zh-CN" altLang="en-US" smtClean="0"/>
              <a:t>2023/10/6</a:t>
            </a:fld>
            <a:endParaRPr lang="zh-CN" altLang="en-US"/>
          </a:p>
        </p:txBody>
      </p:sp>
      <p:sp>
        <p:nvSpPr>
          <p:cNvPr id="5" name="页脚占位符 4">
            <a:extLst>
              <a:ext uri="{FF2B5EF4-FFF2-40B4-BE49-F238E27FC236}">
                <a16:creationId xmlns:a16="http://schemas.microsoft.com/office/drawing/2014/main" id="{489A9732-4F2B-482B-9BBD-A74DC1563EE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0A24053-E489-4906-9257-685F9F858901}"/>
              </a:ext>
            </a:extLst>
          </p:cNvPr>
          <p:cNvSpPr>
            <a:spLocks noGrp="1"/>
          </p:cNvSpPr>
          <p:nvPr>
            <p:ph type="sldNum" sz="quarter" idx="12"/>
          </p:nvPr>
        </p:nvSpPr>
        <p:spPr/>
        <p:txBody>
          <a:bodyPr/>
          <a:lstStyle/>
          <a:p>
            <a:fld id="{77DC33FF-802F-415A-8103-214E01567920}" type="slidenum">
              <a:rPr lang="zh-CN" altLang="en-US" smtClean="0"/>
              <a:t>‹#›</a:t>
            </a:fld>
            <a:endParaRPr lang="zh-CN" altLang="en-US"/>
          </a:p>
        </p:txBody>
      </p:sp>
    </p:spTree>
    <p:extLst>
      <p:ext uri="{BB962C8B-B14F-4D97-AF65-F5344CB8AC3E}">
        <p14:creationId xmlns:p14="http://schemas.microsoft.com/office/powerpoint/2010/main" val="492921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E13762-C23D-4D27-93DB-B87F85C89B2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FA2781A-D8D0-48E9-AB74-4984891268B9}"/>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426A31AE-21D0-4232-BC51-96CAAB0F7FB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E9EE3FF-A8E6-48DE-99DD-AD85EE4B3CC7}"/>
              </a:ext>
            </a:extLst>
          </p:cNvPr>
          <p:cNvSpPr>
            <a:spLocks noGrp="1"/>
          </p:cNvSpPr>
          <p:nvPr>
            <p:ph type="dt" sz="half" idx="10"/>
          </p:nvPr>
        </p:nvSpPr>
        <p:spPr/>
        <p:txBody>
          <a:bodyPr/>
          <a:lstStyle/>
          <a:p>
            <a:fld id="{73DDF22E-DF5A-40D3-B548-CF131FA84101}" type="datetimeFigureOut">
              <a:rPr lang="zh-CN" altLang="en-US" smtClean="0"/>
              <a:t>2023/10/6</a:t>
            </a:fld>
            <a:endParaRPr lang="zh-CN" altLang="en-US"/>
          </a:p>
        </p:txBody>
      </p:sp>
      <p:sp>
        <p:nvSpPr>
          <p:cNvPr id="6" name="页脚占位符 5">
            <a:extLst>
              <a:ext uri="{FF2B5EF4-FFF2-40B4-BE49-F238E27FC236}">
                <a16:creationId xmlns:a16="http://schemas.microsoft.com/office/drawing/2014/main" id="{E5A156B6-37AD-4A05-82F7-8245AA73701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C0DE8B7-3698-43A1-9C34-51D6302F29CA}"/>
              </a:ext>
            </a:extLst>
          </p:cNvPr>
          <p:cNvSpPr>
            <a:spLocks noGrp="1"/>
          </p:cNvSpPr>
          <p:nvPr>
            <p:ph type="sldNum" sz="quarter" idx="12"/>
          </p:nvPr>
        </p:nvSpPr>
        <p:spPr/>
        <p:txBody>
          <a:bodyPr/>
          <a:lstStyle/>
          <a:p>
            <a:fld id="{77DC33FF-802F-415A-8103-214E01567920}" type="slidenum">
              <a:rPr lang="zh-CN" altLang="en-US" smtClean="0"/>
              <a:t>‹#›</a:t>
            </a:fld>
            <a:endParaRPr lang="zh-CN" altLang="en-US"/>
          </a:p>
        </p:txBody>
      </p:sp>
    </p:spTree>
    <p:extLst>
      <p:ext uri="{BB962C8B-B14F-4D97-AF65-F5344CB8AC3E}">
        <p14:creationId xmlns:p14="http://schemas.microsoft.com/office/powerpoint/2010/main" val="123570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2B862A-CFA3-4B92-93D4-746C5480749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4F5BDC8-CAEB-450C-AB76-839886D477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4EB228E-A5F7-48A9-BE32-0C853176793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64D8141-8A69-49B5-B9F9-45C198EC6F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878408B-231E-4978-BC6F-DD71E996ED8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D81E5F1-7998-4CCC-BFC5-37D0CF6BF433}"/>
              </a:ext>
            </a:extLst>
          </p:cNvPr>
          <p:cNvSpPr>
            <a:spLocks noGrp="1"/>
          </p:cNvSpPr>
          <p:nvPr>
            <p:ph type="dt" sz="half" idx="10"/>
          </p:nvPr>
        </p:nvSpPr>
        <p:spPr/>
        <p:txBody>
          <a:bodyPr/>
          <a:lstStyle/>
          <a:p>
            <a:fld id="{73DDF22E-DF5A-40D3-B548-CF131FA84101}" type="datetimeFigureOut">
              <a:rPr lang="zh-CN" altLang="en-US" smtClean="0"/>
              <a:t>2023/10/6</a:t>
            </a:fld>
            <a:endParaRPr lang="zh-CN" altLang="en-US"/>
          </a:p>
        </p:txBody>
      </p:sp>
      <p:sp>
        <p:nvSpPr>
          <p:cNvPr id="8" name="页脚占位符 7">
            <a:extLst>
              <a:ext uri="{FF2B5EF4-FFF2-40B4-BE49-F238E27FC236}">
                <a16:creationId xmlns:a16="http://schemas.microsoft.com/office/drawing/2014/main" id="{465BE95A-2468-4CB7-8F17-E20C9D82F45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9832DDC-9FA6-4080-B93A-29AED4E6DA6A}"/>
              </a:ext>
            </a:extLst>
          </p:cNvPr>
          <p:cNvSpPr>
            <a:spLocks noGrp="1"/>
          </p:cNvSpPr>
          <p:nvPr>
            <p:ph type="sldNum" sz="quarter" idx="12"/>
          </p:nvPr>
        </p:nvSpPr>
        <p:spPr/>
        <p:txBody>
          <a:bodyPr/>
          <a:lstStyle/>
          <a:p>
            <a:fld id="{77DC33FF-802F-415A-8103-214E01567920}" type="slidenum">
              <a:rPr lang="zh-CN" altLang="en-US" smtClean="0"/>
              <a:t>‹#›</a:t>
            </a:fld>
            <a:endParaRPr lang="zh-CN" altLang="en-US"/>
          </a:p>
        </p:txBody>
      </p:sp>
    </p:spTree>
    <p:extLst>
      <p:ext uri="{BB962C8B-B14F-4D97-AF65-F5344CB8AC3E}">
        <p14:creationId xmlns:p14="http://schemas.microsoft.com/office/powerpoint/2010/main" val="4050002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0D121C-DED7-429E-AED8-C130BADCA7A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74B9B71-A04C-4FE0-B16A-D4EE92EEEE84}"/>
              </a:ext>
            </a:extLst>
          </p:cNvPr>
          <p:cNvSpPr>
            <a:spLocks noGrp="1"/>
          </p:cNvSpPr>
          <p:nvPr>
            <p:ph type="dt" sz="half" idx="10"/>
          </p:nvPr>
        </p:nvSpPr>
        <p:spPr/>
        <p:txBody>
          <a:bodyPr/>
          <a:lstStyle/>
          <a:p>
            <a:fld id="{73DDF22E-DF5A-40D3-B548-CF131FA84101}" type="datetimeFigureOut">
              <a:rPr lang="zh-CN" altLang="en-US" smtClean="0"/>
              <a:t>2023/10/6</a:t>
            </a:fld>
            <a:endParaRPr lang="zh-CN" altLang="en-US"/>
          </a:p>
        </p:txBody>
      </p:sp>
      <p:sp>
        <p:nvSpPr>
          <p:cNvPr id="4" name="页脚占位符 3">
            <a:extLst>
              <a:ext uri="{FF2B5EF4-FFF2-40B4-BE49-F238E27FC236}">
                <a16:creationId xmlns:a16="http://schemas.microsoft.com/office/drawing/2014/main" id="{42E37B5E-239B-4520-8009-15970672B88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0F0F2F5-9B41-4A36-81D0-C800EF075DA6}"/>
              </a:ext>
            </a:extLst>
          </p:cNvPr>
          <p:cNvSpPr>
            <a:spLocks noGrp="1"/>
          </p:cNvSpPr>
          <p:nvPr>
            <p:ph type="sldNum" sz="quarter" idx="12"/>
          </p:nvPr>
        </p:nvSpPr>
        <p:spPr/>
        <p:txBody>
          <a:bodyPr/>
          <a:lstStyle/>
          <a:p>
            <a:fld id="{77DC33FF-802F-415A-8103-214E01567920}" type="slidenum">
              <a:rPr lang="zh-CN" altLang="en-US" smtClean="0"/>
              <a:t>‹#›</a:t>
            </a:fld>
            <a:endParaRPr lang="zh-CN" altLang="en-US"/>
          </a:p>
        </p:txBody>
      </p:sp>
    </p:spTree>
    <p:extLst>
      <p:ext uri="{BB962C8B-B14F-4D97-AF65-F5344CB8AC3E}">
        <p14:creationId xmlns:p14="http://schemas.microsoft.com/office/powerpoint/2010/main" val="4006520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AE8ABE1-A549-443E-9F2A-8742D6805EFF}"/>
              </a:ext>
            </a:extLst>
          </p:cNvPr>
          <p:cNvSpPr>
            <a:spLocks noGrp="1"/>
          </p:cNvSpPr>
          <p:nvPr>
            <p:ph type="dt" sz="half" idx="10"/>
          </p:nvPr>
        </p:nvSpPr>
        <p:spPr/>
        <p:txBody>
          <a:bodyPr/>
          <a:lstStyle/>
          <a:p>
            <a:fld id="{73DDF22E-DF5A-40D3-B548-CF131FA84101}" type="datetimeFigureOut">
              <a:rPr lang="zh-CN" altLang="en-US" smtClean="0"/>
              <a:t>2023/10/6</a:t>
            </a:fld>
            <a:endParaRPr lang="zh-CN" altLang="en-US"/>
          </a:p>
        </p:txBody>
      </p:sp>
      <p:sp>
        <p:nvSpPr>
          <p:cNvPr id="3" name="页脚占位符 2">
            <a:extLst>
              <a:ext uri="{FF2B5EF4-FFF2-40B4-BE49-F238E27FC236}">
                <a16:creationId xmlns:a16="http://schemas.microsoft.com/office/drawing/2014/main" id="{0F96EA4B-E940-4066-A79B-07272FCFB14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39B1E39-A6A4-4851-966B-EDABD3A0BA67}"/>
              </a:ext>
            </a:extLst>
          </p:cNvPr>
          <p:cNvSpPr>
            <a:spLocks noGrp="1"/>
          </p:cNvSpPr>
          <p:nvPr>
            <p:ph type="sldNum" sz="quarter" idx="12"/>
          </p:nvPr>
        </p:nvSpPr>
        <p:spPr/>
        <p:txBody>
          <a:bodyPr/>
          <a:lstStyle/>
          <a:p>
            <a:fld id="{77DC33FF-802F-415A-8103-214E01567920}" type="slidenum">
              <a:rPr lang="zh-CN" altLang="en-US" smtClean="0"/>
              <a:t>‹#›</a:t>
            </a:fld>
            <a:endParaRPr lang="zh-CN" altLang="en-US"/>
          </a:p>
        </p:txBody>
      </p:sp>
    </p:spTree>
    <p:extLst>
      <p:ext uri="{BB962C8B-B14F-4D97-AF65-F5344CB8AC3E}">
        <p14:creationId xmlns:p14="http://schemas.microsoft.com/office/powerpoint/2010/main" val="1981234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81B966-6A99-4A3F-9F23-A4DCE745BB3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2289931-12AD-4EBA-BABD-D4C77BBBA0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6D4C119-50F3-489C-BE68-A80D7B5AF8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242C08E-69AC-4AD4-B4E9-DF9BE409D885}"/>
              </a:ext>
            </a:extLst>
          </p:cNvPr>
          <p:cNvSpPr>
            <a:spLocks noGrp="1"/>
          </p:cNvSpPr>
          <p:nvPr>
            <p:ph type="dt" sz="half" idx="10"/>
          </p:nvPr>
        </p:nvSpPr>
        <p:spPr/>
        <p:txBody>
          <a:bodyPr/>
          <a:lstStyle/>
          <a:p>
            <a:fld id="{73DDF22E-DF5A-40D3-B548-CF131FA84101}" type="datetimeFigureOut">
              <a:rPr lang="zh-CN" altLang="en-US" smtClean="0"/>
              <a:t>2023/10/6</a:t>
            </a:fld>
            <a:endParaRPr lang="zh-CN" altLang="en-US"/>
          </a:p>
        </p:txBody>
      </p:sp>
      <p:sp>
        <p:nvSpPr>
          <p:cNvPr id="6" name="页脚占位符 5">
            <a:extLst>
              <a:ext uri="{FF2B5EF4-FFF2-40B4-BE49-F238E27FC236}">
                <a16:creationId xmlns:a16="http://schemas.microsoft.com/office/drawing/2014/main" id="{B45493A5-C263-437C-9650-6EAD2F39F94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5B30025-3BB1-4D02-B641-D56834E72FBC}"/>
              </a:ext>
            </a:extLst>
          </p:cNvPr>
          <p:cNvSpPr>
            <a:spLocks noGrp="1"/>
          </p:cNvSpPr>
          <p:nvPr>
            <p:ph type="sldNum" sz="quarter" idx="12"/>
          </p:nvPr>
        </p:nvSpPr>
        <p:spPr/>
        <p:txBody>
          <a:bodyPr/>
          <a:lstStyle/>
          <a:p>
            <a:fld id="{77DC33FF-802F-415A-8103-214E01567920}" type="slidenum">
              <a:rPr lang="zh-CN" altLang="en-US" smtClean="0"/>
              <a:t>‹#›</a:t>
            </a:fld>
            <a:endParaRPr lang="zh-CN" altLang="en-US"/>
          </a:p>
        </p:txBody>
      </p:sp>
    </p:spTree>
    <p:extLst>
      <p:ext uri="{BB962C8B-B14F-4D97-AF65-F5344CB8AC3E}">
        <p14:creationId xmlns:p14="http://schemas.microsoft.com/office/powerpoint/2010/main" val="4110866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B85A8F-B6FB-439A-AEE6-AC6EAD060A6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B68F740-FF3B-42B2-8B39-618212D58D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E39BAB5-7CB1-4342-B98E-CD940BA649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EDB724-11A5-4EF2-80C7-EA4090415296}"/>
              </a:ext>
            </a:extLst>
          </p:cNvPr>
          <p:cNvSpPr>
            <a:spLocks noGrp="1"/>
          </p:cNvSpPr>
          <p:nvPr>
            <p:ph type="dt" sz="half" idx="10"/>
          </p:nvPr>
        </p:nvSpPr>
        <p:spPr/>
        <p:txBody>
          <a:bodyPr/>
          <a:lstStyle/>
          <a:p>
            <a:fld id="{73DDF22E-DF5A-40D3-B548-CF131FA84101}" type="datetimeFigureOut">
              <a:rPr lang="zh-CN" altLang="en-US" smtClean="0"/>
              <a:t>2023/10/6</a:t>
            </a:fld>
            <a:endParaRPr lang="zh-CN" altLang="en-US"/>
          </a:p>
        </p:txBody>
      </p:sp>
      <p:sp>
        <p:nvSpPr>
          <p:cNvPr id="6" name="页脚占位符 5">
            <a:extLst>
              <a:ext uri="{FF2B5EF4-FFF2-40B4-BE49-F238E27FC236}">
                <a16:creationId xmlns:a16="http://schemas.microsoft.com/office/drawing/2014/main" id="{C6956A07-DD34-4CD1-98CF-4F8616324E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318008C-8FA5-45A1-8EBA-4E7C73565096}"/>
              </a:ext>
            </a:extLst>
          </p:cNvPr>
          <p:cNvSpPr>
            <a:spLocks noGrp="1"/>
          </p:cNvSpPr>
          <p:nvPr>
            <p:ph type="sldNum" sz="quarter" idx="12"/>
          </p:nvPr>
        </p:nvSpPr>
        <p:spPr/>
        <p:txBody>
          <a:bodyPr/>
          <a:lstStyle/>
          <a:p>
            <a:fld id="{77DC33FF-802F-415A-8103-214E01567920}" type="slidenum">
              <a:rPr lang="zh-CN" altLang="en-US" smtClean="0"/>
              <a:t>‹#›</a:t>
            </a:fld>
            <a:endParaRPr lang="zh-CN" altLang="en-US"/>
          </a:p>
        </p:txBody>
      </p:sp>
    </p:spTree>
    <p:extLst>
      <p:ext uri="{BB962C8B-B14F-4D97-AF65-F5344CB8AC3E}">
        <p14:creationId xmlns:p14="http://schemas.microsoft.com/office/powerpoint/2010/main" val="2558848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0079E12-E150-4463-8D6F-AFDE1AB3B0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3642CD9-3C3B-4F77-8CB4-36A2374FD6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B7621B0-BC58-4FEA-B003-F01C621291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DF22E-DF5A-40D3-B548-CF131FA84101}" type="datetimeFigureOut">
              <a:rPr lang="zh-CN" altLang="en-US" smtClean="0"/>
              <a:t>2023/10/6</a:t>
            </a:fld>
            <a:endParaRPr lang="zh-CN" altLang="en-US"/>
          </a:p>
        </p:txBody>
      </p:sp>
      <p:sp>
        <p:nvSpPr>
          <p:cNvPr id="5" name="页脚占位符 4">
            <a:extLst>
              <a:ext uri="{FF2B5EF4-FFF2-40B4-BE49-F238E27FC236}">
                <a16:creationId xmlns:a16="http://schemas.microsoft.com/office/drawing/2014/main" id="{8FA45FD9-00B8-471B-848E-F7783D5F22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D761813-C15F-407E-9694-EB9244C5BF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C33FF-802F-415A-8103-214E01567920}" type="slidenum">
              <a:rPr lang="zh-CN" altLang="en-US" smtClean="0"/>
              <a:t>‹#›</a:t>
            </a:fld>
            <a:endParaRPr lang="zh-CN" altLang="en-US"/>
          </a:p>
        </p:txBody>
      </p:sp>
    </p:spTree>
    <p:extLst>
      <p:ext uri="{BB962C8B-B14F-4D97-AF65-F5344CB8AC3E}">
        <p14:creationId xmlns:p14="http://schemas.microsoft.com/office/powerpoint/2010/main" val="468838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13.jpeg"/><Relationship Id="rId4" Type="http://schemas.openxmlformats.org/officeDocument/2006/relationships/image" Target="../media/image5.png"/><Relationship Id="rId9"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4.sv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670A38B-AEB7-4382-9F5E-7B33E6E00426}"/>
              </a:ext>
            </a:extLst>
          </p:cNvPr>
          <p:cNvSpPr/>
          <p:nvPr/>
        </p:nvSpPr>
        <p:spPr>
          <a:xfrm>
            <a:off x="0" y="1229797"/>
            <a:ext cx="12192000" cy="207680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89F9A7B5-CF0E-4A22-BD18-BE114B9CC202}"/>
              </a:ext>
            </a:extLst>
          </p:cNvPr>
          <p:cNvSpPr>
            <a:spLocks noGrp="1"/>
          </p:cNvSpPr>
          <p:nvPr>
            <p:ph type="ctrTitle"/>
          </p:nvPr>
        </p:nvSpPr>
        <p:spPr>
          <a:xfrm>
            <a:off x="1524000" y="1229797"/>
            <a:ext cx="9144000" cy="766762"/>
          </a:xfrm>
        </p:spPr>
        <p:txBody>
          <a:bodyPr>
            <a:normAutofit/>
          </a:bodyPr>
          <a:lstStyle/>
          <a:p>
            <a:r>
              <a:rPr lang="en-US" altLang="zh-CN" sz="3500" b="1" dirty="0">
                <a:solidFill>
                  <a:schemeClr val="bg1"/>
                </a:solidFill>
                <a:latin typeface="Montserrat" panose="00000500000000000000" pitchFamily="2" charset="0"/>
              </a:rPr>
              <a:t>Geocoding the Past World:</a:t>
            </a:r>
            <a:endParaRPr lang="zh-CN" altLang="en-US" sz="3500" b="1" dirty="0">
              <a:solidFill>
                <a:schemeClr val="bg1"/>
              </a:solidFill>
              <a:latin typeface="Montserrat" panose="00000500000000000000" pitchFamily="2" charset="0"/>
            </a:endParaRPr>
          </a:p>
        </p:txBody>
      </p:sp>
      <p:sp>
        <p:nvSpPr>
          <p:cNvPr id="3" name="副标题 2">
            <a:extLst>
              <a:ext uri="{FF2B5EF4-FFF2-40B4-BE49-F238E27FC236}">
                <a16:creationId xmlns:a16="http://schemas.microsoft.com/office/drawing/2014/main" id="{7F4AA944-1E56-4725-99EC-A89AD9A5D383}"/>
              </a:ext>
            </a:extLst>
          </p:cNvPr>
          <p:cNvSpPr>
            <a:spLocks noGrp="1"/>
          </p:cNvSpPr>
          <p:nvPr>
            <p:ph type="subTitle" idx="1"/>
          </p:nvPr>
        </p:nvSpPr>
        <p:spPr>
          <a:xfrm>
            <a:off x="1524000" y="2290761"/>
            <a:ext cx="9144000" cy="1015841"/>
          </a:xfrm>
        </p:spPr>
        <p:txBody>
          <a:bodyPr>
            <a:normAutofit/>
          </a:bodyPr>
          <a:lstStyle/>
          <a:p>
            <a:r>
              <a:rPr lang="en-US" altLang="zh-CN" sz="2500" dirty="0">
                <a:solidFill>
                  <a:schemeClr val="bg1"/>
                </a:solidFill>
                <a:latin typeface="Montserrat" panose="00000500000000000000" pitchFamily="2" charset="0"/>
              </a:rPr>
              <a:t>Unearthing Coordinates of Early China from Texts</a:t>
            </a:r>
          </a:p>
          <a:p>
            <a:r>
              <a:rPr lang="en-US" altLang="zh-CN" sz="2500" dirty="0">
                <a:solidFill>
                  <a:schemeClr val="bg1"/>
                </a:solidFill>
                <a:latin typeface="Montserrat" panose="00000500000000000000" pitchFamily="2" charset="0"/>
              </a:rPr>
              <a:t> Using Large Language Models</a:t>
            </a:r>
            <a:endParaRPr lang="zh-CN" altLang="en-US" sz="2500" dirty="0">
              <a:solidFill>
                <a:schemeClr val="bg1"/>
              </a:solidFill>
              <a:latin typeface="Montserrat" panose="00000500000000000000" pitchFamily="2" charset="0"/>
            </a:endParaRPr>
          </a:p>
        </p:txBody>
      </p:sp>
      <p:sp>
        <p:nvSpPr>
          <p:cNvPr id="4" name="副标题 2">
            <a:extLst>
              <a:ext uri="{FF2B5EF4-FFF2-40B4-BE49-F238E27FC236}">
                <a16:creationId xmlns:a16="http://schemas.microsoft.com/office/drawing/2014/main" id="{CAA1C7A9-2A9C-4DC3-806D-803D82BC5CBA}"/>
              </a:ext>
            </a:extLst>
          </p:cNvPr>
          <p:cNvSpPr txBox="1">
            <a:spLocks/>
          </p:cNvSpPr>
          <p:nvPr/>
        </p:nvSpPr>
        <p:spPr>
          <a:xfrm>
            <a:off x="1524000" y="3986884"/>
            <a:ext cx="9144000" cy="10158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2000" dirty="0">
                <a:latin typeface="Montserrat" panose="00000500000000000000" pitchFamily="2" charset="0"/>
              </a:rPr>
              <a:t>Yuqi Chen</a:t>
            </a:r>
          </a:p>
          <a:p>
            <a:r>
              <a:rPr lang="en-US" altLang="zh-CN" sz="2000" dirty="0">
                <a:latin typeface="Montserrat" panose="00000500000000000000" pitchFamily="2" charset="0"/>
              </a:rPr>
              <a:t>CBDB Project</a:t>
            </a:r>
          </a:p>
          <a:p>
            <a:r>
              <a:rPr lang="en-US" altLang="zh-CN" sz="2000" dirty="0">
                <a:latin typeface="Montserrat" panose="00000500000000000000" pitchFamily="2" charset="0"/>
              </a:rPr>
              <a:t>Institute for Quantitative Social Science, Harvard University</a:t>
            </a:r>
            <a:endParaRPr lang="zh-CN" altLang="en-US" sz="2000" dirty="0">
              <a:latin typeface="Montserrat" panose="00000500000000000000" pitchFamily="2" charset="0"/>
            </a:endParaRPr>
          </a:p>
        </p:txBody>
      </p:sp>
      <p:pic>
        <p:nvPicPr>
          <p:cNvPr id="6" name="Google Shape;776;p44" descr="中国历代人物传记资料库或称中国历代人物传记数据库，是互联网上系统性地收入中国历史上所有重要的传记资料的关系型资料库。">
            <a:extLst>
              <a:ext uri="{FF2B5EF4-FFF2-40B4-BE49-F238E27FC236}">
                <a16:creationId xmlns:a16="http://schemas.microsoft.com/office/drawing/2014/main" id="{3F7AE383-8946-4DE9-99E0-639CF3809624}"/>
              </a:ext>
            </a:extLst>
          </p:cNvPr>
          <p:cNvPicPr preferRelativeResize="0"/>
          <p:nvPr/>
        </p:nvPicPr>
        <p:blipFill rotWithShape="1">
          <a:blip r:embed="rId3">
            <a:alphaModFix/>
          </a:blip>
          <a:srcRect l="17276" t="28009" r="17591" b="21832"/>
          <a:stretch/>
        </p:blipFill>
        <p:spPr>
          <a:xfrm>
            <a:off x="4081874" y="5580342"/>
            <a:ext cx="1943006" cy="785546"/>
          </a:xfrm>
          <a:prstGeom prst="rect">
            <a:avLst/>
          </a:prstGeom>
          <a:noFill/>
          <a:ln>
            <a:noFill/>
          </a:ln>
        </p:spPr>
      </p:pic>
      <p:pic>
        <p:nvPicPr>
          <p:cNvPr id="7" name="Google Shape;771;p44">
            <a:extLst>
              <a:ext uri="{FF2B5EF4-FFF2-40B4-BE49-F238E27FC236}">
                <a16:creationId xmlns:a16="http://schemas.microsoft.com/office/drawing/2014/main" id="{EF552044-827E-4243-9962-9EC1F253E7D9}"/>
              </a:ext>
            </a:extLst>
          </p:cNvPr>
          <p:cNvPicPr preferRelativeResize="0"/>
          <p:nvPr/>
        </p:nvPicPr>
        <p:blipFill rotWithShape="1">
          <a:blip r:embed="rId4">
            <a:alphaModFix/>
          </a:blip>
          <a:srcRect/>
          <a:stretch/>
        </p:blipFill>
        <p:spPr>
          <a:xfrm>
            <a:off x="6386864" y="5578605"/>
            <a:ext cx="1675070" cy="787283"/>
          </a:xfrm>
          <a:prstGeom prst="rect">
            <a:avLst/>
          </a:prstGeom>
          <a:noFill/>
          <a:ln>
            <a:noFill/>
          </a:ln>
        </p:spPr>
      </p:pic>
    </p:spTree>
    <p:extLst>
      <p:ext uri="{BB962C8B-B14F-4D97-AF65-F5344CB8AC3E}">
        <p14:creationId xmlns:p14="http://schemas.microsoft.com/office/powerpoint/2010/main" val="4135136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54495A8-10BA-454C-8459-67C0139FE183}"/>
              </a:ext>
            </a:extLst>
          </p:cNvPr>
          <p:cNvSpPr/>
          <p:nvPr/>
        </p:nvSpPr>
        <p:spPr>
          <a:xfrm>
            <a:off x="0" y="254000"/>
            <a:ext cx="12192000" cy="8484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51727B2D-99FD-40ED-9F4E-793C2CC33066}"/>
              </a:ext>
            </a:extLst>
          </p:cNvPr>
          <p:cNvSpPr>
            <a:spLocks noGrp="1"/>
          </p:cNvSpPr>
          <p:nvPr>
            <p:ph type="title"/>
          </p:nvPr>
        </p:nvSpPr>
        <p:spPr>
          <a:xfrm>
            <a:off x="838200" y="19685"/>
            <a:ext cx="10515600" cy="1325563"/>
          </a:xfrm>
        </p:spPr>
        <p:txBody>
          <a:bodyPr>
            <a:normAutofit/>
          </a:bodyPr>
          <a:lstStyle/>
          <a:p>
            <a:r>
              <a:rPr lang="en-US" altLang="zh-CN" sz="3000" b="1" dirty="0">
                <a:solidFill>
                  <a:schemeClr val="bg1"/>
                </a:solidFill>
                <a:latin typeface="Montserrat" panose="00000500000000000000" pitchFamily="2" charset="0"/>
              </a:rPr>
              <a:t>Toponym Resolution and Matching  </a:t>
            </a:r>
            <a:r>
              <a:rPr lang="zh-CN" altLang="en-US" sz="3000" b="1" dirty="0">
                <a:solidFill>
                  <a:schemeClr val="bg1"/>
                </a:solidFill>
                <a:latin typeface="黑体" panose="02010609060101010101" pitchFamily="49" charset="-122"/>
                <a:ea typeface="黑体" panose="02010609060101010101" pitchFamily="49" charset="-122"/>
              </a:rPr>
              <a:t>地名解析与匹配</a:t>
            </a:r>
          </a:p>
        </p:txBody>
      </p:sp>
      <p:sp>
        <p:nvSpPr>
          <p:cNvPr id="3" name="内容占位符 2">
            <a:extLst>
              <a:ext uri="{FF2B5EF4-FFF2-40B4-BE49-F238E27FC236}">
                <a16:creationId xmlns:a16="http://schemas.microsoft.com/office/drawing/2014/main" id="{94B34541-113A-41C6-842D-4A86FC3CD659}"/>
              </a:ext>
            </a:extLst>
          </p:cNvPr>
          <p:cNvSpPr>
            <a:spLocks noGrp="1"/>
          </p:cNvSpPr>
          <p:nvPr>
            <p:ph idx="1"/>
          </p:nvPr>
        </p:nvSpPr>
        <p:spPr/>
        <p:txBody>
          <a:bodyPr>
            <a:normAutofit lnSpcReduction="10000"/>
          </a:bodyPr>
          <a:lstStyle/>
          <a:p>
            <a:r>
              <a:rPr lang="en-US" altLang="zh-CN" b="1" dirty="0">
                <a:solidFill>
                  <a:srgbClr val="6D91D1"/>
                </a:solidFill>
                <a:latin typeface="Montserrat" panose="00000500000000000000" pitchFamily="2" charset="0"/>
                <a:cs typeface="Arial" panose="020B0604020202020204" pitchFamily="34" charset="0"/>
              </a:rPr>
              <a:t>Difficulty</a:t>
            </a:r>
          </a:p>
          <a:p>
            <a:endParaRPr lang="en-US" altLang="zh-CN" dirty="0">
              <a:latin typeface="Montserrat" panose="00000500000000000000" pitchFamily="2" charset="0"/>
              <a:cs typeface="Arial" panose="020B0604020202020204" pitchFamily="34" charset="0"/>
            </a:endParaRPr>
          </a:p>
          <a:p>
            <a:pPr lvl="1"/>
            <a:r>
              <a:rPr lang="en-US" altLang="zh-CN" sz="2500" dirty="0">
                <a:latin typeface="Montserrat" panose="00000500000000000000" pitchFamily="2" charset="0"/>
                <a:cs typeface="Arial" panose="020B0604020202020204" pitchFamily="34" charset="0"/>
              </a:rPr>
              <a:t>Variant Characters</a:t>
            </a:r>
          </a:p>
          <a:p>
            <a:pPr lvl="1"/>
            <a:endParaRPr lang="en-US" altLang="zh-CN" sz="2500" dirty="0">
              <a:latin typeface="Montserrat" panose="00000500000000000000" pitchFamily="2" charset="0"/>
              <a:cs typeface="Arial" panose="020B0604020202020204" pitchFamily="34" charset="0"/>
            </a:endParaRPr>
          </a:p>
          <a:p>
            <a:pPr lvl="1"/>
            <a:r>
              <a:rPr lang="en-US" altLang="zh-CN" sz="2500" dirty="0">
                <a:latin typeface="Montserrat" panose="00000500000000000000" pitchFamily="2" charset="0"/>
                <a:cs typeface="Arial" panose="020B0604020202020204" pitchFamily="34" charset="0"/>
              </a:rPr>
              <a:t>Typographical Errors</a:t>
            </a:r>
          </a:p>
          <a:p>
            <a:pPr lvl="1"/>
            <a:endParaRPr lang="en-US" altLang="zh-CN" sz="2500" dirty="0">
              <a:latin typeface="Montserrat" panose="00000500000000000000" pitchFamily="2" charset="0"/>
              <a:cs typeface="Arial" panose="020B0604020202020204" pitchFamily="34" charset="0"/>
            </a:endParaRPr>
          </a:p>
          <a:p>
            <a:pPr lvl="1"/>
            <a:r>
              <a:rPr lang="en-US" altLang="zh-CN" sz="2500" dirty="0">
                <a:latin typeface="Montserrat" panose="00000500000000000000" pitchFamily="2" charset="0"/>
                <a:cs typeface="Arial" panose="020B0604020202020204" pitchFamily="34" charset="0"/>
              </a:rPr>
              <a:t>Toponymic Alias</a:t>
            </a:r>
          </a:p>
          <a:p>
            <a:pPr marL="457200" lvl="1" indent="0">
              <a:buNone/>
            </a:pPr>
            <a:endParaRPr lang="en-US" altLang="zh-CN" sz="2500" dirty="0">
              <a:latin typeface="Montserrat" panose="00000500000000000000" pitchFamily="2" charset="0"/>
              <a:cs typeface="Arial" panose="020B0604020202020204" pitchFamily="34" charset="0"/>
            </a:endParaRPr>
          </a:p>
          <a:p>
            <a:pPr lvl="1"/>
            <a:r>
              <a:rPr lang="en-US" altLang="zh-CN" sz="2500" dirty="0">
                <a:latin typeface="Montserrat" panose="00000500000000000000" pitchFamily="2" charset="0"/>
                <a:cs typeface="Arial" panose="020B0604020202020204" pitchFamily="34" charset="0"/>
              </a:rPr>
              <a:t>Toponymic Ambiguity</a:t>
            </a:r>
          </a:p>
          <a:p>
            <a:pPr lvl="1"/>
            <a:endParaRPr lang="en-US" altLang="zh-CN" sz="2500" dirty="0">
              <a:solidFill>
                <a:schemeClr val="tx1">
                  <a:lumMod val="50000"/>
                  <a:lumOff val="50000"/>
                </a:schemeClr>
              </a:solidFill>
              <a:latin typeface="Montserrat" panose="00000500000000000000" pitchFamily="2" charset="0"/>
              <a:cs typeface="Arial" panose="020B0604020202020204" pitchFamily="34" charset="0"/>
            </a:endParaRPr>
          </a:p>
          <a:p>
            <a:pPr lvl="1"/>
            <a:r>
              <a:rPr lang="en-US" altLang="zh-CN" sz="2500" dirty="0">
                <a:latin typeface="Montserrat" panose="00000500000000000000" pitchFamily="2" charset="0"/>
                <a:cs typeface="Arial" panose="020B0604020202020204" pitchFamily="34" charset="0"/>
              </a:rPr>
              <a:t>Toponymic change</a:t>
            </a:r>
            <a:endParaRPr lang="zh-CN" altLang="en-US" sz="2500" dirty="0">
              <a:latin typeface="Montserrat" panose="00000500000000000000" pitchFamily="2" charset="0"/>
              <a:cs typeface="Arial" panose="020B0604020202020204" pitchFamily="34" charset="0"/>
            </a:endParaRPr>
          </a:p>
        </p:txBody>
      </p:sp>
    </p:spTree>
    <p:extLst>
      <p:ext uri="{BB962C8B-B14F-4D97-AF65-F5344CB8AC3E}">
        <p14:creationId xmlns:p14="http://schemas.microsoft.com/office/powerpoint/2010/main" val="1596708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54495A8-10BA-454C-8459-67C0139FE183}"/>
              </a:ext>
            </a:extLst>
          </p:cNvPr>
          <p:cNvSpPr/>
          <p:nvPr/>
        </p:nvSpPr>
        <p:spPr>
          <a:xfrm>
            <a:off x="0" y="254000"/>
            <a:ext cx="12192000" cy="8484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51727B2D-99FD-40ED-9F4E-793C2CC33066}"/>
              </a:ext>
            </a:extLst>
          </p:cNvPr>
          <p:cNvSpPr>
            <a:spLocks noGrp="1"/>
          </p:cNvSpPr>
          <p:nvPr>
            <p:ph type="title"/>
          </p:nvPr>
        </p:nvSpPr>
        <p:spPr>
          <a:xfrm>
            <a:off x="838200" y="19685"/>
            <a:ext cx="10515600" cy="1325563"/>
          </a:xfrm>
        </p:spPr>
        <p:txBody>
          <a:bodyPr>
            <a:normAutofit/>
          </a:bodyPr>
          <a:lstStyle/>
          <a:p>
            <a:r>
              <a:rPr lang="en-US" altLang="zh-CN" sz="3500" b="1" dirty="0">
                <a:solidFill>
                  <a:schemeClr val="bg1"/>
                </a:solidFill>
                <a:latin typeface="Montserrat" panose="00000500000000000000" pitchFamily="2" charset="0"/>
              </a:rPr>
              <a:t>CHAR: </a:t>
            </a:r>
            <a:r>
              <a:rPr lang="en-US" altLang="zh-CN" sz="2500" b="1" dirty="0">
                <a:solidFill>
                  <a:schemeClr val="bg1"/>
                </a:solidFill>
                <a:latin typeface="Montserrat" panose="00000500000000000000" pitchFamily="2" charset="0"/>
              </a:rPr>
              <a:t>Chinese Variant Character Converter  </a:t>
            </a:r>
            <a:r>
              <a:rPr lang="zh-CN" altLang="en-US" sz="3000" b="1" dirty="0">
                <a:solidFill>
                  <a:schemeClr val="bg1"/>
                </a:solidFill>
                <a:latin typeface="黑体" panose="02010609060101010101" pitchFamily="49" charset="-122"/>
                <a:ea typeface="黑体" panose="02010609060101010101" pitchFamily="49" charset="-122"/>
              </a:rPr>
              <a:t>异体字转换器</a:t>
            </a:r>
          </a:p>
        </p:txBody>
      </p:sp>
      <p:pic>
        <p:nvPicPr>
          <p:cNvPr id="2052" name="Picture 4" descr="Image">
            <a:extLst>
              <a:ext uri="{FF2B5EF4-FFF2-40B4-BE49-F238E27FC236}">
                <a16:creationId xmlns:a16="http://schemas.microsoft.com/office/drawing/2014/main" id="{C5EE2DCA-E715-4338-84F1-D3476FDBDA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200" y="1280700"/>
            <a:ext cx="3886200" cy="1449726"/>
          </a:xfrm>
          <a:prstGeom prst="rect">
            <a:avLst/>
          </a:prstGeom>
          <a:noFill/>
          <a:extLst>
            <a:ext uri="{909E8E84-426E-40DD-AFC4-6F175D3DCCD1}">
              <a14:hiddenFill xmlns:a14="http://schemas.microsoft.com/office/drawing/2010/main">
                <a:solidFill>
                  <a:srgbClr val="FFFFFF"/>
                </a:solidFill>
              </a14:hiddenFill>
            </a:ext>
          </a:extLst>
        </p:spPr>
      </p:pic>
      <p:pic>
        <p:nvPicPr>
          <p:cNvPr id="15" name="图形 14">
            <a:extLst>
              <a:ext uri="{FF2B5EF4-FFF2-40B4-BE49-F238E27FC236}">
                <a16:creationId xmlns:a16="http://schemas.microsoft.com/office/drawing/2014/main" id="{34AEC65E-8A19-4976-BAE9-B38568E70A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7361" y="2836796"/>
            <a:ext cx="1096963" cy="296477"/>
          </a:xfrm>
          <a:prstGeom prst="rect">
            <a:avLst/>
          </a:prstGeom>
        </p:spPr>
      </p:pic>
      <p:pic>
        <p:nvPicPr>
          <p:cNvPr id="18" name="图形 17">
            <a:extLst>
              <a:ext uri="{FF2B5EF4-FFF2-40B4-BE49-F238E27FC236}">
                <a16:creationId xmlns:a16="http://schemas.microsoft.com/office/drawing/2014/main" id="{330C53E2-966A-46B8-991F-7A96C0FF57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99709" y="2836796"/>
            <a:ext cx="1870246" cy="301653"/>
          </a:xfrm>
          <a:prstGeom prst="rect">
            <a:avLst/>
          </a:prstGeom>
        </p:spPr>
      </p:pic>
      <p:pic>
        <p:nvPicPr>
          <p:cNvPr id="20" name="图形 19">
            <a:extLst>
              <a:ext uri="{FF2B5EF4-FFF2-40B4-BE49-F238E27FC236}">
                <a16:creationId xmlns:a16="http://schemas.microsoft.com/office/drawing/2014/main" id="{B6D76C20-CA55-4F1F-91A1-5703F7E8CD9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95340" y="2836796"/>
            <a:ext cx="1796537" cy="307100"/>
          </a:xfrm>
          <a:prstGeom prst="rect">
            <a:avLst/>
          </a:prstGeom>
        </p:spPr>
      </p:pic>
      <p:sp>
        <p:nvSpPr>
          <p:cNvPr id="24" name="文本框 23">
            <a:extLst>
              <a:ext uri="{FF2B5EF4-FFF2-40B4-BE49-F238E27FC236}">
                <a16:creationId xmlns:a16="http://schemas.microsoft.com/office/drawing/2014/main" id="{3486FA25-BC40-4053-8845-CD5BE42C8228}"/>
              </a:ext>
            </a:extLst>
          </p:cNvPr>
          <p:cNvSpPr txBox="1"/>
          <p:nvPr/>
        </p:nvSpPr>
        <p:spPr>
          <a:xfrm>
            <a:off x="609215" y="3181320"/>
            <a:ext cx="5074794" cy="677108"/>
          </a:xfrm>
          <a:prstGeom prst="rect">
            <a:avLst/>
          </a:prstGeom>
          <a:noFill/>
        </p:spPr>
        <p:txBody>
          <a:bodyPr wrap="square">
            <a:spAutoFit/>
          </a:bodyPr>
          <a:lstStyle/>
          <a:p>
            <a:r>
              <a:rPr lang="en-US" altLang="zh-CN" sz="1900" dirty="0">
                <a:solidFill>
                  <a:srgbClr val="595959"/>
                </a:solidFill>
                <a:latin typeface="Montserrat" panose="00000500000000000000" pitchFamily="2" charset="0"/>
              </a:rPr>
              <a:t>https://github.com/yukiyuqichen/CHAR</a:t>
            </a:r>
          </a:p>
          <a:p>
            <a:r>
              <a:rPr lang="en-US" altLang="zh-CN" sz="1900" dirty="0">
                <a:solidFill>
                  <a:srgbClr val="595959"/>
                </a:solidFill>
                <a:latin typeface="Montserrat" panose="00000500000000000000" pitchFamily="2" charset="0"/>
              </a:rPr>
              <a:t>https://github.com/cbdb-project/CHAR</a:t>
            </a:r>
            <a:endParaRPr lang="zh-CN" altLang="en-US" sz="1900" dirty="0">
              <a:solidFill>
                <a:srgbClr val="595959"/>
              </a:solidFill>
              <a:latin typeface="Montserrat" panose="00000500000000000000" pitchFamily="2" charset="0"/>
            </a:endParaRPr>
          </a:p>
        </p:txBody>
      </p:sp>
      <p:pic>
        <p:nvPicPr>
          <p:cNvPr id="36" name="图片 35">
            <a:extLst>
              <a:ext uri="{FF2B5EF4-FFF2-40B4-BE49-F238E27FC236}">
                <a16:creationId xmlns:a16="http://schemas.microsoft.com/office/drawing/2014/main" id="{9FBBC713-3138-4060-AB4D-5467A209D7B9}"/>
              </a:ext>
            </a:extLst>
          </p:cNvPr>
          <p:cNvPicPr>
            <a:picLocks noChangeAspect="1"/>
          </p:cNvPicPr>
          <p:nvPr/>
        </p:nvPicPr>
        <p:blipFill>
          <a:blip r:embed="rId10"/>
          <a:stretch>
            <a:fillRect/>
          </a:stretch>
        </p:blipFill>
        <p:spPr>
          <a:xfrm>
            <a:off x="621915" y="3909166"/>
            <a:ext cx="4171811" cy="2846647"/>
          </a:xfrm>
          <a:prstGeom prst="rect">
            <a:avLst/>
          </a:prstGeom>
        </p:spPr>
      </p:pic>
      <p:pic>
        <p:nvPicPr>
          <p:cNvPr id="40" name="图片 39">
            <a:extLst>
              <a:ext uri="{FF2B5EF4-FFF2-40B4-BE49-F238E27FC236}">
                <a16:creationId xmlns:a16="http://schemas.microsoft.com/office/drawing/2014/main" id="{4A3F24E9-3A84-4FEC-B0BF-FC4D1D467DF6}"/>
              </a:ext>
            </a:extLst>
          </p:cNvPr>
          <p:cNvPicPr>
            <a:picLocks noChangeAspect="1"/>
          </p:cNvPicPr>
          <p:nvPr/>
        </p:nvPicPr>
        <p:blipFill rotWithShape="1">
          <a:blip r:embed="rId11">
            <a:extLst>
              <a:ext uri="{28A0092B-C50C-407E-A947-70E740481C1C}">
                <a14:useLocalDpi xmlns:a14="http://schemas.microsoft.com/office/drawing/2010/main" val="0"/>
              </a:ext>
            </a:extLst>
          </a:blip>
          <a:srcRect l="14237" r="24173"/>
          <a:stretch/>
        </p:blipFill>
        <p:spPr>
          <a:xfrm>
            <a:off x="6507992" y="1361078"/>
            <a:ext cx="5006647" cy="5394735"/>
          </a:xfrm>
          <a:prstGeom prst="rect">
            <a:avLst/>
          </a:prstGeom>
        </p:spPr>
      </p:pic>
      <p:sp>
        <p:nvSpPr>
          <p:cNvPr id="12" name="文本框 11">
            <a:extLst>
              <a:ext uri="{FF2B5EF4-FFF2-40B4-BE49-F238E27FC236}">
                <a16:creationId xmlns:a16="http://schemas.microsoft.com/office/drawing/2014/main" id="{17BCD816-CB5E-40E6-B227-B5D3EF85CA12}"/>
              </a:ext>
            </a:extLst>
          </p:cNvPr>
          <p:cNvSpPr txBox="1"/>
          <p:nvPr/>
        </p:nvSpPr>
        <p:spPr>
          <a:xfrm>
            <a:off x="7040435" y="6071518"/>
            <a:ext cx="2476201" cy="553998"/>
          </a:xfrm>
          <a:prstGeom prst="rect">
            <a:avLst/>
          </a:prstGeom>
          <a:noFill/>
        </p:spPr>
        <p:txBody>
          <a:bodyPr wrap="square">
            <a:spAutoFit/>
          </a:bodyPr>
          <a:lstStyle/>
          <a:p>
            <a:r>
              <a:rPr lang="en-US" altLang="zh-CN" sz="1500" dirty="0">
                <a:latin typeface="Montserrat" panose="00000500000000000000" pitchFamily="2" charset="0"/>
              </a:rPr>
              <a:t>2000 variant-standard </a:t>
            </a:r>
          </a:p>
          <a:p>
            <a:r>
              <a:rPr lang="en-US" altLang="zh-CN" sz="1500" dirty="0">
                <a:latin typeface="Montserrat" panose="00000500000000000000" pitchFamily="2" charset="0"/>
              </a:rPr>
              <a:t>characters pairs</a:t>
            </a:r>
            <a:endParaRPr lang="zh-CN" altLang="en-US" sz="1500" dirty="0"/>
          </a:p>
        </p:txBody>
      </p:sp>
    </p:spTree>
    <p:extLst>
      <p:ext uri="{BB962C8B-B14F-4D97-AF65-F5344CB8AC3E}">
        <p14:creationId xmlns:p14="http://schemas.microsoft.com/office/powerpoint/2010/main" val="1708853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54495A8-10BA-454C-8459-67C0139FE183}"/>
              </a:ext>
            </a:extLst>
          </p:cNvPr>
          <p:cNvSpPr/>
          <p:nvPr/>
        </p:nvSpPr>
        <p:spPr>
          <a:xfrm>
            <a:off x="0" y="254000"/>
            <a:ext cx="12192000" cy="8484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51727B2D-99FD-40ED-9F4E-793C2CC33066}"/>
              </a:ext>
            </a:extLst>
          </p:cNvPr>
          <p:cNvSpPr>
            <a:spLocks noGrp="1"/>
          </p:cNvSpPr>
          <p:nvPr>
            <p:ph type="title"/>
          </p:nvPr>
        </p:nvSpPr>
        <p:spPr>
          <a:xfrm>
            <a:off x="838200" y="19685"/>
            <a:ext cx="10515600" cy="1325563"/>
          </a:xfrm>
        </p:spPr>
        <p:txBody>
          <a:bodyPr>
            <a:normAutofit/>
          </a:bodyPr>
          <a:lstStyle/>
          <a:p>
            <a:r>
              <a:rPr lang="en-US" altLang="zh-CN" sz="3500" b="1" dirty="0">
                <a:solidFill>
                  <a:schemeClr val="bg1"/>
                </a:solidFill>
                <a:latin typeface="Montserrat" panose="00000500000000000000" pitchFamily="2" charset="0"/>
              </a:rPr>
              <a:t>CHAR: </a:t>
            </a:r>
            <a:r>
              <a:rPr lang="en-US" altLang="zh-CN" sz="2500" b="1" dirty="0">
                <a:solidFill>
                  <a:schemeClr val="bg1"/>
                </a:solidFill>
                <a:latin typeface="Montserrat" panose="00000500000000000000" pitchFamily="2" charset="0"/>
              </a:rPr>
              <a:t>Chinese Variant Character Converter  </a:t>
            </a:r>
            <a:r>
              <a:rPr lang="zh-CN" altLang="en-US" sz="3000" b="1" dirty="0">
                <a:solidFill>
                  <a:schemeClr val="bg1"/>
                </a:solidFill>
                <a:latin typeface="黑体" panose="02010609060101010101" pitchFamily="49" charset="-122"/>
                <a:ea typeface="黑体" panose="02010609060101010101" pitchFamily="49" charset="-122"/>
              </a:rPr>
              <a:t>异体字转换器</a:t>
            </a:r>
          </a:p>
        </p:txBody>
      </p:sp>
      <p:pic>
        <p:nvPicPr>
          <p:cNvPr id="5" name="图片 4">
            <a:extLst>
              <a:ext uri="{FF2B5EF4-FFF2-40B4-BE49-F238E27FC236}">
                <a16:creationId xmlns:a16="http://schemas.microsoft.com/office/drawing/2014/main" id="{A6C43787-3672-43D3-89BC-EFD96AC150EC}"/>
              </a:ext>
            </a:extLst>
          </p:cNvPr>
          <p:cNvPicPr>
            <a:picLocks noChangeAspect="1"/>
          </p:cNvPicPr>
          <p:nvPr/>
        </p:nvPicPr>
        <p:blipFill>
          <a:blip r:embed="rId3"/>
          <a:stretch>
            <a:fillRect/>
          </a:stretch>
        </p:blipFill>
        <p:spPr>
          <a:xfrm>
            <a:off x="2278476" y="1345248"/>
            <a:ext cx="7635047" cy="5332336"/>
          </a:xfrm>
          <a:prstGeom prst="rect">
            <a:avLst/>
          </a:prstGeom>
        </p:spPr>
      </p:pic>
    </p:spTree>
    <p:extLst>
      <p:ext uri="{BB962C8B-B14F-4D97-AF65-F5344CB8AC3E}">
        <p14:creationId xmlns:p14="http://schemas.microsoft.com/office/powerpoint/2010/main" val="1422528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54495A8-10BA-454C-8459-67C0139FE183}"/>
              </a:ext>
            </a:extLst>
          </p:cNvPr>
          <p:cNvSpPr/>
          <p:nvPr/>
        </p:nvSpPr>
        <p:spPr>
          <a:xfrm>
            <a:off x="0" y="254000"/>
            <a:ext cx="12192000" cy="8484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51727B2D-99FD-40ED-9F4E-793C2CC33066}"/>
              </a:ext>
            </a:extLst>
          </p:cNvPr>
          <p:cNvSpPr>
            <a:spLocks noGrp="1"/>
          </p:cNvSpPr>
          <p:nvPr>
            <p:ph type="title"/>
          </p:nvPr>
        </p:nvSpPr>
        <p:spPr>
          <a:xfrm>
            <a:off x="838200" y="19685"/>
            <a:ext cx="10515600" cy="1325563"/>
          </a:xfrm>
        </p:spPr>
        <p:txBody>
          <a:bodyPr>
            <a:normAutofit/>
          </a:bodyPr>
          <a:lstStyle/>
          <a:p>
            <a:r>
              <a:rPr lang="en-US" altLang="zh-CN" sz="3500" b="1" dirty="0">
                <a:solidFill>
                  <a:schemeClr val="bg1"/>
                </a:solidFill>
                <a:latin typeface="Montserrat" panose="00000500000000000000" pitchFamily="2" charset="0"/>
              </a:rPr>
              <a:t>CHAR: </a:t>
            </a:r>
            <a:r>
              <a:rPr lang="en-US" altLang="zh-CN" sz="2500" b="1" dirty="0">
                <a:solidFill>
                  <a:schemeClr val="bg1"/>
                </a:solidFill>
                <a:latin typeface="Montserrat" panose="00000500000000000000" pitchFamily="2" charset="0"/>
              </a:rPr>
              <a:t>Chinese Variant Character Converter  </a:t>
            </a:r>
            <a:r>
              <a:rPr lang="zh-CN" altLang="en-US" sz="3000" b="1" dirty="0">
                <a:solidFill>
                  <a:schemeClr val="bg1"/>
                </a:solidFill>
                <a:latin typeface="黑体" panose="02010609060101010101" pitchFamily="49" charset="-122"/>
                <a:ea typeface="黑体" panose="02010609060101010101" pitchFamily="49" charset="-122"/>
              </a:rPr>
              <a:t>异体字转换器</a:t>
            </a:r>
          </a:p>
        </p:txBody>
      </p:sp>
      <p:pic>
        <p:nvPicPr>
          <p:cNvPr id="10" name="图片 9">
            <a:extLst>
              <a:ext uri="{FF2B5EF4-FFF2-40B4-BE49-F238E27FC236}">
                <a16:creationId xmlns:a16="http://schemas.microsoft.com/office/drawing/2014/main" id="{FFBAB2DF-35A9-4DFA-A5A7-F6BA44D1F16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8290" t="11853" r="7817" b="10900"/>
          <a:stretch/>
        </p:blipFill>
        <p:spPr>
          <a:xfrm>
            <a:off x="838200" y="1533238"/>
            <a:ext cx="7195252" cy="5070762"/>
          </a:xfrm>
          <a:prstGeom prst="rect">
            <a:avLst/>
          </a:prstGeom>
        </p:spPr>
      </p:pic>
      <p:sp>
        <p:nvSpPr>
          <p:cNvPr id="19" name="文本框 18">
            <a:extLst>
              <a:ext uri="{FF2B5EF4-FFF2-40B4-BE49-F238E27FC236}">
                <a16:creationId xmlns:a16="http://schemas.microsoft.com/office/drawing/2014/main" id="{F093D355-5736-490B-8FBE-C05B643A1438}"/>
              </a:ext>
            </a:extLst>
          </p:cNvPr>
          <p:cNvSpPr txBox="1"/>
          <p:nvPr/>
        </p:nvSpPr>
        <p:spPr>
          <a:xfrm>
            <a:off x="8724900" y="2939534"/>
            <a:ext cx="2082800" cy="1938992"/>
          </a:xfrm>
          <a:prstGeom prst="rect">
            <a:avLst/>
          </a:prstGeom>
          <a:noFill/>
        </p:spPr>
        <p:txBody>
          <a:bodyPr wrap="square">
            <a:spAutoFit/>
          </a:bodyPr>
          <a:lstStyle/>
          <a:p>
            <a:r>
              <a:rPr lang="zh-CN" altLang="en-US" sz="2400" dirty="0">
                <a:solidFill>
                  <a:schemeClr val="accent1">
                    <a:lumMod val="40000"/>
                    <a:lumOff val="60000"/>
                  </a:schemeClr>
                </a:solidFill>
                <a:latin typeface="Consolas" panose="020B0609020204030204" pitchFamily="49" charset="0"/>
              </a:rPr>
              <a:t>鎭</a:t>
            </a:r>
            <a:r>
              <a:rPr lang="zh-CN" altLang="en-US" sz="2400" dirty="0">
                <a:solidFill>
                  <a:schemeClr val="accent1">
                    <a:lumMod val="75000"/>
                  </a:schemeClr>
                </a:solidFill>
                <a:latin typeface="Consolas" panose="020B0609020204030204" pitchFamily="49" charset="0"/>
              </a:rPr>
              <a:t>逺</a:t>
            </a:r>
            <a:r>
              <a:rPr lang="zh-TW" altLang="en-US" sz="2400" dirty="0">
                <a:solidFill>
                  <a:srgbClr val="6D91D1"/>
                </a:solidFill>
                <a:latin typeface="Consolas" panose="020B0609020204030204" pitchFamily="49" charset="0"/>
              </a:rPr>
              <a:t> </a:t>
            </a:r>
            <a:r>
              <a:rPr lang="en-US" altLang="zh-TW" sz="2400" dirty="0">
                <a:solidFill>
                  <a:srgbClr val="6D91D1"/>
                </a:solidFill>
                <a:latin typeface="Consolas" panose="020B0609020204030204" pitchFamily="49" charset="0"/>
              </a:rPr>
              <a:t>-</a:t>
            </a:r>
            <a:r>
              <a:rPr lang="zh-TW" altLang="en-US" sz="2400" dirty="0">
                <a:solidFill>
                  <a:srgbClr val="6D91D1"/>
                </a:solidFill>
                <a:latin typeface="Consolas" panose="020B0609020204030204" pitchFamily="49" charset="0"/>
              </a:rPr>
              <a:t> </a:t>
            </a:r>
            <a:r>
              <a:rPr lang="zh-CN" altLang="en-US" sz="2400" dirty="0">
                <a:solidFill>
                  <a:schemeClr val="accent1">
                    <a:lumMod val="40000"/>
                    <a:lumOff val="60000"/>
                  </a:schemeClr>
                </a:solidFill>
                <a:latin typeface="Consolas" panose="020B0609020204030204" pitchFamily="49" charset="0"/>
              </a:rPr>
              <a:t>鎮</a:t>
            </a:r>
            <a:r>
              <a:rPr lang="zh-CN" altLang="en-US" sz="2400" dirty="0">
                <a:solidFill>
                  <a:schemeClr val="accent1">
                    <a:lumMod val="75000"/>
                  </a:schemeClr>
                </a:solidFill>
                <a:latin typeface="Consolas" panose="020B0609020204030204" pitchFamily="49" charset="0"/>
              </a:rPr>
              <a:t>遠</a:t>
            </a:r>
            <a:endParaRPr lang="en-US" altLang="zh-CN" sz="2400" dirty="0">
              <a:solidFill>
                <a:schemeClr val="accent1">
                  <a:lumMod val="75000"/>
                </a:schemeClr>
              </a:solidFill>
              <a:latin typeface="Consolas" panose="020B0609020204030204" pitchFamily="49" charset="0"/>
            </a:endParaRPr>
          </a:p>
          <a:p>
            <a:endParaRPr lang="en-US" altLang="zh-CN" sz="2400" dirty="0">
              <a:solidFill>
                <a:srgbClr val="6D91D1"/>
              </a:solidFill>
              <a:effectLst/>
              <a:latin typeface="Consolas" panose="020B0609020204030204" pitchFamily="49" charset="0"/>
            </a:endParaRPr>
          </a:p>
          <a:p>
            <a:r>
              <a:rPr lang="zh-CN" altLang="en-US" sz="2400" dirty="0">
                <a:solidFill>
                  <a:schemeClr val="accent1">
                    <a:lumMod val="40000"/>
                    <a:lumOff val="60000"/>
                  </a:schemeClr>
                </a:solidFill>
                <a:effectLst/>
                <a:latin typeface="Consolas" panose="020B0609020204030204" pitchFamily="49" charset="0"/>
              </a:rPr>
              <a:t>湘</a:t>
            </a:r>
            <a:r>
              <a:rPr lang="zh-CN" altLang="en-US" sz="2400" dirty="0">
                <a:solidFill>
                  <a:schemeClr val="accent1">
                    <a:lumMod val="75000"/>
                  </a:schemeClr>
                </a:solidFill>
                <a:effectLst/>
                <a:latin typeface="Consolas" panose="020B0609020204030204" pitchFamily="49" charset="0"/>
              </a:rPr>
              <a:t>隂</a:t>
            </a:r>
            <a:r>
              <a:rPr lang="zh-CN" altLang="en-US" sz="2400" dirty="0">
                <a:solidFill>
                  <a:srgbClr val="6D91D1"/>
                </a:solidFill>
                <a:effectLst/>
                <a:latin typeface="Consolas" panose="020B0609020204030204" pitchFamily="49" charset="0"/>
              </a:rPr>
              <a:t> </a:t>
            </a:r>
            <a:r>
              <a:rPr lang="en-US" altLang="zh-CN" sz="2400" dirty="0">
                <a:solidFill>
                  <a:srgbClr val="6D91D1"/>
                </a:solidFill>
                <a:effectLst/>
                <a:latin typeface="Consolas" panose="020B0609020204030204" pitchFamily="49" charset="0"/>
              </a:rPr>
              <a:t>- </a:t>
            </a:r>
            <a:r>
              <a:rPr lang="zh-CN" altLang="en-US" sz="2400" dirty="0">
                <a:solidFill>
                  <a:schemeClr val="accent1">
                    <a:lumMod val="40000"/>
                    <a:lumOff val="60000"/>
                  </a:schemeClr>
                </a:solidFill>
                <a:effectLst/>
                <a:latin typeface="Consolas" panose="020B0609020204030204" pitchFamily="49" charset="0"/>
              </a:rPr>
              <a:t>湘</a:t>
            </a:r>
            <a:r>
              <a:rPr lang="zh-CN" altLang="en-US" sz="2400" dirty="0">
                <a:solidFill>
                  <a:schemeClr val="accent1">
                    <a:lumMod val="75000"/>
                  </a:schemeClr>
                </a:solidFill>
                <a:effectLst/>
                <a:latin typeface="Consolas" panose="020B0609020204030204" pitchFamily="49" charset="0"/>
              </a:rPr>
              <a:t>陰</a:t>
            </a:r>
            <a:endParaRPr lang="en-US" altLang="zh-CN" sz="2400" dirty="0">
              <a:solidFill>
                <a:schemeClr val="accent1">
                  <a:lumMod val="75000"/>
                </a:schemeClr>
              </a:solidFill>
              <a:effectLst/>
              <a:latin typeface="Consolas" panose="020B0609020204030204" pitchFamily="49" charset="0"/>
            </a:endParaRPr>
          </a:p>
          <a:p>
            <a:endParaRPr lang="zh-CN" altLang="en-US" sz="2400" dirty="0">
              <a:solidFill>
                <a:srgbClr val="6D91D1"/>
              </a:solidFill>
              <a:effectLst/>
              <a:latin typeface="Consolas" panose="020B0609020204030204" pitchFamily="49" charset="0"/>
            </a:endParaRPr>
          </a:p>
          <a:p>
            <a:r>
              <a:rPr lang="zh-CN" altLang="en-US" sz="2400" dirty="0">
                <a:solidFill>
                  <a:schemeClr val="accent1">
                    <a:lumMod val="40000"/>
                    <a:lumOff val="60000"/>
                  </a:schemeClr>
                </a:solidFill>
                <a:effectLst/>
                <a:latin typeface="Consolas" panose="020B0609020204030204" pitchFamily="49" charset="0"/>
              </a:rPr>
              <a:t>江</a:t>
            </a:r>
            <a:r>
              <a:rPr lang="zh-CN" altLang="en-US" sz="2400" dirty="0">
                <a:solidFill>
                  <a:schemeClr val="accent1">
                    <a:lumMod val="75000"/>
                  </a:schemeClr>
                </a:solidFill>
                <a:effectLst/>
                <a:latin typeface="Consolas" panose="020B0609020204030204" pitchFamily="49" charset="0"/>
              </a:rPr>
              <a:t>寕</a:t>
            </a:r>
            <a:r>
              <a:rPr lang="zh-CN" altLang="en-US" sz="2400" dirty="0">
                <a:solidFill>
                  <a:srgbClr val="6D91D1"/>
                </a:solidFill>
                <a:effectLst/>
                <a:latin typeface="Consolas" panose="020B0609020204030204" pitchFamily="49" charset="0"/>
              </a:rPr>
              <a:t> </a:t>
            </a:r>
            <a:r>
              <a:rPr lang="en-US" altLang="zh-CN" sz="2400" dirty="0">
                <a:solidFill>
                  <a:srgbClr val="6D91D1"/>
                </a:solidFill>
                <a:effectLst/>
                <a:latin typeface="Consolas" panose="020B0609020204030204" pitchFamily="49" charset="0"/>
              </a:rPr>
              <a:t>- </a:t>
            </a:r>
            <a:r>
              <a:rPr lang="zh-CN" altLang="en-US" sz="2400" dirty="0">
                <a:solidFill>
                  <a:schemeClr val="accent1">
                    <a:lumMod val="40000"/>
                    <a:lumOff val="60000"/>
                  </a:schemeClr>
                </a:solidFill>
                <a:effectLst/>
                <a:latin typeface="Consolas" panose="020B0609020204030204" pitchFamily="49" charset="0"/>
              </a:rPr>
              <a:t>江</a:t>
            </a:r>
            <a:r>
              <a:rPr lang="zh-CN" altLang="en-US" sz="2400" dirty="0">
                <a:solidFill>
                  <a:schemeClr val="accent1">
                    <a:lumMod val="75000"/>
                  </a:schemeClr>
                </a:solidFill>
                <a:effectLst/>
                <a:latin typeface="Consolas" panose="020B0609020204030204" pitchFamily="49" charset="0"/>
              </a:rPr>
              <a:t>寧</a:t>
            </a:r>
          </a:p>
        </p:txBody>
      </p:sp>
    </p:spTree>
    <p:extLst>
      <p:ext uri="{BB962C8B-B14F-4D97-AF65-F5344CB8AC3E}">
        <p14:creationId xmlns:p14="http://schemas.microsoft.com/office/powerpoint/2010/main" val="1772699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54495A8-10BA-454C-8459-67C0139FE183}"/>
              </a:ext>
            </a:extLst>
          </p:cNvPr>
          <p:cNvSpPr/>
          <p:nvPr/>
        </p:nvSpPr>
        <p:spPr>
          <a:xfrm>
            <a:off x="0" y="254000"/>
            <a:ext cx="12192000" cy="8484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51727B2D-99FD-40ED-9F4E-793C2CC33066}"/>
              </a:ext>
            </a:extLst>
          </p:cNvPr>
          <p:cNvSpPr>
            <a:spLocks noGrp="1"/>
          </p:cNvSpPr>
          <p:nvPr>
            <p:ph type="title"/>
          </p:nvPr>
        </p:nvSpPr>
        <p:spPr>
          <a:xfrm>
            <a:off x="838200" y="19685"/>
            <a:ext cx="10515600" cy="1325563"/>
          </a:xfrm>
        </p:spPr>
        <p:txBody>
          <a:bodyPr>
            <a:normAutofit/>
          </a:bodyPr>
          <a:lstStyle/>
          <a:p>
            <a:r>
              <a:rPr lang="en-US" altLang="zh-CN" sz="3500" b="1" dirty="0">
                <a:solidFill>
                  <a:schemeClr val="bg1"/>
                </a:solidFill>
                <a:latin typeface="Montserrat" panose="00000500000000000000" pitchFamily="2" charset="0"/>
              </a:rPr>
              <a:t>Historical Geocoder  </a:t>
            </a:r>
            <a:r>
              <a:rPr lang="zh-CN" altLang="en-US" sz="3000" b="1" dirty="0">
                <a:solidFill>
                  <a:schemeClr val="bg1"/>
                </a:solidFill>
                <a:latin typeface="黑体" panose="02010609060101010101" pitchFamily="49" charset="-122"/>
                <a:ea typeface="黑体" panose="02010609060101010101" pitchFamily="49" charset="-122"/>
              </a:rPr>
              <a:t>历史地理编码器</a:t>
            </a:r>
          </a:p>
        </p:txBody>
      </p:sp>
      <p:pic>
        <p:nvPicPr>
          <p:cNvPr id="6" name="图片 5">
            <a:extLst>
              <a:ext uri="{FF2B5EF4-FFF2-40B4-BE49-F238E27FC236}">
                <a16:creationId xmlns:a16="http://schemas.microsoft.com/office/drawing/2014/main" id="{A5D29119-E7C2-4489-B6D6-C175B728D24D}"/>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5339858" y="3262924"/>
            <a:ext cx="1469591" cy="1469591"/>
          </a:xfrm>
          <a:prstGeom prst="rect">
            <a:avLst/>
          </a:prstGeom>
        </p:spPr>
      </p:pic>
      <p:pic>
        <p:nvPicPr>
          <p:cNvPr id="7" name="图片 6">
            <a:extLst>
              <a:ext uri="{FF2B5EF4-FFF2-40B4-BE49-F238E27FC236}">
                <a16:creationId xmlns:a16="http://schemas.microsoft.com/office/drawing/2014/main" id="{B0D020F7-5781-4ABD-AF80-8223FAE4C79D}"/>
              </a:ext>
            </a:extLst>
          </p:cNvPr>
          <p:cNvPicPr>
            <a:picLocks noChangeAspect="1"/>
          </p:cNvPicPr>
          <p:nvPr/>
        </p:nvPicPr>
        <p:blipFill>
          <a:blip r:embed="rId5"/>
          <a:stretch>
            <a:fillRect/>
          </a:stretch>
        </p:blipFill>
        <p:spPr>
          <a:xfrm>
            <a:off x="8222984" y="3321643"/>
            <a:ext cx="1330380" cy="1330380"/>
          </a:xfrm>
          <a:prstGeom prst="rect">
            <a:avLst/>
          </a:prstGeom>
        </p:spPr>
      </p:pic>
      <p:sp>
        <p:nvSpPr>
          <p:cNvPr id="11" name="文本框 10">
            <a:extLst>
              <a:ext uri="{FF2B5EF4-FFF2-40B4-BE49-F238E27FC236}">
                <a16:creationId xmlns:a16="http://schemas.microsoft.com/office/drawing/2014/main" id="{F85195D4-AAF1-4FD4-BFEE-7D985F06DBE6}"/>
              </a:ext>
            </a:extLst>
          </p:cNvPr>
          <p:cNvSpPr txBox="1"/>
          <p:nvPr/>
        </p:nvSpPr>
        <p:spPr>
          <a:xfrm>
            <a:off x="4662052" y="1839031"/>
            <a:ext cx="3301538" cy="430887"/>
          </a:xfrm>
          <a:prstGeom prst="rect">
            <a:avLst/>
          </a:prstGeom>
          <a:noFill/>
        </p:spPr>
        <p:txBody>
          <a:bodyPr wrap="square" rtlCol="0">
            <a:spAutoFit/>
          </a:bodyPr>
          <a:lstStyle/>
          <a:p>
            <a:r>
              <a:rPr lang="en-US" altLang="zh-CN" sz="2200" b="1" dirty="0">
                <a:solidFill>
                  <a:schemeClr val="tx2">
                    <a:lumMod val="50000"/>
                  </a:schemeClr>
                </a:solidFill>
                <a:latin typeface="Montserrat" panose="00000500000000000000" pitchFamily="2" charset="0"/>
              </a:rPr>
              <a:t>Textual Addresses</a:t>
            </a:r>
            <a:endParaRPr lang="zh-CN" altLang="en-US" sz="2200" b="1" dirty="0">
              <a:solidFill>
                <a:schemeClr val="tx2">
                  <a:lumMod val="50000"/>
                </a:schemeClr>
              </a:solidFill>
              <a:latin typeface="Montserrat" panose="00000500000000000000" pitchFamily="2" charset="0"/>
            </a:endParaRPr>
          </a:p>
        </p:txBody>
      </p:sp>
      <p:sp>
        <p:nvSpPr>
          <p:cNvPr id="12" name="文本框 11">
            <a:extLst>
              <a:ext uri="{FF2B5EF4-FFF2-40B4-BE49-F238E27FC236}">
                <a16:creationId xmlns:a16="http://schemas.microsoft.com/office/drawing/2014/main" id="{4A011EC0-E2F9-4777-9458-F31B226EF0CF}"/>
              </a:ext>
            </a:extLst>
          </p:cNvPr>
          <p:cNvSpPr txBox="1"/>
          <p:nvPr/>
        </p:nvSpPr>
        <p:spPr>
          <a:xfrm>
            <a:off x="4140053" y="5773354"/>
            <a:ext cx="4082931" cy="430887"/>
          </a:xfrm>
          <a:prstGeom prst="rect">
            <a:avLst/>
          </a:prstGeom>
          <a:noFill/>
        </p:spPr>
        <p:txBody>
          <a:bodyPr wrap="square" rtlCol="0">
            <a:spAutoFit/>
          </a:bodyPr>
          <a:lstStyle/>
          <a:p>
            <a:r>
              <a:rPr lang="en-US" altLang="zh-CN" sz="2200" b="1" dirty="0">
                <a:solidFill>
                  <a:schemeClr val="tx2">
                    <a:lumMod val="50000"/>
                  </a:schemeClr>
                </a:solidFill>
                <a:latin typeface="Montserrat" panose="00000500000000000000" pitchFamily="2" charset="0"/>
              </a:rPr>
              <a:t>Geographic Coordinates</a:t>
            </a:r>
            <a:endParaRPr lang="zh-CN" altLang="en-US" sz="2200" b="1" dirty="0">
              <a:solidFill>
                <a:schemeClr val="tx2">
                  <a:lumMod val="50000"/>
                </a:schemeClr>
              </a:solidFill>
              <a:latin typeface="Montserrat" panose="00000500000000000000" pitchFamily="2" charset="0"/>
            </a:endParaRPr>
          </a:p>
        </p:txBody>
      </p:sp>
      <p:sp>
        <p:nvSpPr>
          <p:cNvPr id="16" name="文本框 15">
            <a:extLst>
              <a:ext uri="{FF2B5EF4-FFF2-40B4-BE49-F238E27FC236}">
                <a16:creationId xmlns:a16="http://schemas.microsoft.com/office/drawing/2014/main" id="{05CE6B59-1885-472D-9CEE-3CEE0DB44651}"/>
              </a:ext>
            </a:extLst>
          </p:cNvPr>
          <p:cNvSpPr txBox="1"/>
          <p:nvPr/>
        </p:nvSpPr>
        <p:spPr>
          <a:xfrm>
            <a:off x="1615438" y="2785034"/>
            <a:ext cx="3457305" cy="2585323"/>
          </a:xfrm>
          <a:prstGeom prst="rect">
            <a:avLst/>
          </a:prstGeom>
          <a:noFill/>
        </p:spPr>
        <p:txBody>
          <a:bodyPr wrap="square">
            <a:spAutoFit/>
          </a:bodyPr>
          <a:lstStyle/>
          <a:p>
            <a:pPr lvl="1"/>
            <a:r>
              <a:rPr lang="en-US" altLang="zh-CN" sz="1800" dirty="0">
                <a:latin typeface="Montserrat" panose="00000500000000000000" pitchFamily="2" charset="0"/>
                <a:cs typeface="Arial" panose="020B0604020202020204" pitchFamily="34" charset="0"/>
              </a:rPr>
              <a:t>Handle:</a:t>
            </a:r>
          </a:p>
          <a:p>
            <a:pPr lvl="1"/>
            <a:endParaRPr lang="en-US" altLang="zh-CN" sz="1800" dirty="0">
              <a:latin typeface="Montserrat" panose="00000500000000000000" pitchFamily="2" charset="0"/>
              <a:cs typeface="Arial" panose="020B0604020202020204" pitchFamily="34" charset="0"/>
            </a:endParaRPr>
          </a:p>
          <a:p>
            <a:pPr lvl="1"/>
            <a:r>
              <a:rPr lang="en-US" altLang="zh-CN" sz="1800" dirty="0">
                <a:latin typeface="Montserrat" panose="00000500000000000000" pitchFamily="2" charset="0"/>
                <a:cs typeface="Arial" panose="020B0604020202020204" pitchFamily="34" charset="0"/>
              </a:rPr>
              <a:t>Typographical Errors</a:t>
            </a:r>
          </a:p>
          <a:p>
            <a:pPr lvl="1"/>
            <a:endParaRPr lang="en-US" altLang="zh-CN" sz="1800" dirty="0">
              <a:latin typeface="Montserrat" panose="00000500000000000000" pitchFamily="2" charset="0"/>
              <a:cs typeface="Arial" panose="020B0604020202020204" pitchFamily="34" charset="0"/>
            </a:endParaRPr>
          </a:p>
          <a:p>
            <a:pPr lvl="1"/>
            <a:r>
              <a:rPr lang="en-US" altLang="zh-CN" sz="1800" dirty="0">
                <a:latin typeface="Montserrat" panose="00000500000000000000" pitchFamily="2" charset="0"/>
                <a:cs typeface="Arial" panose="020B0604020202020204" pitchFamily="34" charset="0"/>
              </a:rPr>
              <a:t>Toponymic Alias</a:t>
            </a:r>
          </a:p>
          <a:p>
            <a:pPr marL="457200" lvl="1" indent="0">
              <a:buNone/>
            </a:pPr>
            <a:endParaRPr lang="en-US" altLang="zh-CN" sz="1800" dirty="0">
              <a:latin typeface="Montserrat" panose="00000500000000000000" pitchFamily="2" charset="0"/>
              <a:cs typeface="Arial" panose="020B0604020202020204" pitchFamily="34" charset="0"/>
            </a:endParaRPr>
          </a:p>
          <a:p>
            <a:pPr lvl="1"/>
            <a:r>
              <a:rPr lang="en-US" altLang="zh-CN" sz="1800" dirty="0">
                <a:latin typeface="Montserrat" panose="00000500000000000000" pitchFamily="2" charset="0"/>
                <a:cs typeface="Arial" panose="020B0604020202020204" pitchFamily="34" charset="0"/>
              </a:rPr>
              <a:t>Toponymic Ambiguity</a:t>
            </a:r>
          </a:p>
          <a:p>
            <a:pPr lvl="1"/>
            <a:endParaRPr lang="en-US" altLang="zh-CN" sz="1800" dirty="0">
              <a:solidFill>
                <a:schemeClr val="tx1">
                  <a:lumMod val="50000"/>
                  <a:lumOff val="50000"/>
                </a:schemeClr>
              </a:solidFill>
              <a:latin typeface="Montserrat" panose="00000500000000000000" pitchFamily="2" charset="0"/>
              <a:cs typeface="Arial" panose="020B0604020202020204" pitchFamily="34" charset="0"/>
            </a:endParaRPr>
          </a:p>
          <a:p>
            <a:pPr lvl="1"/>
            <a:r>
              <a:rPr lang="en-US" altLang="zh-CN" sz="1800" dirty="0">
                <a:latin typeface="Montserrat" panose="00000500000000000000" pitchFamily="2" charset="0"/>
                <a:cs typeface="Arial" panose="020B0604020202020204" pitchFamily="34" charset="0"/>
              </a:rPr>
              <a:t>Toponymic change</a:t>
            </a:r>
            <a:endParaRPr lang="zh-CN" altLang="en-US" sz="1800" dirty="0">
              <a:latin typeface="Montserrat" panose="00000500000000000000" pitchFamily="2" charset="0"/>
              <a:cs typeface="Arial" panose="020B0604020202020204" pitchFamily="34" charset="0"/>
            </a:endParaRPr>
          </a:p>
        </p:txBody>
      </p:sp>
      <p:sp>
        <p:nvSpPr>
          <p:cNvPr id="17" name="箭头: 右 16">
            <a:extLst>
              <a:ext uri="{FF2B5EF4-FFF2-40B4-BE49-F238E27FC236}">
                <a16:creationId xmlns:a16="http://schemas.microsoft.com/office/drawing/2014/main" id="{BB19C6E2-237B-442A-BA16-8EA33CEF576A}"/>
              </a:ext>
            </a:extLst>
          </p:cNvPr>
          <p:cNvSpPr/>
          <p:nvPr/>
        </p:nvSpPr>
        <p:spPr>
          <a:xfrm rot="10800000">
            <a:off x="7136187" y="3851723"/>
            <a:ext cx="827403" cy="339826"/>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Montserrat" panose="00000500000000000000" pitchFamily="2" charset="0"/>
            </a:endParaRPr>
          </a:p>
        </p:txBody>
      </p:sp>
      <p:sp>
        <p:nvSpPr>
          <p:cNvPr id="19" name="文本框 18">
            <a:extLst>
              <a:ext uri="{FF2B5EF4-FFF2-40B4-BE49-F238E27FC236}">
                <a16:creationId xmlns:a16="http://schemas.microsoft.com/office/drawing/2014/main" id="{2CF68C82-E411-4C70-A277-5ACDC9FF3F7B}"/>
              </a:ext>
            </a:extLst>
          </p:cNvPr>
          <p:cNvSpPr txBox="1"/>
          <p:nvPr/>
        </p:nvSpPr>
        <p:spPr>
          <a:xfrm>
            <a:off x="9731828" y="3802167"/>
            <a:ext cx="1915886" cy="369332"/>
          </a:xfrm>
          <a:prstGeom prst="rect">
            <a:avLst/>
          </a:prstGeom>
          <a:noFill/>
        </p:spPr>
        <p:txBody>
          <a:bodyPr wrap="square">
            <a:spAutoFit/>
          </a:bodyPr>
          <a:lstStyle/>
          <a:p>
            <a:r>
              <a:rPr lang="en-US" altLang="zh-CN" sz="1800" b="1" dirty="0">
                <a:solidFill>
                  <a:schemeClr val="tx2">
                    <a:lumMod val="50000"/>
                  </a:schemeClr>
                </a:solidFill>
                <a:latin typeface="Montserrat" panose="00000500000000000000" pitchFamily="2" charset="0"/>
              </a:rPr>
              <a:t>Geo Database</a:t>
            </a:r>
            <a:endParaRPr lang="zh-CN" altLang="en-US" dirty="0"/>
          </a:p>
        </p:txBody>
      </p:sp>
      <p:sp>
        <p:nvSpPr>
          <p:cNvPr id="20" name="箭头: 右 19">
            <a:extLst>
              <a:ext uri="{FF2B5EF4-FFF2-40B4-BE49-F238E27FC236}">
                <a16:creationId xmlns:a16="http://schemas.microsoft.com/office/drawing/2014/main" id="{72D7D267-B421-48AC-8A6B-44F4AA986FBF}"/>
              </a:ext>
            </a:extLst>
          </p:cNvPr>
          <p:cNvSpPr/>
          <p:nvPr/>
        </p:nvSpPr>
        <p:spPr>
          <a:xfrm rot="5400000">
            <a:off x="5660951" y="2535479"/>
            <a:ext cx="827403" cy="339826"/>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Montserrat" panose="00000500000000000000" pitchFamily="2" charset="0"/>
            </a:endParaRPr>
          </a:p>
        </p:txBody>
      </p:sp>
      <p:sp>
        <p:nvSpPr>
          <p:cNvPr id="21" name="箭头: 右 20">
            <a:extLst>
              <a:ext uri="{FF2B5EF4-FFF2-40B4-BE49-F238E27FC236}">
                <a16:creationId xmlns:a16="http://schemas.microsoft.com/office/drawing/2014/main" id="{9EFB68F2-CEE0-4935-8972-C8EE376903DA}"/>
              </a:ext>
            </a:extLst>
          </p:cNvPr>
          <p:cNvSpPr/>
          <p:nvPr/>
        </p:nvSpPr>
        <p:spPr>
          <a:xfrm rot="5400000">
            <a:off x="5682298" y="5135128"/>
            <a:ext cx="827403" cy="339826"/>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Montserrat" panose="00000500000000000000" pitchFamily="2" charset="0"/>
            </a:endParaRPr>
          </a:p>
        </p:txBody>
      </p:sp>
      <p:sp>
        <p:nvSpPr>
          <p:cNvPr id="22" name="文本框 21">
            <a:extLst>
              <a:ext uri="{FF2B5EF4-FFF2-40B4-BE49-F238E27FC236}">
                <a16:creationId xmlns:a16="http://schemas.microsoft.com/office/drawing/2014/main" id="{FBA012F8-EBB1-4446-A33B-B13DE9EA3140}"/>
              </a:ext>
            </a:extLst>
          </p:cNvPr>
          <p:cNvSpPr txBox="1"/>
          <p:nvPr/>
        </p:nvSpPr>
        <p:spPr>
          <a:xfrm>
            <a:off x="6704849" y="4973303"/>
            <a:ext cx="3603171" cy="369332"/>
          </a:xfrm>
          <a:prstGeom prst="rect">
            <a:avLst/>
          </a:prstGeom>
          <a:noFill/>
        </p:spPr>
        <p:txBody>
          <a:bodyPr wrap="square" rtlCol="0">
            <a:spAutoFit/>
          </a:bodyPr>
          <a:lstStyle/>
          <a:p>
            <a:r>
              <a:rPr lang="en-US" altLang="zh-CN" dirty="0"/>
              <a:t>Will be released in the future</a:t>
            </a:r>
            <a:endParaRPr lang="zh-CN" altLang="en-US" dirty="0"/>
          </a:p>
        </p:txBody>
      </p:sp>
      <p:sp>
        <p:nvSpPr>
          <p:cNvPr id="23" name="文本框 22">
            <a:extLst>
              <a:ext uri="{FF2B5EF4-FFF2-40B4-BE49-F238E27FC236}">
                <a16:creationId xmlns:a16="http://schemas.microsoft.com/office/drawing/2014/main" id="{C1575BBA-D5BB-4F5F-ADA2-6EC83857DE18}"/>
              </a:ext>
            </a:extLst>
          </p:cNvPr>
          <p:cNvSpPr txBox="1"/>
          <p:nvPr/>
        </p:nvSpPr>
        <p:spPr>
          <a:xfrm>
            <a:off x="6704849" y="4652023"/>
            <a:ext cx="1915886" cy="369332"/>
          </a:xfrm>
          <a:prstGeom prst="rect">
            <a:avLst/>
          </a:prstGeom>
          <a:noFill/>
        </p:spPr>
        <p:txBody>
          <a:bodyPr wrap="square">
            <a:spAutoFit/>
          </a:bodyPr>
          <a:lstStyle/>
          <a:p>
            <a:r>
              <a:rPr lang="en-US" altLang="zh-CN" sz="1800" b="1" dirty="0">
                <a:solidFill>
                  <a:schemeClr val="tx2">
                    <a:lumMod val="50000"/>
                  </a:schemeClr>
                </a:solidFill>
                <a:latin typeface="Montserrat" panose="00000500000000000000" pitchFamily="2" charset="0"/>
              </a:rPr>
              <a:t>Geocoder</a:t>
            </a:r>
            <a:endParaRPr lang="zh-CN" altLang="en-US" dirty="0"/>
          </a:p>
        </p:txBody>
      </p:sp>
    </p:spTree>
    <p:extLst>
      <p:ext uri="{BB962C8B-B14F-4D97-AF65-F5344CB8AC3E}">
        <p14:creationId xmlns:p14="http://schemas.microsoft.com/office/powerpoint/2010/main" val="3839192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54495A8-10BA-454C-8459-67C0139FE183}"/>
              </a:ext>
            </a:extLst>
          </p:cNvPr>
          <p:cNvSpPr/>
          <p:nvPr/>
        </p:nvSpPr>
        <p:spPr>
          <a:xfrm>
            <a:off x="0" y="254000"/>
            <a:ext cx="12192000" cy="8484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51727B2D-99FD-40ED-9F4E-793C2CC33066}"/>
              </a:ext>
            </a:extLst>
          </p:cNvPr>
          <p:cNvSpPr>
            <a:spLocks noGrp="1"/>
          </p:cNvSpPr>
          <p:nvPr>
            <p:ph type="title"/>
          </p:nvPr>
        </p:nvSpPr>
        <p:spPr>
          <a:xfrm>
            <a:off x="838200" y="19685"/>
            <a:ext cx="10515600" cy="1325563"/>
          </a:xfrm>
        </p:spPr>
        <p:txBody>
          <a:bodyPr>
            <a:normAutofit/>
          </a:bodyPr>
          <a:lstStyle/>
          <a:p>
            <a:r>
              <a:rPr lang="en-US" altLang="zh-CN" sz="3500" b="1" dirty="0">
                <a:solidFill>
                  <a:schemeClr val="bg1"/>
                </a:solidFill>
                <a:latin typeface="Montserrat" panose="00000500000000000000" pitchFamily="2" charset="0"/>
              </a:rPr>
              <a:t>Workflow</a:t>
            </a:r>
            <a:endParaRPr lang="zh-CN" altLang="en-US" sz="3500" b="1" dirty="0">
              <a:solidFill>
                <a:schemeClr val="bg1"/>
              </a:solidFill>
              <a:latin typeface="黑体" panose="02010609060101010101" pitchFamily="49" charset="-122"/>
              <a:ea typeface="黑体" panose="02010609060101010101" pitchFamily="49" charset="-122"/>
            </a:endParaRPr>
          </a:p>
        </p:txBody>
      </p:sp>
      <p:sp>
        <p:nvSpPr>
          <p:cNvPr id="5" name="矩形: 圆角 4">
            <a:extLst>
              <a:ext uri="{FF2B5EF4-FFF2-40B4-BE49-F238E27FC236}">
                <a16:creationId xmlns:a16="http://schemas.microsoft.com/office/drawing/2014/main" id="{63340E1B-912E-4574-8477-97E72C5FC7FC}"/>
              </a:ext>
            </a:extLst>
          </p:cNvPr>
          <p:cNvSpPr/>
          <p:nvPr/>
        </p:nvSpPr>
        <p:spPr>
          <a:xfrm>
            <a:off x="3060297" y="1612520"/>
            <a:ext cx="1790700" cy="848480"/>
          </a:xfrm>
          <a:prstGeom prst="roundRect">
            <a:avLst/>
          </a:prstGeom>
          <a:solidFill>
            <a:srgbClr val="6D9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Montserrat" panose="00000500000000000000" pitchFamily="2" charset="0"/>
              </a:rPr>
              <a:t>Toponym Recognition</a:t>
            </a:r>
            <a:endParaRPr lang="zh-CN" altLang="en-US" b="1" dirty="0">
              <a:latin typeface="Montserrat" panose="00000500000000000000" pitchFamily="2" charset="0"/>
            </a:endParaRPr>
          </a:p>
        </p:txBody>
      </p:sp>
      <p:sp>
        <p:nvSpPr>
          <p:cNvPr id="6" name="矩形: 圆角 5">
            <a:extLst>
              <a:ext uri="{FF2B5EF4-FFF2-40B4-BE49-F238E27FC236}">
                <a16:creationId xmlns:a16="http://schemas.microsoft.com/office/drawing/2014/main" id="{6E45564D-D2AA-4CE9-ABA3-0BE6B42730B4}"/>
              </a:ext>
            </a:extLst>
          </p:cNvPr>
          <p:cNvSpPr/>
          <p:nvPr/>
        </p:nvSpPr>
        <p:spPr>
          <a:xfrm>
            <a:off x="3060297" y="2762293"/>
            <a:ext cx="1790700" cy="848480"/>
          </a:xfrm>
          <a:prstGeom prst="roundRect">
            <a:avLst/>
          </a:prstGeom>
          <a:solidFill>
            <a:srgbClr val="6D9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Montserrat" panose="00000500000000000000" pitchFamily="2" charset="0"/>
              </a:rPr>
              <a:t>Relation Extraction</a:t>
            </a:r>
            <a:endParaRPr lang="zh-CN" altLang="en-US" b="1" dirty="0">
              <a:latin typeface="Montserrat" panose="00000500000000000000" pitchFamily="2" charset="0"/>
            </a:endParaRPr>
          </a:p>
        </p:txBody>
      </p:sp>
      <p:sp>
        <p:nvSpPr>
          <p:cNvPr id="7" name="矩形: 圆角 6">
            <a:extLst>
              <a:ext uri="{FF2B5EF4-FFF2-40B4-BE49-F238E27FC236}">
                <a16:creationId xmlns:a16="http://schemas.microsoft.com/office/drawing/2014/main" id="{3ECEF1C4-3594-406C-9F33-9AC167672583}"/>
              </a:ext>
            </a:extLst>
          </p:cNvPr>
          <p:cNvSpPr/>
          <p:nvPr/>
        </p:nvSpPr>
        <p:spPr>
          <a:xfrm>
            <a:off x="3060297" y="3911694"/>
            <a:ext cx="1790700" cy="848480"/>
          </a:xfrm>
          <a:prstGeom prst="roundRect">
            <a:avLst/>
          </a:prstGeom>
          <a:solidFill>
            <a:srgbClr val="6D9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Montserrat" panose="00000500000000000000" pitchFamily="2" charset="0"/>
              </a:rPr>
              <a:t>Toponym Resolution</a:t>
            </a:r>
            <a:endParaRPr lang="zh-CN" altLang="en-US" b="1" dirty="0">
              <a:latin typeface="Montserrat" panose="00000500000000000000" pitchFamily="2" charset="0"/>
            </a:endParaRPr>
          </a:p>
        </p:txBody>
      </p:sp>
      <p:sp>
        <p:nvSpPr>
          <p:cNvPr id="8" name="矩形: 圆角 7">
            <a:extLst>
              <a:ext uri="{FF2B5EF4-FFF2-40B4-BE49-F238E27FC236}">
                <a16:creationId xmlns:a16="http://schemas.microsoft.com/office/drawing/2014/main" id="{8493EA72-779B-43B5-AF8C-CB761D12C81D}"/>
              </a:ext>
            </a:extLst>
          </p:cNvPr>
          <p:cNvSpPr/>
          <p:nvPr/>
        </p:nvSpPr>
        <p:spPr>
          <a:xfrm>
            <a:off x="3060297" y="5061095"/>
            <a:ext cx="1790700" cy="848480"/>
          </a:xfrm>
          <a:prstGeom prst="roundRect">
            <a:avLst/>
          </a:prstGeom>
          <a:solidFill>
            <a:srgbClr val="6D9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Montserrat" panose="00000500000000000000" pitchFamily="2" charset="0"/>
              </a:rPr>
              <a:t>Toponym Matching</a:t>
            </a:r>
            <a:endParaRPr lang="zh-CN" altLang="en-US" b="1" dirty="0">
              <a:latin typeface="Montserrat" panose="00000500000000000000" pitchFamily="2" charset="0"/>
            </a:endParaRPr>
          </a:p>
        </p:txBody>
      </p:sp>
      <p:pic>
        <p:nvPicPr>
          <p:cNvPr id="9" name="图片 8">
            <a:extLst>
              <a:ext uri="{FF2B5EF4-FFF2-40B4-BE49-F238E27FC236}">
                <a16:creationId xmlns:a16="http://schemas.microsoft.com/office/drawing/2014/main" id="{91A37E74-6A8B-46AC-B02D-2BF5E4BB63C3}"/>
              </a:ext>
            </a:extLst>
          </p:cNvPr>
          <p:cNvPicPr>
            <a:picLocks noChangeAspect="1"/>
          </p:cNvPicPr>
          <p:nvPr/>
        </p:nvPicPr>
        <p:blipFill>
          <a:blip r:embed="rId3">
            <a:duotone>
              <a:schemeClr val="accent5">
                <a:shade val="45000"/>
                <a:satMod val="135000"/>
              </a:schemeClr>
              <a:prstClr val="white"/>
            </a:duotone>
          </a:blip>
          <a:stretch>
            <a:fillRect/>
          </a:stretch>
        </p:blipFill>
        <p:spPr>
          <a:xfrm>
            <a:off x="405147" y="1139478"/>
            <a:ext cx="1803400" cy="1803400"/>
          </a:xfrm>
          <a:prstGeom prst="rect">
            <a:avLst/>
          </a:prstGeom>
        </p:spPr>
      </p:pic>
      <p:pic>
        <p:nvPicPr>
          <p:cNvPr id="10" name="图片 9">
            <a:extLst>
              <a:ext uri="{FF2B5EF4-FFF2-40B4-BE49-F238E27FC236}">
                <a16:creationId xmlns:a16="http://schemas.microsoft.com/office/drawing/2014/main" id="{77160774-F299-4321-ACFB-2FF2B69F08B0}"/>
              </a:ext>
            </a:extLst>
          </p:cNvPr>
          <p:cNvPicPr>
            <a:picLocks noChangeAspect="1"/>
          </p:cNvPicPr>
          <p:nvPr/>
        </p:nvPicPr>
        <p:blipFill>
          <a:blip r:embed="rId4"/>
          <a:stretch>
            <a:fillRect/>
          </a:stretch>
        </p:blipFill>
        <p:spPr>
          <a:xfrm>
            <a:off x="5713869" y="4598477"/>
            <a:ext cx="1790700" cy="1790700"/>
          </a:xfrm>
          <a:prstGeom prst="rect">
            <a:avLst/>
          </a:prstGeom>
        </p:spPr>
      </p:pic>
      <p:pic>
        <p:nvPicPr>
          <p:cNvPr id="16" name="Picture 2" descr="ChatGPT Has Accelerated the Flywheel">
            <a:extLst>
              <a:ext uri="{FF2B5EF4-FFF2-40B4-BE49-F238E27FC236}">
                <a16:creationId xmlns:a16="http://schemas.microsoft.com/office/drawing/2014/main" id="{814B3EA8-C16E-4AF0-A667-2FADF546580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108" t="13148" r="30515" b="16112"/>
          <a:stretch/>
        </p:blipFill>
        <p:spPr bwMode="auto">
          <a:xfrm>
            <a:off x="10255057" y="1730467"/>
            <a:ext cx="1149048" cy="1359381"/>
          </a:xfrm>
          <a:prstGeom prst="rect">
            <a:avLst/>
          </a:prstGeom>
          <a:noFill/>
          <a:extLst>
            <a:ext uri="{909E8E84-426E-40DD-AFC4-6F175D3DCCD1}">
              <a14:hiddenFill xmlns:a14="http://schemas.microsoft.com/office/drawing/2010/main">
                <a:solidFill>
                  <a:srgbClr val="FFFFFF"/>
                </a:solidFill>
              </a14:hiddenFill>
            </a:ext>
          </a:extLst>
        </p:spPr>
      </p:pic>
      <p:pic>
        <p:nvPicPr>
          <p:cNvPr id="18" name="图片 17">
            <a:extLst>
              <a:ext uri="{FF2B5EF4-FFF2-40B4-BE49-F238E27FC236}">
                <a16:creationId xmlns:a16="http://schemas.microsoft.com/office/drawing/2014/main" id="{E4842A00-C29F-48F3-B20E-ECACF38BFBD2}"/>
              </a:ext>
            </a:extLst>
          </p:cNvPr>
          <p:cNvPicPr>
            <a:picLocks noChangeAspect="1"/>
          </p:cNvPicPr>
          <p:nvPr/>
        </p:nvPicPr>
        <p:blipFill>
          <a:blip r:embed="rId6"/>
          <a:stretch>
            <a:fillRect/>
          </a:stretch>
        </p:blipFill>
        <p:spPr>
          <a:xfrm>
            <a:off x="10422736" y="5448044"/>
            <a:ext cx="945142" cy="945142"/>
          </a:xfrm>
          <a:prstGeom prst="rect">
            <a:avLst/>
          </a:prstGeom>
        </p:spPr>
      </p:pic>
      <p:pic>
        <p:nvPicPr>
          <p:cNvPr id="19" name="Picture 4" descr="Image">
            <a:extLst>
              <a:ext uri="{FF2B5EF4-FFF2-40B4-BE49-F238E27FC236}">
                <a16:creationId xmlns:a16="http://schemas.microsoft.com/office/drawing/2014/main" id="{7AD0F1DB-AE90-45F7-82E6-963B70B84D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28093" y="3338775"/>
            <a:ext cx="2582025" cy="963211"/>
          </a:xfrm>
          <a:prstGeom prst="rect">
            <a:avLst/>
          </a:prstGeom>
          <a:noFill/>
          <a:extLst>
            <a:ext uri="{909E8E84-426E-40DD-AFC4-6F175D3DCCD1}">
              <a14:hiddenFill xmlns:a14="http://schemas.microsoft.com/office/drawing/2010/main">
                <a:solidFill>
                  <a:srgbClr val="FFFFFF"/>
                </a:solidFill>
              </a14:hiddenFill>
            </a:ext>
          </a:extLst>
        </p:spPr>
      </p:pic>
      <p:sp>
        <p:nvSpPr>
          <p:cNvPr id="21" name="文本框 20">
            <a:extLst>
              <a:ext uri="{FF2B5EF4-FFF2-40B4-BE49-F238E27FC236}">
                <a16:creationId xmlns:a16="http://schemas.microsoft.com/office/drawing/2014/main" id="{256884F6-F588-477E-8F69-6C8E3A61FAF3}"/>
              </a:ext>
            </a:extLst>
          </p:cNvPr>
          <p:cNvSpPr txBox="1"/>
          <p:nvPr/>
        </p:nvSpPr>
        <p:spPr>
          <a:xfrm>
            <a:off x="8449961" y="4596344"/>
            <a:ext cx="1485441" cy="646331"/>
          </a:xfrm>
          <a:prstGeom prst="rect">
            <a:avLst/>
          </a:prstGeom>
          <a:noFill/>
          <a:ln>
            <a:solidFill>
              <a:schemeClr val="accent1">
                <a:lumMod val="50000"/>
              </a:schemeClr>
            </a:solidFill>
          </a:ln>
        </p:spPr>
        <p:txBody>
          <a:bodyPr wrap="square">
            <a:spAutoFit/>
          </a:bodyPr>
          <a:lstStyle/>
          <a:p>
            <a:pPr algn="ctr"/>
            <a:r>
              <a:rPr lang="en-US" altLang="zh-CN" b="1" dirty="0">
                <a:solidFill>
                  <a:schemeClr val="tx2">
                    <a:lumMod val="50000"/>
                  </a:schemeClr>
                </a:solidFill>
                <a:latin typeface="Montserrat" panose="00000500000000000000" pitchFamily="2" charset="0"/>
              </a:rPr>
              <a:t>Historical </a:t>
            </a:r>
          </a:p>
          <a:p>
            <a:pPr algn="ctr"/>
            <a:r>
              <a:rPr lang="en-US" altLang="zh-CN" b="1" dirty="0">
                <a:solidFill>
                  <a:schemeClr val="tx2">
                    <a:lumMod val="50000"/>
                  </a:schemeClr>
                </a:solidFill>
                <a:latin typeface="Montserrat" panose="00000500000000000000" pitchFamily="2" charset="0"/>
              </a:rPr>
              <a:t>Geocoder</a:t>
            </a:r>
            <a:endParaRPr lang="zh-CN" altLang="en-US" b="1" dirty="0">
              <a:solidFill>
                <a:schemeClr val="tx2">
                  <a:lumMod val="50000"/>
                </a:schemeClr>
              </a:solidFill>
              <a:latin typeface="Montserrat" panose="00000500000000000000" pitchFamily="2" charset="0"/>
            </a:endParaRPr>
          </a:p>
        </p:txBody>
      </p:sp>
      <p:sp>
        <p:nvSpPr>
          <p:cNvPr id="22" name="文本框 21">
            <a:extLst>
              <a:ext uri="{FF2B5EF4-FFF2-40B4-BE49-F238E27FC236}">
                <a16:creationId xmlns:a16="http://schemas.microsoft.com/office/drawing/2014/main" id="{B29373C9-9742-49DA-B0F8-1F5ACD4545AE}"/>
              </a:ext>
            </a:extLst>
          </p:cNvPr>
          <p:cNvSpPr txBox="1"/>
          <p:nvPr/>
        </p:nvSpPr>
        <p:spPr>
          <a:xfrm>
            <a:off x="8393956" y="1974871"/>
            <a:ext cx="1485441" cy="923330"/>
          </a:xfrm>
          <a:prstGeom prst="rect">
            <a:avLst/>
          </a:prstGeom>
          <a:noFill/>
          <a:ln>
            <a:solidFill>
              <a:schemeClr val="accent1">
                <a:lumMod val="50000"/>
              </a:schemeClr>
            </a:solidFill>
          </a:ln>
        </p:spPr>
        <p:txBody>
          <a:bodyPr wrap="square">
            <a:spAutoFit/>
          </a:bodyPr>
          <a:lstStyle/>
          <a:p>
            <a:pPr algn="ctr"/>
            <a:r>
              <a:rPr lang="en-US" altLang="zh-CN" b="1" dirty="0">
                <a:solidFill>
                  <a:schemeClr val="tx2">
                    <a:lumMod val="50000"/>
                  </a:schemeClr>
                </a:solidFill>
                <a:latin typeface="Montserrat" panose="00000500000000000000" pitchFamily="2" charset="0"/>
              </a:rPr>
              <a:t>Large Language Model</a:t>
            </a:r>
            <a:endParaRPr lang="zh-CN" altLang="en-US" b="1" dirty="0">
              <a:solidFill>
                <a:schemeClr val="tx2">
                  <a:lumMod val="50000"/>
                </a:schemeClr>
              </a:solidFill>
              <a:latin typeface="Montserrat" panose="00000500000000000000" pitchFamily="2" charset="0"/>
            </a:endParaRPr>
          </a:p>
        </p:txBody>
      </p:sp>
      <p:sp>
        <p:nvSpPr>
          <p:cNvPr id="23" name="文本框 22">
            <a:extLst>
              <a:ext uri="{FF2B5EF4-FFF2-40B4-BE49-F238E27FC236}">
                <a16:creationId xmlns:a16="http://schemas.microsoft.com/office/drawing/2014/main" id="{A1D27209-F842-486C-B513-75D7F482C4C8}"/>
              </a:ext>
            </a:extLst>
          </p:cNvPr>
          <p:cNvSpPr txBox="1"/>
          <p:nvPr/>
        </p:nvSpPr>
        <p:spPr>
          <a:xfrm>
            <a:off x="8437497" y="3497216"/>
            <a:ext cx="1485441" cy="646331"/>
          </a:xfrm>
          <a:prstGeom prst="rect">
            <a:avLst/>
          </a:prstGeom>
          <a:noFill/>
          <a:ln>
            <a:solidFill>
              <a:schemeClr val="accent1">
                <a:lumMod val="50000"/>
              </a:schemeClr>
            </a:solidFill>
          </a:ln>
        </p:spPr>
        <p:txBody>
          <a:bodyPr wrap="square">
            <a:spAutoFit/>
          </a:bodyPr>
          <a:lstStyle/>
          <a:p>
            <a:pPr algn="ctr"/>
            <a:r>
              <a:rPr lang="en-US" altLang="zh-CN" b="1" dirty="0">
                <a:solidFill>
                  <a:schemeClr val="tx2">
                    <a:lumMod val="50000"/>
                  </a:schemeClr>
                </a:solidFill>
                <a:latin typeface="Montserrat" panose="00000500000000000000" pitchFamily="2" charset="0"/>
              </a:rPr>
              <a:t>Variant Converter</a:t>
            </a:r>
            <a:endParaRPr lang="zh-CN" altLang="en-US" b="1" dirty="0">
              <a:solidFill>
                <a:schemeClr val="tx2">
                  <a:lumMod val="50000"/>
                </a:schemeClr>
              </a:solidFill>
              <a:latin typeface="Montserrat" panose="00000500000000000000" pitchFamily="2" charset="0"/>
            </a:endParaRPr>
          </a:p>
        </p:txBody>
      </p:sp>
      <p:sp>
        <p:nvSpPr>
          <p:cNvPr id="24" name="文本框 23">
            <a:extLst>
              <a:ext uri="{FF2B5EF4-FFF2-40B4-BE49-F238E27FC236}">
                <a16:creationId xmlns:a16="http://schemas.microsoft.com/office/drawing/2014/main" id="{3CC7648C-7598-4088-8364-3556ECDC7900}"/>
              </a:ext>
            </a:extLst>
          </p:cNvPr>
          <p:cNvSpPr txBox="1"/>
          <p:nvPr/>
        </p:nvSpPr>
        <p:spPr>
          <a:xfrm>
            <a:off x="8372184" y="5600448"/>
            <a:ext cx="1651776" cy="646331"/>
          </a:xfrm>
          <a:prstGeom prst="rect">
            <a:avLst/>
          </a:prstGeom>
          <a:noFill/>
          <a:ln>
            <a:solidFill>
              <a:schemeClr val="accent1">
                <a:lumMod val="50000"/>
              </a:schemeClr>
            </a:solidFill>
          </a:ln>
        </p:spPr>
        <p:txBody>
          <a:bodyPr wrap="square">
            <a:spAutoFit/>
          </a:bodyPr>
          <a:lstStyle/>
          <a:p>
            <a:pPr algn="ctr"/>
            <a:r>
              <a:rPr lang="en-US" altLang="zh-CN" b="1" dirty="0">
                <a:solidFill>
                  <a:schemeClr val="tx2">
                    <a:lumMod val="50000"/>
                  </a:schemeClr>
                </a:solidFill>
                <a:latin typeface="Montserrat" panose="00000500000000000000" pitchFamily="2" charset="0"/>
              </a:rPr>
              <a:t>Geographic Database</a:t>
            </a:r>
          </a:p>
        </p:txBody>
      </p:sp>
      <p:sp>
        <p:nvSpPr>
          <p:cNvPr id="25" name="箭头: 右 24">
            <a:extLst>
              <a:ext uri="{FF2B5EF4-FFF2-40B4-BE49-F238E27FC236}">
                <a16:creationId xmlns:a16="http://schemas.microsoft.com/office/drawing/2014/main" id="{BF1FC3FF-9E4B-4046-BBD5-CDC73C9C9F0B}"/>
              </a:ext>
            </a:extLst>
          </p:cNvPr>
          <p:cNvSpPr/>
          <p:nvPr/>
        </p:nvSpPr>
        <p:spPr>
          <a:xfrm>
            <a:off x="2250844" y="1871963"/>
            <a:ext cx="690954" cy="329593"/>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Montserrat" panose="00000500000000000000" pitchFamily="2" charset="0"/>
            </a:endParaRPr>
          </a:p>
        </p:txBody>
      </p:sp>
      <p:sp>
        <p:nvSpPr>
          <p:cNvPr id="26" name="箭头: 右 25">
            <a:extLst>
              <a:ext uri="{FF2B5EF4-FFF2-40B4-BE49-F238E27FC236}">
                <a16:creationId xmlns:a16="http://schemas.microsoft.com/office/drawing/2014/main" id="{3B2AECD0-A501-4B25-BBAD-45FA65185084}"/>
              </a:ext>
            </a:extLst>
          </p:cNvPr>
          <p:cNvSpPr/>
          <p:nvPr/>
        </p:nvSpPr>
        <p:spPr>
          <a:xfrm>
            <a:off x="4969614" y="5329031"/>
            <a:ext cx="690954" cy="329593"/>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Montserrat" panose="00000500000000000000" pitchFamily="2" charset="0"/>
            </a:endParaRPr>
          </a:p>
        </p:txBody>
      </p:sp>
      <p:pic>
        <p:nvPicPr>
          <p:cNvPr id="27" name="图片 26">
            <a:extLst>
              <a:ext uri="{FF2B5EF4-FFF2-40B4-BE49-F238E27FC236}">
                <a16:creationId xmlns:a16="http://schemas.microsoft.com/office/drawing/2014/main" id="{D1C62995-B78C-4EAE-8AB0-67076980207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4700"/>
                    </a14:imgEffect>
                  </a14:imgLayer>
                </a14:imgProps>
              </a:ext>
            </a:extLst>
          </a:blip>
          <a:stretch>
            <a:fillRect/>
          </a:stretch>
        </p:blipFill>
        <p:spPr>
          <a:xfrm>
            <a:off x="10399504" y="4480895"/>
            <a:ext cx="884740" cy="884740"/>
          </a:xfrm>
          <a:prstGeom prst="rect">
            <a:avLst/>
          </a:prstGeom>
        </p:spPr>
      </p:pic>
      <p:sp>
        <p:nvSpPr>
          <p:cNvPr id="28" name="箭头: 右 27">
            <a:extLst>
              <a:ext uri="{FF2B5EF4-FFF2-40B4-BE49-F238E27FC236}">
                <a16:creationId xmlns:a16="http://schemas.microsoft.com/office/drawing/2014/main" id="{AB09BC6E-11CD-442D-933F-ABC6D06F92C5}"/>
              </a:ext>
            </a:extLst>
          </p:cNvPr>
          <p:cNvSpPr/>
          <p:nvPr/>
        </p:nvSpPr>
        <p:spPr>
          <a:xfrm rot="5400000">
            <a:off x="3821579" y="2498199"/>
            <a:ext cx="259443" cy="237781"/>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Montserrat" panose="00000500000000000000" pitchFamily="2" charset="0"/>
            </a:endParaRPr>
          </a:p>
        </p:txBody>
      </p:sp>
      <p:sp>
        <p:nvSpPr>
          <p:cNvPr id="30" name="箭头: 右 29">
            <a:extLst>
              <a:ext uri="{FF2B5EF4-FFF2-40B4-BE49-F238E27FC236}">
                <a16:creationId xmlns:a16="http://schemas.microsoft.com/office/drawing/2014/main" id="{4D1739B2-4116-4827-A096-2193D8DCE30F}"/>
              </a:ext>
            </a:extLst>
          </p:cNvPr>
          <p:cNvSpPr/>
          <p:nvPr/>
        </p:nvSpPr>
        <p:spPr>
          <a:xfrm rot="5400000">
            <a:off x="3821578" y="3647972"/>
            <a:ext cx="259443" cy="237781"/>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Montserrat" panose="00000500000000000000" pitchFamily="2" charset="0"/>
            </a:endParaRPr>
          </a:p>
        </p:txBody>
      </p:sp>
      <p:sp>
        <p:nvSpPr>
          <p:cNvPr id="31" name="箭头: 右 30">
            <a:extLst>
              <a:ext uri="{FF2B5EF4-FFF2-40B4-BE49-F238E27FC236}">
                <a16:creationId xmlns:a16="http://schemas.microsoft.com/office/drawing/2014/main" id="{1AF21C88-29F0-4CE5-B2E8-5EC3358A66D9}"/>
              </a:ext>
            </a:extLst>
          </p:cNvPr>
          <p:cNvSpPr/>
          <p:nvPr/>
        </p:nvSpPr>
        <p:spPr>
          <a:xfrm rot="5400000">
            <a:off x="3821578" y="4792208"/>
            <a:ext cx="259443" cy="237781"/>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Montserrat" panose="00000500000000000000" pitchFamily="2" charset="0"/>
            </a:endParaRPr>
          </a:p>
        </p:txBody>
      </p:sp>
      <p:cxnSp>
        <p:nvCxnSpPr>
          <p:cNvPr id="42" name="连接符: 肘形 41">
            <a:extLst>
              <a:ext uri="{FF2B5EF4-FFF2-40B4-BE49-F238E27FC236}">
                <a16:creationId xmlns:a16="http://schemas.microsoft.com/office/drawing/2014/main" id="{231FB02D-8FE1-4EE4-8E68-C84BDEC66DEA}"/>
              </a:ext>
            </a:extLst>
          </p:cNvPr>
          <p:cNvCxnSpPr>
            <a:stCxn id="24" idx="2"/>
            <a:endCxn id="8" idx="2"/>
          </p:cNvCxnSpPr>
          <p:nvPr/>
        </p:nvCxnSpPr>
        <p:spPr>
          <a:xfrm rot="5400000" flipH="1">
            <a:off x="6408258" y="3456965"/>
            <a:ext cx="337204" cy="5242425"/>
          </a:xfrm>
          <a:prstGeom prst="bentConnector3">
            <a:avLst>
              <a:gd name="adj1" fmla="val -67793"/>
            </a:avLst>
          </a:prstGeom>
          <a:ln w="28575">
            <a:solidFill>
              <a:srgbClr val="6D91D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连接符: 肘形 43">
            <a:extLst>
              <a:ext uri="{FF2B5EF4-FFF2-40B4-BE49-F238E27FC236}">
                <a16:creationId xmlns:a16="http://schemas.microsoft.com/office/drawing/2014/main" id="{4B7C5081-8081-406A-BC94-4559C9A6B52C}"/>
              </a:ext>
            </a:extLst>
          </p:cNvPr>
          <p:cNvCxnSpPr>
            <a:stCxn id="22" idx="1"/>
            <a:endCxn id="5" idx="3"/>
          </p:cNvCxnSpPr>
          <p:nvPr/>
        </p:nvCxnSpPr>
        <p:spPr>
          <a:xfrm rot="10800000">
            <a:off x="4850998" y="2036760"/>
            <a:ext cx="3542959" cy="399776"/>
          </a:xfrm>
          <a:prstGeom prst="bentConnector3">
            <a:avLst>
              <a:gd name="adj1" fmla="val 18524"/>
            </a:avLst>
          </a:prstGeom>
          <a:ln w="28575">
            <a:solidFill>
              <a:srgbClr val="6D91D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连接符: 肘形 44">
            <a:extLst>
              <a:ext uri="{FF2B5EF4-FFF2-40B4-BE49-F238E27FC236}">
                <a16:creationId xmlns:a16="http://schemas.microsoft.com/office/drawing/2014/main" id="{9047D12E-0B87-4667-875E-A6028416C9B7}"/>
              </a:ext>
            </a:extLst>
          </p:cNvPr>
          <p:cNvCxnSpPr>
            <a:cxnSpLocks/>
            <a:stCxn id="22" idx="1"/>
            <a:endCxn id="6" idx="3"/>
          </p:cNvCxnSpPr>
          <p:nvPr/>
        </p:nvCxnSpPr>
        <p:spPr>
          <a:xfrm rot="10800000" flipV="1">
            <a:off x="4850998" y="2436535"/>
            <a:ext cx="3542959" cy="749997"/>
          </a:xfrm>
          <a:prstGeom prst="bentConnector3">
            <a:avLst>
              <a:gd name="adj1" fmla="val 18524"/>
            </a:avLst>
          </a:prstGeom>
          <a:ln w="28575">
            <a:solidFill>
              <a:srgbClr val="6D91D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连接符: 肘形 47">
            <a:extLst>
              <a:ext uri="{FF2B5EF4-FFF2-40B4-BE49-F238E27FC236}">
                <a16:creationId xmlns:a16="http://schemas.microsoft.com/office/drawing/2014/main" id="{554770FC-80E1-4CE0-99D8-D4012512703B}"/>
              </a:ext>
            </a:extLst>
          </p:cNvPr>
          <p:cNvCxnSpPr>
            <a:cxnSpLocks/>
            <a:stCxn id="23" idx="1"/>
            <a:endCxn id="7" idx="3"/>
          </p:cNvCxnSpPr>
          <p:nvPr/>
        </p:nvCxnSpPr>
        <p:spPr>
          <a:xfrm rot="10800000" flipV="1">
            <a:off x="4850997" y="3820382"/>
            <a:ext cx="3586500" cy="515552"/>
          </a:xfrm>
          <a:prstGeom prst="bentConnector3">
            <a:avLst>
              <a:gd name="adj1" fmla="val 19648"/>
            </a:avLst>
          </a:prstGeom>
          <a:ln w="28575">
            <a:solidFill>
              <a:srgbClr val="6D91D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连接符: 肘形 50">
            <a:extLst>
              <a:ext uri="{FF2B5EF4-FFF2-40B4-BE49-F238E27FC236}">
                <a16:creationId xmlns:a16="http://schemas.microsoft.com/office/drawing/2014/main" id="{FF1F998A-2214-48F7-98ED-52BC1E798BCE}"/>
              </a:ext>
            </a:extLst>
          </p:cNvPr>
          <p:cNvCxnSpPr>
            <a:cxnSpLocks/>
            <a:stCxn id="21" idx="1"/>
            <a:endCxn id="7" idx="3"/>
          </p:cNvCxnSpPr>
          <p:nvPr/>
        </p:nvCxnSpPr>
        <p:spPr>
          <a:xfrm rot="10800000">
            <a:off x="4850997" y="4335934"/>
            <a:ext cx="3598964" cy="583576"/>
          </a:xfrm>
          <a:prstGeom prst="bentConnector3">
            <a:avLst>
              <a:gd name="adj1" fmla="val 19955"/>
            </a:avLst>
          </a:prstGeom>
          <a:ln w="28575">
            <a:solidFill>
              <a:srgbClr val="6D91D1"/>
            </a:solidFill>
            <a:tailEnd type="triangle"/>
          </a:ln>
        </p:spPr>
        <p:style>
          <a:lnRef idx="1">
            <a:schemeClr val="accent1"/>
          </a:lnRef>
          <a:fillRef idx="0">
            <a:schemeClr val="accent1"/>
          </a:fillRef>
          <a:effectRef idx="0">
            <a:schemeClr val="accent1"/>
          </a:effectRef>
          <a:fontRef idx="minor">
            <a:schemeClr val="tx1"/>
          </a:fontRef>
        </p:style>
      </p:cxnSp>
      <p:sp>
        <p:nvSpPr>
          <p:cNvPr id="63" name="文本框 62">
            <a:extLst>
              <a:ext uri="{FF2B5EF4-FFF2-40B4-BE49-F238E27FC236}">
                <a16:creationId xmlns:a16="http://schemas.microsoft.com/office/drawing/2014/main" id="{773B20E0-B13D-4CEE-8609-6AC9931828D8}"/>
              </a:ext>
            </a:extLst>
          </p:cNvPr>
          <p:cNvSpPr txBox="1"/>
          <p:nvPr/>
        </p:nvSpPr>
        <p:spPr>
          <a:xfrm>
            <a:off x="8021256" y="2919417"/>
            <a:ext cx="2159019" cy="323165"/>
          </a:xfrm>
          <a:prstGeom prst="rect">
            <a:avLst/>
          </a:prstGeom>
          <a:noFill/>
        </p:spPr>
        <p:txBody>
          <a:bodyPr wrap="square" rtlCol="0">
            <a:spAutoFit/>
          </a:bodyPr>
          <a:lstStyle/>
          <a:p>
            <a:r>
              <a:rPr lang="en-US" altLang="zh-CN" sz="1500" dirty="0"/>
              <a:t>* With manual checking</a:t>
            </a:r>
            <a:endParaRPr lang="zh-CN" altLang="en-US" sz="1500" dirty="0"/>
          </a:p>
        </p:txBody>
      </p:sp>
    </p:spTree>
    <p:extLst>
      <p:ext uri="{BB962C8B-B14F-4D97-AF65-F5344CB8AC3E}">
        <p14:creationId xmlns:p14="http://schemas.microsoft.com/office/powerpoint/2010/main" val="3813115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54495A8-10BA-454C-8459-67C0139FE183}"/>
              </a:ext>
            </a:extLst>
          </p:cNvPr>
          <p:cNvSpPr/>
          <p:nvPr/>
        </p:nvSpPr>
        <p:spPr>
          <a:xfrm>
            <a:off x="0" y="254000"/>
            <a:ext cx="12192000" cy="8484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51727B2D-99FD-40ED-9F4E-793C2CC33066}"/>
              </a:ext>
            </a:extLst>
          </p:cNvPr>
          <p:cNvSpPr>
            <a:spLocks noGrp="1"/>
          </p:cNvSpPr>
          <p:nvPr>
            <p:ph type="title"/>
          </p:nvPr>
        </p:nvSpPr>
        <p:spPr>
          <a:xfrm>
            <a:off x="838200" y="19685"/>
            <a:ext cx="10515600" cy="1325563"/>
          </a:xfrm>
        </p:spPr>
        <p:txBody>
          <a:bodyPr>
            <a:normAutofit/>
          </a:bodyPr>
          <a:lstStyle/>
          <a:p>
            <a:r>
              <a:rPr lang="en-US" altLang="zh-CN" sz="3500" b="1" dirty="0">
                <a:solidFill>
                  <a:schemeClr val="bg1"/>
                </a:solidFill>
                <a:latin typeface="Montserrat" panose="00000500000000000000" pitchFamily="2" charset="0"/>
              </a:rPr>
              <a:t>KNIME Workflow</a:t>
            </a:r>
            <a:endParaRPr lang="zh-CN" altLang="en-US" sz="3500" b="1" dirty="0">
              <a:solidFill>
                <a:schemeClr val="bg1"/>
              </a:solidFill>
              <a:latin typeface="Montserrat" panose="00000500000000000000" pitchFamily="2" charset="0"/>
            </a:endParaRPr>
          </a:p>
        </p:txBody>
      </p:sp>
      <p:pic>
        <p:nvPicPr>
          <p:cNvPr id="5" name="Picture 2">
            <a:extLst>
              <a:ext uri="{FF2B5EF4-FFF2-40B4-BE49-F238E27FC236}">
                <a16:creationId xmlns:a16="http://schemas.microsoft.com/office/drawing/2014/main" id="{13D05B92-FF6A-4E24-BB7B-C0F3A4ECF5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442"/>
          <a:stretch/>
        </p:blipFill>
        <p:spPr bwMode="auto">
          <a:xfrm>
            <a:off x="5137150" y="1345248"/>
            <a:ext cx="6216650" cy="5347998"/>
          </a:xfrm>
          <a:prstGeom prst="rect">
            <a:avLst/>
          </a:prstGeom>
          <a:noFill/>
          <a:extLst>
            <a:ext uri="{909E8E84-426E-40DD-AFC4-6F175D3DCCD1}">
              <a14:hiddenFill xmlns:a14="http://schemas.microsoft.com/office/drawing/2010/main">
                <a:solidFill>
                  <a:srgbClr val="FFFFFF"/>
                </a:solidFill>
              </a14:hiddenFill>
            </a:ext>
          </a:extLst>
        </p:spPr>
      </p:pic>
      <p:pic>
        <p:nvPicPr>
          <p:cNvPr id="8" name="图形 7">
            <a:extLst>
              <a:ext uri="{FF2B5EF4-FFF2-40B4-BE49-F238E27FC236}">
                <a16:creationId xmlns:a16="http://schemas.microsoft.com/office/drawing/2014/main" id="{FBCE1D18-0FE3-472C-9376-4DCFA8FCF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3061" y="2705458"/>
            <a:ext cx="3489066" cy="901342"/>
          </a:xfrm>
          <a:prstGeom prst="rect">
            <a:avLst/>
          </a:prstGeom>
        </p:spPr>
      </p:pic>
      <p:pic>
        <p:nvPicPr>
          <p:cNvPr id="9" name="Google Shape;56;p1" descr="Partners | The F(o)und Project">
            <a:extLst>
              <a:ext uri="{FF2B5EF4-FFF2-40B4-BE49-F238E27FC236}">
                <a16:creationId xmlns:a16="http://schemas.microsoft.com/office/drawing/2014/main" id="{A973454A-3B5D-4933-A29B-D369B4617123}"/>
              </a:ext>
            </a:extLst>
          </p:cNvPr>
          <p:cNvPicPr preferRelativeResize="0"/>
          <p:nvPr/>
        </p:nvPicPr>
        <p:blipFill rotWithShape="1">
          <a:blip r:embed="rId6">
            <a:alphaModFix/>
          </a:blip>
          <a:srcRect/>
          <a:stretch/>
        </p:blipFill>
        <p:spPr>
          <a:xfrm>
            <a:off x="1063338" y="4215978"/>
            <a:ext cx="3451042" cy="1206922"/>
          </a:xfrm>
          <a:prstGeom prst="rect">
            <a:avLst/>
          </a:prstGeom>
          <a:noFill/>
          <a:ln>
            <a:noFill/>
          </a:ln>
        </p:spPr>
      </p:pic>
    </p:spTree>
    <p:extLst>
      <p:ext uri="{BB962C8B-B14F-4D97-AF65-F5344CB8AC3E}">
        <p14:creationId xmlns:p14="http://schemas.microsoft.com/office/powerpoint/2010/main" val="3416682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54495A8-10BA-454C-8459-67C0139FE183}"/>
              </a:ext>
            </a:extLst>
          </p:cNvPr>
          <p:cNvSpPr/>
          <p:nvPr/>
        </p:nvSpPr>
        <p:spPr>
          <a:xfrm>
            <a:off x="0" y="254000"/>
            <a:ext cx="12192000" cy="8484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51727B2D-99FD-40ED-9F4E-793C2CC33066}"/>
              </a:ext>
            </a:extLst>
          </p:cNvPr>
          <p:cNvSpPr>
            <a:spLocks noGrp="1"/>
          </p:cNvSpPr>
          <p:nvPr>
            <p:ph type="title"/>
          </p:nvPr>
        </p:nvSpPr>
        <p:spPr>
          <a:xfrm>
            <a:off x="838200" y="19685"/>
            <a:ext cx="11049000" cy="1325563"/>
          </a:xfrm>
        </p:spPr>
        <p:txBody>
          <a:bodyPr>
            <a:normAutofit/>
          </a:bodyPr>
          <a:lstStyle/>
          <a:p>
            <a:r>
              <a:rPr lang="en-US" altLang="zh-CN" sz="3500" b="1" dirty="0">
                <a:solidFill>
                  <a:schemeClr val="bg1"/>
                </a:solidFill>
                <a:latin typeface="Montserrat" panose="00000500000000000000" pitchFamily="2" charset="0"/>
              </a:rPr>
              <a:t>Case Study 1: </a:t>
            </a:r>
            <a:r>
              <a:rPr lang="en-US" altLang="zh-CN" sz="2500" b="1" dirty="0">
                <a:solidFill>
                  <a:schemeClr val="bg1"/>
                </a:solidFill>
                <a:latin typeface="Montserrat" panose="00000500000000000000" pitchFamily="2" charset="0"/>
              </a:rPr>
              <a:t>Native Places of Officials in the Qing Dynasty</a:t>
            </a:r>
            <a:endParaRPr lang="zh-CN" altLang="en-US" sz="2500" b="1" dirty="0">
              <a:solidFill>
                <a:schemeClr val="bg1"/>
              </a:solidFill>
              <a:latin typeface="Montserrat" panose="00000500000000000000" pitchFamily="2" charset="0"/>
            </a:endParaRPr>
          </a:p>
        </p:txBody>
      </p:sp>
      <p:sp>
        <p:nvSpPr>
          <p:cNvPr id="3" name="内容占位符 2">
            <a:extLst>
              <a:ext uri="{FF2B5EF4-FFF2-40B4-BE49-F238E27FC236}">
                <a16:creationId xmlns:a16="http://schemas.microsoft.com/office/drawing/2014/main" id="{94B34541-113A-41C6-842D-4A86FC3CD659}"/>
              </a:ext>
            </a:extLst>
          </p:cNvPr>
          <p:cNvSpPr>
            <a:spLocks noGrp="1"/>
          </p:cNvSpPr>
          <p:nvPr>
            <p:ph idx="1"/>
          </p:nvPr>
        </p:nvSpPr>
        <p:spPr/>
        <p:txBody>
          <a:bodyPr/>
          <a:lstStyle/>
          <a:p>
            <a:pPr lvl="1"/>
            <a:r>
              <a:rPr lang="en-US" altLang="zh-CN" dirty="0">
                <a:latin typeface="Montserrat" panose="00000500000000000000" pitchFamily="2" charset="0"/>
                <a:cs typeface="Arial" panose="020B0604020202020204" pitchFamily="34" charset="0"/>
              </a:rPr>
              <a:t>China Government Employee Database – Qing (CGED-Q)</a:t>
            </a:r>
          </a:p>
          <a:p>
            <a:pPr lvl="1"/>
            <a:endParaRPr lang="en-US" altLang="zh-CN" dirty="0">
              <a:latin typeface="Montserrat" panose="00000500000000000000" pitchFamily="2" charset="0"/>
              <a:cs typeface="Arial" panose="020B0604020202020204" pitchFamily="34" charset="0"/>
            </a:endParaRPr>
          </a:p>
          <a:p>
            <a:pPr lvl="1"/>
            <a:r>
              <a:rPr lang="en-US" altLang="zh-CN" dirty="0">
                <a:latin typeface="Montserrat" panose="00000500000000000000" pitchFamily="2" charset="0"/>
                <a:cs typeface="Arial" panose="020B0604020202020204" pitchFamily="34" charset="0"/>
              </a:rPr>
              <a:t>Out of 513,199 entries for officials' native places, 506,879 (</a:t>
            </a:r>
            <a:r>
              <a:rPr lang="en-US" altLang="zh-CN" b="1" dirty="0">
                <a:latin typeface="Montserrat" panose="00000500000000000000" pitchFamily="2" charset="0"/>
                <a:cs typeface="Arial" panose="020B0604020202020204" pitchFamily="34" charset="0"/>
              </a:rPr>
              <a:t>98.7%</a:t>
            </a:r>
            <a:r>
              <a:rPr lang="en-US" altLang="zh-CN" dirty="0">
                <a:latin typeface="Montserrat" panose="00000500000000000000" pitchFamily="2" charset="0"/>
                <a:cs typeface="Arial" panose="020B0604020202020204" pitchFamily="34" charset="0"/>
              </a:rPr>
              <a:t>) were successfully geocoded.</a:t>
            </a:r>
          </a:p>
          <a:p>
            <a:pPr lvl="1"/>
            <a:endParaRPr lang="en-US" altLang="zh-CN" dirty="0">
              <a:latin typeface="Montserrat" panose="00000500000000000000" pitchFamily="2" charset="0"/>
              <a:cs typeface="Arial" panose="020B0604020202020204" pitchFamily="34" charset="0"/>
            </a:endParaRPr>
          </a:p>
          <a:p>
            <a:pPr lvl="1"/>
            <a:r>
              <a:rPr lang="en-US" altLang="zh-CN" dirty="0">
                <a:latin typeface="Montserrat" panose="00000500000000000000" pitchFamily="2" charset="0"/>
                <a:cs typeface="Arial" panose="020B0604020202020204" pitchFamily="34" charset="0"/>
              </a:rPr>
              <a:t>When not using CHAR (Chinese variant character converter), the success rate was only </a:t>
            </a:r>
            <a:r>
              <a:rPr lang="en-US" altLang="zh-CN" b="1" dirty="0">
                <a:latin typeface="Montserrat" panose="00000500000000000000" pitchFamily="2" charset="0"/>
                <a:cs typeface="Arial" panose="020B0604020202020204" pitchFamily="34" charset="0"/>
              </a:rPr>
              <a:t>89.4%</a:t>
            </a:r>
            <a:r>
              <a:rPr lang="en-US" altLang="zh-CN" dirty="0">
                <a:latin typeface="Montserrat" panose="00000500000000000000" pitchFamily="2" charset="0"/>
                <a:cs typeface="Arial" panose="020B0604020202020204" pitchFamily="34" charset="0"/>
              </a:rPr>
              <a:t>.</a:t>
            </a:r>
          </a:p>
        </p:txBody>
      </p:sp>
    </p:spTree>
    <p:extLst>
      <p:ext uri="{BB962C8B-B14F-4D97-AF65-F5344CB8AC3E}">
        <p14:creationId xmlns:p14="http://schemas.microsoft.com/office/powerpoint/2010/main" val="2557278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54495A8-10BA-454C-8459-67C0139FE183}"/>
              </a:ext>
            </a:extLst>
          </p:cNvPr>
          <p:cNvSpPr/>
          <p:nvPr/>
        </p:nvSpPr>
        <p:spPr>
          <a:xfrm>
            <a:off x="0" y="254000"/>
            <a:ext cx="12192000" cy="8484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51727B2D-99FD-40ED-9F4E-793C2CC33066}"/>
              </a:ext>
            </a:extLst>
          </p:cNvPr>
          <p:cNvSpPr>
            <a:spLocks noGrp="1"/>
          </p:cNvSpPr>
          <p:nvPr>
            <p:ph type="title"/>
          </p:nvPr>
        </p:nvSpPr>
        <p:spPr>
          <a:xfrm>
            <a:off x="838200" y="19685"/>
            <a:ext cx="11049000" cy="1325563"/>
          </a:xfrm>
        </p:spPr>
        <p:txBody>
          <a:bodyPr>
            <a:normAutofit/>
          </a:bodyPr>
          <a:lstStyle/>
          <a:p>
            <a:r>
              <a:rPr lang="en-US" altLang="zh-CN" sz="3500" b="1" dirty="0">
                <a:solidFill>
                  <a:schemeClr val="bg1"/>
                </a:solidFill>
                <a:latin typeface="Montserrat" panose="00000500000000000000" pitchFamily="2" charset="0"/>
              </a:rPr>
              <a:t>Case Study 1: </a:t>
            </a:r>
            <a:r>
              <a:rPr lang="en-US" altLang="zh-CN" sz="2500" b="1" dirty="0">
                <a:solidFill>
                  <a:schemeClr val="bg1"/>
                </a:solidFill>
                <a:latin typeface="Montserrat" panose="00000500000000000000" pitchFamily="2" charset="0"/>
              </a:rPr>
              <a:t>Native Places of Officials in the Qing Dynasty</a:t>
            </a:r>
            <a:endParaRPr lang="zh-CN" altLang="en-US" sz="2500" b="1" dirty="0">
              <a:solidFill>
                <a:schemeClr val="bg1"/>
              </a:solidFill>
              <a:latin typeface="Montserrat" panose="00000500000000000000" pitchFamily="2" charset="0"/>
            </a:endParaRPr>
          </a:p>
        </p:txBody>
      </p:sp>
      <p:pic>
        <p:nvPicPr>
          <p:cNvPr id="8" name="图片 7">
            <a:extLst>
              <a:ext uri="{FF2B5EF4-FFF2-40B4-BE49-F238E27FC236}">
                <a16:creationId xmlns:a16="http://schemas.microsoft.com/office/drawing/2014/main" id="{16B512B7-BA01-4824-B1C5-C7099F5D970B}"/>
              </a:ext>
            </a:extLst>
          </p:cNvPr>
          <p:cNvPicPr>
            <a:picLocks noChangeAspect="1"/>
          </p:cNvPicPr>
          <p:nvPr/>
        </p:nvPicPr>
        <p:blipFill>
          <a:blip r:embed="rId3"/>
          <a:stretch>
            <a:fillRect/>
          </a:stretch>
        </p:blipFill>
        <p:spPr>
          <a:xfrm>
            <a:off x="83218" y="1345248"/>
            <a:ext cx="5868948" cy="5400000"/>
          </a:xfrm>
          <a:prstGeom prst="rect">
            <a:avLst/>
          </a:prstGeom>
        </p:spPr>
      </p:pic>
      <p:pic>
        <p:nvPicPr>
          <p:cNvPr id="10" name="图片 9">
            <a:extLst>
              <a:ext uri="{FF2B5EF4-FFF2-40B4-BE49-F238E27FC236}">
                <a16:creationId xmlns:a16="http://schemas.microsoft.com/office/drawing/2014/main" id="{EA060C75-7CFA-4DE0-ACBF-DBA526C21F9F}"/>
              </a:ext>
            </a:extLst>
          </p:cNvPr>
          <p:cNvPicPr>
            <a:picLocks noChangeAspect="1"/>
          </p:cNvPicPr>
          <p:nvPr/>
        </p:nvPicPr>
        <p:blipFill>
          <a:blip r:embed="rId4"/>
          <a:stretch>
            <a:fillRect/>
          </a:stretch>
        </p:blipFill>
        <p:spPr>
          <a:xfrm>
            <a:off x="6117851" y="1345248"/>
            <a:ext cx="5923506" cy="5400000"/>
          </a:xfrm>
          <a:prstGeom prst="rect">
            <a:avLst/>
          </a:prstGeom>
        </p:spPr>
      </p:pic>
    </p:spTree>
    <p:extLst>
      <p:ext uri="{BB962C8B-B14F-4D97-AF65-F5344CB8AC3E}">
        <p14:creationId xmlns:p14="http://schemas.microsoft.com/office/powerpoint/2010/main" val="447383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54495A8-10BA-454C-8459-67C0139FE183}"/>
              </a:ext>
            </a:extLst>
          </p:cNvPr>
          <p:cNvSpPr/>
          <p:nvPr/>
        </p:nvSpPr>
        <p:spPr>
          <a:xfrm>
            <a:off x="0" y="254000"/>
            <a:ext cx="12192000" cy="8484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51727B2D-99FD-40ED-9F4E-793C2CC33066}"/>
              </a:ext>
            </a:extLst>
          </p:cNvPr>
          <p:cNvSpPr>
            <a:spLocks noGrp="1"/>
          </p:cNvSpPr>
          <p:nvPr>
            <p:ph type="title"/>
          </p:nvPr>
        </p:nvSpPr>
        <p:spPr>
          <a:xfrm>
            <a:off x="838200" y="19685"/>
            <a:ext cx="10515600" cy="1325563"/>
          </a:xfrm>
        </p:spPr>
        <p:txBody>
          <a:bodyPr>
            <a:normAutofit/>
          </a:bodyPr>
          <a:lstStyle/>
          <a:p>
            <a:r>
              <a:rPr lang="en-US" altLang="zh-CN" sz="3500" b="1" dirty="0">
                <a:solidFill>
                  <a:schemeClr val="bg1"/>
                </a:solidFill>
                <a:latin typeface="Montserrat" panose="00000500000000000000" pitchFamily="2" charset="0"/>
              </a:rPr>
              <a:t>Case Study 2: </a:t>
            </a:r>
            <a:r>
              <a:rPr lang="en-US" altLang="zh-CN" sz="3000" b="1" dirty="0">
                <a:solidFill>
                  <a:schemeClr val="bg1"/>
                </a:solidFill>
                <a:latin typeface="Montserrat" panose="00000500000000000000" pitchFamily="2" charset="0"/>
              </a:rPr>
              <a:t>Early China</a:t>
            </a:r>
            <a:endParaRPr lang="zh-CN" altLang="en-US" sz="3000" b="1" dirty="0">
              <a:solidFill>
                <a:schemeClr val="bg1"/>
              </a:solidFill>
              <a:latin typeface="Montserrat" panose="00000500000000000000" pitchFamily="2" charset="0"/>
            </a:endParaRPr>
          </a:p>
        </p:txBody>
      </p:sp>
      <p:pic>
        <p:nvPicPr>
          <p:cNvPr id="6" name="图片 5">
            <a:extLst>
              <a:ext uri="{FF2B5EF4-FFF2-40B4-BE49-F238E27FC236}">
                <a16:creationId xmlns:a16="http://schemas.microsoft.com/office/drawing/2014/main" id="{386E0313-1EE1-4C29-BA13-B0A75F398465}"/>
              </a:ext>
            </a:extLst>
          </p:cNvPr>
          <p:cNvPicPr>
            <a:picLocks noChangeAspect="1"/>
          </p:cNvPicPr>
          <p:nvPr/>
        </p:nvPicPr>
        <p:blipFill>
          <a:blip r:embed="rId3"/>
          <a:stretch>
            <a:fillRect/>
          </a:stretch>
        </p:blipFill>
        <p:spPr>
          <a:xfrm>
            <a:off x="6481790" y="1125986"/>
            <a:ext cx="3779556" cy="5125186"/>
          </a:xfrm>
          <a:prstGeom prst="rect">
            <a:avLst/>
          </a:prstGeom>
        </p:spPr>
      </p:pic>
      <p:pic>
        <p:nvPicPr>
          <p:cNvPr id="8" name="图片 7">
            <a:extLst>
              <a:ext uri="{FF2B5EF4-FFF2-40B4-BE49-F238E27FC236}">
                <a16:creationId xmlns:a16="http://schemas.microsoft.com/office/drawing/2014/main" id="{7C7D2DE1-BF85-420F-85AA-EF00F3F2E276}"/>
              </a:ext>
            </a:extLst>
          </p:cNvPr>
          <p:cNvPicPr>
            <a:picLocks noChangeAspect="1"/>
          </p:cNvPicPr>
          <p:nvPr/>
        </p:nvPicPr>
        <p:blipFill>
          <a:blip r:embed="rId4"/>
          <a:stretch>
            <a:fillRect/>
          </a:stretch>
        </p:blipFill>
        <p:spPr>
          <a:xfrm>
            <a:off x="1296785" y="1174738"/>
            <a:ext cx="3927926" cy="5159564"/>
          </a:xfrm>
          <a:prstGeom prst="rect">
            <a:avLst/>
          </a:prstGeom>
        </p:spPr>
      </p:pic>
      <p:sp>
        <p:nvSpPr>
          <p:cNvPr id="9" name="文本框 8">
            <a:extLst>
              <a:ext uri="{FF2B5EF4-FFF2-40B4-BE49-F238E27FC236}">
                <a16:creationId xmlns:a16="http://schemas.microsoft.com/office/drawing/2014/main" id="{2F943E85-CAE5-43D5-950F-D1374C210C6F}"/>
              </a:ext>
            </a:extLst>
          </p:cNvPr>
          <p:cNvSpPr txBox="1"/>
          <p:nvPr/>
        </p:nvSpPr>
        <p:spPr>
          <a:xfrm flipH="1">
            <a:off x="1812915" y="6391991"/>
            <a:ext cx="3274481" cy="400110"/>
          </a:xfrm>
          <a:prstGeom prst="rect">
            <a:avLst/>
          </a:prstGeom>
          <a:noFill/>
        </p:spPr>
        <p:txBody>
          <a:bodyPr wrap="square" rtlCol="0">
            <a:spAutoFit/>
          </a:bodyPr>
          <a:lstStyle/>
          <a:p>
            <a:r>
              <a:rPr lang="zh-CN" altLang="en-US" sz="2000" dirty="0">
                <a:latin typeface="Arial" panose="020B0604020202020204" pitchFamily="34" charset="0"/>
                <a:cs typeface="Arial" panose="020B0604020202020204" pitchFamily="34" charset="0"/>
              </a:rPr>
              <a:t>西周封國政治地理的結構</a:t>
            </a:r>
          </a:p>
        </p:txBody>
      </p:sp>
      <p:sp>
        <p:nvSpPr>
          <p:cNvPr id="10" name="文本框 9">
            <a:extLst>
              <a:ext uri="{FF2B5EF4-FFF2-40B4-BE49-F238E27FC236}">
                <a16:creationId xmlns:a16="http://schemas.microsoft.com/office/drawing/2014/main" id="{6B4B07B3-C9B0-4194-999A-1209B8A71B38}"/>
              </a:ext>
            </a:extLst>
          </p:cNvPr>
          <p:cNvSpPr txBox="1"/>
          <p:nvPr/>
        </p:nvSpPr>
        <p:spPr>
          <a:xfrm flipH="1">
            <a:off x="6982691" y="6425242"/>
            <a:ext cx="3092338" cy="400110"/>
          </a:xfrm>
          <a:prstGeom prst="rect">
            <a:avLst/>
          </a:prstGeom>
          <a:noFill/>
        </p:spPr>
        <p:txBody>
          <a:bodyPr wrap="square" rtlCol="0">
            <a:spAutoFit/>
          </a:bodyPr>
          <a:lstStyle/>
          <a:p>
            <a:r>
              <a:rPr lang="zh-CN" altLang="en-US" sz="2000" dirty="0">
                <a:latin typeface="Arial" panose="020B0604020202020204" pitchFamily="34" charset="0"/>
                <a:cs typeface="Arial" panose="020B0604020202020204" pitchFamily="34" charset="0"/>
              </a:rPr>
              <a:t>中國行政區劃通史</a:t>
            </a:r>
            <a:r>
              <a:rPr lang="en-US" altLang="zh-CN" sz="2000" dirty="0">
                <a:latin typeface="Arial" panose="020B0604020202020204" pitchFamily="34" charset="0"/>
                <a:cs typeface="Arial" panose="020B0604020202020204" pitchFamily="34" charset="0"/>
              </a:rPr>
              <a:t>·</a:t>
            </a:r>
            <a:r>
              <a:rPr lang="zh-CN" altLang="en-US" sz="2000" dirty="0">
                <a:latin typeface="Arial" panose="020B0604020202020204" pitchFamily="34" charset="0"/>
                <a:cs typeface="Arial" panose="020B0604020202020204" pitchFamily="34" charset="0"/>
              </a:rPr>
              <a:t>先秦卷</a:t>
            </a:r>
          </a:p>
        </p:txBody>
      </p:sp>
    </p:spTree>
    <p:extLst>
      <p:ext uri="{BB962C8B-B14F-4D97-AF65-F5344CB8AC3E}">
        <p14:creationId xmlns:p14="http://schemas.microsoft.com/office/powerpoint/2010/main" val="2783090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54495A8-10BA-454C-8459-67C0139FE183}"/>
              </a:ext>
            </a:extLst>
          </p:cNvPr>
          <p:cNvSpPr/>
          <p:nvPr/>
        </p:nvSpPr>
        <p:spPr>
          <a:xfrm>
            <a:off x="0" y="254000"/>
            <a:ext cx="12192000" cy="8484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51727B2D-99FD-40ED-9F4E-793C2CC33066}"/>
              </a:ext>
            </a:extLst>
          </p:cNvPr>
          <p:cNvSpPr>
            <a:spLocks noGrp="1"/>
          </p:cNvSpPr>
          <p:nvPr>
            <p:ph type="title"/>
          </p:nvPr>
        </p:nvSpPr>
        <p:spPr>
          <a:xfrm>
            <a:off x="838200" y="19685"/>
            <a:ext cx="10515600" cy="1325563"/>
          </a:xfrm>
        </p:spPr>
        <p:txBody>
          <a:bodyPr>
            <a:normAutofit/>
          </a:bodyPr>
          <a:lstStyle/>
          <a:p>
            <a:r>
              <a:rPr lang="en-US" altLang="zh-CN" sz="3500" b="1" dirty="0">
                <a:solidFill>
                  <a:schemeClr val="bg1"/>
                </a:solidFill>
                <a:latin typeface="Montserrat" panose="00000500000000000000" pitchFamily="2" charset="0"/>
              </a:rPr>
              <a:t>What is Geocoding</a:t>
            </a:r>
            <a:endParaRPr lang="zh-CN" altLang="en-US" sz="3500" b="1" dirty="0">
              <a:solidFill>
                <a:schemeClr val="bg1"/>
              </a:solidFill>
              <a:latin typeface="Montserrat" panose="00000500000000000000" pitchFamily="2" charset="0"/>
            </a:endParaRPr>
          </a:p>
        </p:txBody>
      </p:sp>
      <p:sp>
        <p:nvSpPr>
          <p:cNvPr id="3" name="内容占位符 2">
            <a:extLst>
              <a:ext uri="{FF2B5EF4-FFF2-40B4-BE49-F238E27FC236}">
                <a16:creationId xmlns:a16="http://schemas.microsoft.com/office/drawing/2014/main" id="{94B34541-113A-41C6-842D-4A86FC3CD659}"/>
              </a:ext>
            </a:extLst>
          </p:cNvPr>
          <p:cNvSpPr>
            <a:spLocks noGrp="1"/>
          </p:cNvSpPr>
          <p:nvPr>
            <p:ph idx="1"/>
          </p:nvPr>
        </p:nvSpPr>
        <p:spPr/>
        <p:txBody>
          <a:bodyPr>
            <a:normAutofit/>
          </a:bodyPr>
          <a:lstStyle/>
          <a:p>
            <a:pPr marL="0" indent="0">
              <a:buNone/>
            </a:pPr>
            <a:r>
              <a:rPr lang="en-US" altLang="zh-CN" sz="2500" b="1" dirty="0">
                <a:latin typeface="Montserrat" panose="00000500000000000000" pitchFamily="2" charset="0"/>
              </a:rPr>
              <a:t>        </a:t>
            </a:r>
          </a:p>
        </p:txBody>
      </p:sp>
      <p:pic>
        <p:nvPicPr>
          <p:cNvPr id="13" name="图片 12">
            <a:extLst>
              <a:ext uri="{FF2B5EF4-FFF2-40B4-BE49-F238E27FC236}">
                <a16:creationId xmlns:a16="http://schemas.microsoft.com/office/drawing/2014/main" id="{8181EC7B-897B-4EA1-884F-C1586849AC84}"/>
              </a:ext>
            </a:extLst>
          </p:cNvPr>
          <p:cNvPicPr>
            <a:picLocks noChangeAspect="1"/>
          </p:cNvPicPr>
          <p:nvPr/>
        </p:nvPicPr>
        <p:blipFill>
          <a:blip r:embed="rId3">
            <a:duotone>
              <a:schemeClr val="accent5">
                <a:shade val="45000"/>
                <a:satMod val="135000"/>
              </a:schemeClr>
              <a:prstClr val="white"/>
            </a:duotone>
          </a:blip>
          <a:stretch>
            <a:fillRect/>
          </a:stretch>
        </p:blipFill>
        <p:spPr>
          <a:xfrm>
            <a:off x="3238500" y="3289300"/>
            <a:ext cx="1803400" cy="1803400"/>
          </a:xfrm>
          <a:prstGeom prst="rect">
            <a:avLst/>
          </a:prstGeom>
        </p:spPr>
      </p:pic>
      <p:pic>
        <p:nvPicPr>
          <p:cNvPr id="17" name="图片 16">
            <a:extLst>
              <a:ext uri="{FF2B5EF4-FFF2-40B4-BE49-F238E27FC236}">
                <a16:creationId xmlns:a16="http://schemas.microsoft.com/office/drawing/2014/main" id="{5DDB6BB2-D274-4740-AADD-A72742A98E47}"/>
              </a:ext>
            </a:extLst>
          </p:cNvPr>
          <p:cNvPicPr>
            <a:picLocks noChangeAspect="1"/>
          </p:cNvPicPr>
          <p:nvPr/>
        </p:nvPicPr>
        <p:blipFill>
          <a:blip r:embed="rId4"/>
          <a:stretch>
            <a:fillRect/>
          </a:stretch>
        </p:blipFill>
        <p:spPr>
          <a:xfrm>
            <a:off x="971550" y="3073400"/>
            <a:ext cx="2133600" cy="2133600"/>
          </a:xfrm>
          <a:prstGeom prst="rect">
            <a:avLst/>
          </a:prstGeom>
        </p:spPr>
      </p:pic>
      <p:pic>
        <p:nvPicPr>
          <p:cNvPr id="23" name="图片 22">
            <a:extLst>
              <a:ext uri="{FF2B5EF4-FFF2-40B4-BE49-F238E27FC236}">
                <a16:creationId xmlns:a16="http://schemas.microsoft.com/office/drawing/2014/main" id="{2BE0A923-BEDA-4A78-8890-09831CE0760B}"/>
              </a:ext>
            </a:extLst>
          </p:cNvPr>
          <p:cNvPicPr>
            <a:picLocks noChangeAspect="1"/>
          </p:cNvPicPr>
          <p:nvPr/>
        </p:nvPicPr>
        <p:blipFill>
          <a:blip r:embed="rId5"/>
          <a:stretch>
            <a:fillRect/>
          </a:stretch>
        </p:blipFill>
        <p:spPr>
          <a:xfrm>
            <a:off x="8362950" y="3263900"/>
            <a:ext cx="1790700" cy="1790700"/>
          </a:xfrm>
          <a:prstGeom prst="rect">
            <a:avLst/>
          </a:prstGeom>
        </p:spPr>
      </p:pic>
      <p:sp>
        <p:nvSpPr>
          <p:cNvPr id="24" name="箭头: 右 23">
            <a:extLst>
              <a:ext uri="{FF2B5EF4-FFF2-40B4-BE49-F238E27FC236}">
                <a16:creationId xmlns:a16="http://schemas.microsoft.com/office/drawing/2014/main" id="{C64CDCCF-552F-4C30-9DF5-21F643769013}"/>
              </a:ext>
            </a:extLst>
          </p:cNvPr>
          <p:cNvSpPr/>
          <p:nvPr/>
        </p:nvSpPr>
        <p:spPr>
          <a:xfrm>
            <a:off x="5705475" y="3967421"/>
            <a:ext cx="1790700" cy="345782"/>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Montserrat" panose="00000500000000000000" pitchFamily="2" charset="0"/>
            </a:endParaRPr>
          </a:p>
        </p:txBody>
      </p:sp>
      <p:sp>
        <p:nvSpPr>
          <p:cNvPr id="26" name="文本框 25">
            <a:extLst>
              <a:ext uri="{FF2B5EF4-FFF2-40B4-BE49-F238E27FC236}">
                <a16:creationId xmlns:a16="http://schemas.microsoft.com/office/drawing/2014/main" id="{09B5D1F1-D365-4169-931D-761901817FDD}"/>
              </a:ext>
            </a:extLst>
          </p:cNvPr>
          <p:cNvSpPr txBox="1"/>
          <p:nvPr/>
        </p:nvSpPr>
        <p:spPr>
          <a:xfrm>
            <a:off x="2516189" y="2322811"/>
            <a:ext cx="1323975" cy="477054"/>
          </a:xfrm>
          <a:prstGeom prst="rect">
            <a:avLst/>
          </a:prstGeom>
          <a:noFill/>
        </p:spPr>
        <p:txBody>
          <a:bodyPr wrap="square">
            <a:spAutoFit/>
          </a:bodyPr>
          <a:lstStyle/>
          <a:p>
            <a:r>
              <a:rPr lang="en-US" altLang="zh-CN" sz="2500" b="1" dirty="0">
                <a:solidFill>
                  <a:schemeClr val="tx1">
                    <a:lumMod val="65000"/>
                    <a:lumOff val="35000"/>
                  </a:schemeClr>
                </a:solidFill>
                <a:latin typeface="Montserrat" panose="00000500000000000000" pitchFamily="2" charset="0"/>
              </a:rPr>
              <a:t>Texts</a:t>
            </a:r>
            <a:r>
              <a:rPr lang="en-US" altLang="zh-CN" sz="2500" dirty="0">
                <a:solidFill>
                  <a:schemeClr val="tx1">
                    <a:lumMod val="65000"/>
                    <a:lumOff val="35000"/>
                  </a:schemeClr>
                </a:solidFill>
                <a:latin typeface="Montserrat" panose="00000500000000000000" pitchFamily="2" charset="0"/>
              </a:rPr>
              <a:t> </a:t>
            </a:r>
            <a:endParaRPr lang="zh-CN" altLang="en-US" sz="2500" dirty="0">
              <a:solidFill>
                <a:schemeClr val="tx1">
                  <a:lumMod val="65000"/>
                  <a:lumOff val="35000"/>
                </a:schemeClr>
              </a:solidFill>
            </a:endParaRPr>
          </a:p>
        </p:txBody>
      </p:sp>
      <p:sp>
        <p:nvSpPr>
          <p:cNvPr id="28" name="文本框 27">
            <a:extLst>
              <a:ext uri="{FF2B5EF4-FFF2-40B4-BE49-F238E27FC236}">
                <a16:creationId xmlns:a16="http://schemas.microsoft.com/office/drawing/2014/main" id="{D09F83D3-CCBA-412E-AFEC-DB31989FE579}"/>
              </a:ext>
            </a:extLst>
          </p:cNvPr>
          <p:cNvSpPr txBox="1"/>
          <p:nvPr/>
        </p:nvSpPr>
        <p:spPr>
          <a:xfrm>
            <a:off x="8166102" y="2322811"/>
            <a:ext cx="2247900" cy="477054"/>
          </a:xfrm>
          <a:prstGeom prst="rect">
            <a:avLst/>
          </a:prstGeom>
          <a:noFill/>
        </p:spPr>
        <p:txBody>
          <a:bodyPr wrap="square">
            <a:spAutoFit/>
          </a:bodyPr>
          <a:lstStyle/>
          <a:p>
            <a:pPr marL="0" indent="0">
              <a:buNone/>
            </a:pPr>
            <a:r>
              <a:rPr lang="en-US" altLang="zh-CN" sz="2500" b="1" dirty="0">
                <a:solidFill>
                  <a:schemeClr val="tx1">
                    <a:lumMod val="65000"/>
                    <a:lumOff val="35000"/>
                  </a:schemeClr>
                </a:solidFill>
                <a:latin typeface="Montserrat" panose="00000500000000000000" pitchFamily="2" charset="0"/>
              </a:rPr>
              <a:t>Coordinates</a:t>
            </a:r>
            <a:endParaRPr lang="zh-CN" altLang="en-US" sz="2500" b="1" dirty="0">
              <a:solidFill>
                <a:schemeClr val="tx1">
                  <a:lumMod val="65000"/>
                  <a:lumOff val="35000"/>
                </a:schemeClr>
              </a:solidFill>
              <a:latin typeface="Montserrat" panose="00000500000000000000" pitchFamily="2" charset="0"/>
            </a:endParaRPr>
          </a:p>
        </p:txBody>
      </p:sp>
      <p:sp>
        <p:nvSpPr>
          <p:cNvPr id="30" name="文本框 29">
            <a:extLst>
              <a:ext uri="{FF2B5EF4-FFF2-40B4-BE49-F238E27FC236}">
                <a16:creationId xmlns:a16="http://schemas.microsoft.com/office/drawing/2014/main" id="{E1403326-D147-47DD-AD49-6F746E377718}"/>
              </a:ext>
            </a:extLst>
          </p:cNvPr>
          <p:cNvSpPr txBox="1"/>
          <p:nvPr/>
        </p:nvSpPr>
        <p:spPr>
          <a:xfrm>
            <a:off x="3511550" y="3597206"/>
            <a:ext cx="6096000" cy="369332"/>
          </a:xfrm>
          <a:prstGeom prst="rect">
            <a:avLst/>
          </a:prstGeom>
          <a:noFill/>
        </p:spPr>
        <p:txBody>
          <a:bodyPr wrap="square">
            <a:spAutoFit/>
          </a:bodyPr>
          <a:lstStyle/>
          <a:p>
            <a:pPr algn="ctr"/>
            <a:r>
              <a:rPr lang="en-US" altLang="zh-CN" b="1" dirty="0">
                <a:solidFill>
                  <a:srgbClr val="595959"/>
                </a:solidFill>
                <a:latin typeface="Montserrat" panose="00000500000000000000" pitchFamily="2" charset="0"/>
              </a:rPr>
              <a:t>Geocoding</a:t>
            </a:r>
            <a:endParaRPr lang="zh-CN" altLang="en-US" b="1" dirty="0">
              <a:solidFill>
                <a:srgbClr val="595959"/>
              </a:solidFill>
              <a:latin typeface="Montserrat" panose="00000500000000000000" pitchFamily="2" charset="0"/>
            </a:endParaRPr>
          </a:p>
        </p:txBody>
      </p:sp>
    </p:spTree>
    <p:extLst>
      <p:ext uri="{BB962C8B-B14F-4D97-AF65-F5344CB8AC3E}">
        <p14:creationId xmlns:p14="http://schemas.microsoft.com/office/powerpoint/2010/main" val="1854338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54495A8-10BA-454C-8459-67C0139FE183}"/>
              </a:ext>
            </a:extLst>
          </p:cNvPr>
          <p:cNvSpPr/>
          <p:nvPr/>
        </p:nvSpPr>
        <p:spPr>
          <a:xfrm>
            <a:off x="0" y="170873"/>
            <a:ext cx="12192000" cy="8484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51727B2D-99FD-40ED-9F4E-793C2CC33066}"/>
              </a:ext>
            </a:extLst>
          </p:cNvPr>
          <p:cNvSpPr>
            <a:spLocks noGrp="1"/>
          </p:cNvSpPr>
          <p:nvPr>
            <p:ph type="title"/>
          </p:nvPr>
        </p:nvSpPr>
        <p:spPr>
          <a:xfrm>
            <a:off x="838200" y="19685"/>
            <a:ext cx="10515600" cy="1325563"/>
          </a:xfrm>
        </p:spPr>
        <p:txBody>
          <a:bodyPr>
            <a:normAutofit/>
          </a:bodyPr>
          <a:lstStyle/>
          <a:p>
            <a:r>
              <a:rPr lang="en-US" altLang="zh-CN" sz="3500" b="1" dirty="0">
                <a:solidFill>
                  <a:schemeClr val="bg1"/>
                </a:solidFill>
                <a:latin typeface="Montserrat" panose="00000500000000000000" pitchFamily="2" charset="0"/>
              </a:rPr>
              <a:t>Case Study 2: </a:t>
            </a:r>
            <a:r>
              <a:rPr lang="en-US" altLang="zh-CN" sz="3000" b="1" dirty="0">
                <a:solidFill>
                  <a:schemeClr val="bg1"/>
                </a:solidFill>
                <a:latin typeface="Montserrat" panose="00000500000000000000" pitchFamily="2" charset="0"/>
              </a:rPr>
              <a:t>Early China </a:t>
            </a:r>
            <a:r>
              <a:rPr lang="en-US" altLang="zh-CN" sz="2500" b="1" dirty="0">
                <a:solidFill>
                  <a:schemeClr val="bg1"/>
                </a:solidFill>
                <a:latin typeface="Montserrat" panose="00000500000000000000" pitchFamily="2" charset="0"/>
              </a:rPr>
              <a:t>– States in Western Zhou</a:t>
            </a:r>
            <a:endParaRPr lang="zh-CN" altLang="en-US" sz="2500" b="1" dirty="0">
              <a:solidFill>
                <a:schemeClr val="bg1"/>
              </a:solidFill>
              <a:latin typeface="Montserrat" panose="00000500000000000000" pitchFamily="2" charset="0"/>
            </a:endParaRPr>
          </a:p>
        </p:txBody>
      </p:sp>
      <p:pic>
        <p:nvPicPr>
          <p:cNvPr id="5" name="图片 4">
            <a:extLst>
              <a:ext uri="{FF2B5EF4-FFF2-40B4-BE49-F238E27FC236}">
                <a16:creationId xmlns:a16="http://schemas.microsoft.com/office/drawing/2014/main" id="{A57C5297-15DD-4ACB-B98D-655159BFEAB8}"/>
              </a:ext>
            </a:extLst>
          </p:cNvPr>
          <p:cNvPicPr>
            <a:picLocks noChangeAspect="1"/>
          </p:cNvPicPr>
          <p:nvPr/>
        </p:nvPicPr>
        <p:blipFill rotWithShape="1">
          <a:blip r:embed="rId3"/>
          <a:srcRect l="12050" t="13288" r="2195" b="2349"/>
          <a:stretch/>
        </p:blipFill>
        <p:spPr>
          <a:xfrm>
            <a:off x="1613371" y="1460500"/>
            <a:ext cx="6167793" cy="5143500"/>
          </a:xfrm>
          <a:prstGeom prst="rect">
            <a:avLst/>
          </a:prstGeom>
        </p:spPr>
      </p:pic>
      <p:pic>
        <p:nvPicPr>
          <p:cNvPr id="6" name="图片 5">
            <a:extLst>
              <a:ext uri="{FF2B5EF4-FFF2-40B4-BE49-F238E27FC236}">
                <a16:creationId xmlns:a16="http://schemas.microsoft.com/office/drawing/2014/main" id="{1DB81076-909F-44FE-B12C-093F4C46E202}"/>
              </a:ext>
            </a:extLst>
          </p:cNvPr>
          <p:cNvPicPr>
            <a:picLocks noChangeAspect="1"/>
          </p:cNvPicPr>
          <p:nvPr/>
        </p:nvPicPr>
        <p:blipFill>
          <a:blip r:embed="rId4"/>
          <a:stretch>
            <a:fillRect/>
          </a:stretch>
        </p:blipFill>
        <p:spPr>
          <a:xfrm>
            <a:off x="8311302" y="2620963"/>
            <a:ext cx="2998509" cy="2540000"/>
          </a:xfrm>
          <a:prstGeom prst="rect">
            <a:avLst/>
          </a:prstGeom>
        </p:spPr>
      </p:pic>
    </p:spTree>
    <p:extLst>
      <p:ext uri="{BB962C8B-B14F-4D97-AF65-F5344CB8AC3E}">
        <p14:creationId xmlns:p14="http://schemas.microsoft.com/office/powerpoint/2010/main" val="4219982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54495A8-10BA-454C-8459-67C0139FE183}"/>
              </a:ext>
            </a:extLst>
          </p:cNvPr>
          <p:cNvSpPr/>
          <p:nvPr/>
        </p:nvSpPr>
        <p:spPr>
          <a:xfrm>
            <a:off x="0" y="254000"/>
            <a:ext cx="12192000" cy="8484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51727B2D-99FD-40ED-9F4E-793C2CC33066}"/>
              </a:ext>
            </a:extLst>
          </p:cNvPr>
          <p:cNvSpPr>
            <a:spLocks noGrp="1"/>
          </p:cNvSpPr>
          <p:nvPr>
            <p:ph type="title"/>
          </p:nvPr>
        </p:nvSpPr>
        <p:spPr>
          <a:xfrm>
            <a:off x="838200" y="19685"/>
            <a:ext cx="11353800" cy="1325563"/>
          </a:xfrm>
        </p:spPr>
        <p:txBody>
          <a:bodyPr>
            <a:normAutofit/>
          </a:bodyPr>
          <a:lstStyle/>
          <a:p>
            <a:r>
              <a:rPr lang="en-US" altLang="zh-CN" sz="3500" b="1" dirty="0">
                <a:solidFill>
                  <a:schemeClr val="bg1"/>
                </a:solidFill>
                <a:latin typeface="Montserrat" panose="00000500000000000000" pitchFamily="2" charset="0"/>
              </a:rPr>
              <a:t>Case Study 2: </a:t>
            </a:r>
            <a:r>
              <a:rPr lang="en-US" altLang="zh-CN" sz="3000" b="1" dirty="0">
                <a:solidFill>
                  <a:schemeClr val="bg1"/>
                </a:solidFill>
                <a:latin typeface="Montserrat" panose="00000500000000000000" pitchFamily="2" charset="0"/>
              </a:rPr>
              <a:t>Early China</a:t>
            </a:r>
            <a:r>
              <a:rPr lang="en-US" altLang="zh-CN" sz="2500" b="1" dirty="0">
                <a:solidFill>
                  <a:schemeClr val="bg1"/>
                </a:solidFill>
                <a:latin typeface="Montserrat" panose="00000500000000000000" pitchFamily="2" charset="0"/>
              </a:rPr>
              <a:t> – Counties in Spring and Autumn</a:t>
            </a:r>
            <a:endParaRPr lang="zh-CN" altLang="en-US" sz="2500" b="1" dirty="0">
              <a:solidFill>
                <a:schemeClr val="bg1"/>
              </a:solidFill>
              <a:latin typeface="Montserrat" panose="00000500000000000000" pitchFamily="2" charset="0"/>
            </a:endParaRPr>
          </a:p>
        </p:txBody>
      </p:sp>
      <p:pic>
        <p:nvPicPr>
          <p:cNvPr id="7" name="图片 6">
            <a:extLst>
              <a:ext uri="{FF2B5EF4-FFF2-40B4-BE49-F238E27FC236}">
                <a16:creationId xmlns:a16="http://schemas.microsoft.com/office/drawing/2014/main" id="{06654AD3-C6CF-4079-80A9-449475CD4483}"/>
              </a:ext>
            </a:extLst>
          </p:cNvPr>
          <p:cNvPicPr>
            <a:picLocks noChangeAspect="1"/>
          </p:cNvPicPr>
          <p:nvPr/>
        </p:nvPicPr>
        <p:blipFill>
          <a:blip r:embed="rId3"/>
          <a:stretch>
            <a:fillRect/>
          </a:stretch>
        </p:blipFill>
        <p:spPr>
          <a:xfrm>
            <a:off x="8597751" y="2500267"/>
            <a:ext cx="1232049" cy="2623605"/>
          </a:xfrm>
          <a:prstGeom prst="rect">
            <a:avLst/>
          </a:prstGeom>
        </p:spPr>
      </p:pic>
      <p:pic>
        <p:nvPicPr>
          <p:cNvPr id="8" name="图片 7">
            <a:extLst>
              <a:ext uri="{FF2B5EF4-FFF2-40B4-BE49-F238E27FC236}">
                <a16:creationId xmlns:a16="http://schemas.microsoft.com/office/drawing/2014/main" id="{4349EFEC-25AE-4240-95AC-771CD2E9E4F0}"/>
              </a:ext>
            </a:extLst>
          </p:cNvPr>
          <p:cNvPicPr>
            <a:picLocks noChangeAspect="1"/>
          </p:cNvPicPr>
          <p:nvPr/>
        </p:nvPicPr>
        <p:blipFill rotWithShape="1">
          <a:blip r:embed="rId4"/>
          <a:srcRect l="20969" t="13454" r="2674"/>
          <a:stretch/>
        </p:blipFill>
        <p:spPr>
          <a:xfrm>
            <a:off x="1829844" y="1460500"/>
            <a:ext cx="6167793" cy="5143500"/>
          </a:xfrm>
          <a:prstGeom prst="rect">
            <a:avLst/>
          </a:prstGeom>
        </p:spPr>
      </p:pic>
    </p:spTree>
    <p:extLst>
      <p:ext uri="{BB962C8B-B14F-4D97-AF65-F5344CB8AC3E}">
        <p14:creationId xmlns:p14="http://schemas.microsoft.com/office/powerpoint/2010/main" val="3554581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54495A8-10BA-454C-8459-67C0139FE183}"/>
              </a:ext>
            </a:extLst>
          </p:cNvPr>
          <p:cNvSpPr/>
          <p:nvPr/>
        </p:nvSpPr>
        <p:spPr>
          <a:xfrm>
            <a:off x="0" y="254000"/>
            <a:ext cx="12192000" cy="8484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51727B2D-99FD-40ED-9F4E-793C2CC33066}"/>
              </a:ext>
            </a:extLst>
          </p:cNvPr>
          <p:cNvSpPr>
            <a:spLocks noGrp="1"/>
          </p:cNvSpPr>
          <p:nvPr>
            <p:ph type="title"/>
          </p:nvPr>
        </p:nvSpPr>
        <p:spPr>
          <a:xfrm>
            <a:off x="838200" y="19685"/>
            <a:ext cx="10515600" cy="1325563"/>
          </a:xfrm>
        </p:spPr>
        <p:txBody>
          <a:bodyPr>
            <a:normAutofit/>
          </a:bodyPr>
          <a:lstStyle/>
          <a:p>
            <a:r>
              <a:rPr lang="en-US" altLang="zh-CN" sz="3500" b="1" dirty="0">
                <a:solidFill>
                  <a:schemeClr val="bg1"/>
                </a:solidFill>
                <a:latin typeface="Montserrat" panose="00000500000000000000" pitchFamily="2" charset="0"/>
              </a:rPr>
              <a:t>Case Study 2: </a:t>
            </a:r>
            <a:r>
              <a:rPr lang="en-US" altLang="zh-CN" sz="3000" b="1" dirty="0">
                <a:solidFill>
                  <a:schemeClr val="bg1"/>
                </a:solidFill>
                <a:latin typeface="Montserrat" panose="00000500000000000000" pitchFamily="2" charset="0"/>
              </a:rPr>
              <a:t>Early China </a:t>
            </a:r>
            <a:r>
              <a:rPr lang="en-US" altLang="zh-CN" sz="2500" b="1" dirty="0">
                <a:solidFill>
                  <a:schemeClr val="bg1"/>
                </a:solidFill>
                <a:latin typeface="Montserrat" panose="00000500000000000000" pitchFamily="2" charset="0"/>
              </a:rPr>
              <a:t>– Counties in Warring States</a:t>
            </a:r>
            <a:endParaRPr lang="zh-CN" altLang="en-US" sz="2500" b="1" dirty="0">
              <a:solidFill>
                <a:schemeClr val="bg1"/>
              </a:solidFill>
              <a:latin typeface="Montserrat" panose="00000500000000000000" pitchFamily="2" charset="0"/>
            </a:endParaRPr>
          </a:p>
        </p:txBody>
      </p:sp>
      <p:pic>
        <p:nvPicPr>
          <p:cNvPr id="6" name="图片 5">
            <a:extLst>
              <a:ext uri="{FF2B5EF4-FFF2-40B4-BE49-F238E27FC236}">
                <a16:creationId xmlns:a16="http://schemas.microsoft.com/office/drawing/2014/main" id="{6353E78D-BC8F-4605-AEF0-260BB7DC9D51}"/>
              </a:ext>
            </a:extLst>
          </p:cNvPr>
          <p:cNvPicPr>
            <a:picLocks noChangeAspect="1"/>
          </p:cNvPicPr>
          <p:nvPr/>
        </p:nvPicPr>
        <p:blipFill>
          <a:blip r:embed="rId3"/>
          <a:stretch>
            <a:fillRect/>
          </a:stretch>
        </p:blipFill>
        <p:spPr>
          <a:xfrm>
            <a:off x="8475512" y="2310448"/>
            <a:ext cx="1405459" cy="2567304"/>
          </a:xfrm>
          <a:prstGeom prst="rect">
            <a:avLst/>
          </a:prstGeom>
        </p:spPr>
      </p:pic>
      <p:pic>
        <p:nvPicPr>
          <p:cNvPr id="9" name="图片 8">
            <a:extLst>
              <a:ext uri="{FF2B5EF4-FFF2-40B4-BE49-F238E27FC236}">
                <a16:creationId xmlns:a16="http://schemas.microsoft.com/office/drawing/2014/main" id="{4AA68CDE-DFC1-4EE6-A317-8EF0F94BA8D2}"/>
              </a:ext>
            </a:extLst>
          </p:cNvPr>
          <p:cNvPicPr>
            <a:picLocks noChangeAspect="1"/>
          </p:cNvPicPr>
          <p:nvPr/>
        </p:nvPicPr>
        <p:blipFill rotWithShape="1">
          <a:blip r:embed="rId4"/>
          <a:srcRect l="21261" t="12332"/>
          <a:stretch/>
        </p:blipFill>
        <p:spPr>
          <a:xfrm>
            <a:off x="1817143" y="1414698"/>
            <a:ext cx="6167793" cy="5132432"/>
          </a:xfrm>
          <a:prstGeom prst="rect">
            <a:avLst/>
          </a:prstGeom>
        </p:spPr>
      </p:pic>
    </p:spTree>
    <p:extLst>
      <p:ext uri="{BB962C8B-B14F-4D97-AF65-F5344CB8AC3E}">
        <p14:creationId xmlns:p14="http://schemas.microsoft.com/office/powerpoint/2010/main" val="2884146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54495A8-10BA-454C-8459-67C0139FE183}"/>
              </a:ext>
            </a:extLst>
          </p:cNvPr>
          <p:cNvSpPr/>
          <p:nvPr/>
        </p:nvSpPr>
        <p:spPr>
          <a:xfrm>
            <a:off x="0" y="254000"/>
            <a:ext cx="12192000" cy="8484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51727B2D-99FD-40ED-9F4E-793C2CC33066}"/>
              </a:ext>
            </a:extLst>
          </p:cNvPr>
          <p:cNvSpPr>
            <a:spLocks noGrp="1"/>
          </p:cNvSpPr>
          <p:nvPr>
            <p:ph type="title"/>
          </p:nvPr>
        </p:nvSpPr>
        <p:spPr>
          <a:xfrm>
            <a:off x="838200" y="19685"/>
            <a:ext cx="10515600" cy="1325563"/>
          </a:xfrm>
        </p:spPr>
        <p:txBody>
          <a:bodyPr>
            <a:normAutofit/>
          </a:bodyPr>
          <a:lstStyle/>
          <a:p>
            <a:r>
              <a:rPr lang="en-US" altLang="zh-CN" sz="3500" b="1" dirty="0">
                <a:solidFill>
                  <a:schemeClr val="bg1"/>
                </a:solidFill>
                <a:latin typeface="Montserrat" panose="00000500000000000000" pitchFamily="2" charset="0"/>
              </a:rPr>
              <a:t>Historical Toponyms</a:t>
            </a:r>
            <a:endParaRPr lang="zh-CN" altLang="en-US" sz="3500" b="1" dirty="0">
              <a:solidFill>
                <a:schemeClr val="bg1"/>
              </a:solidFill>
              <a:latin typeface="Montserrat" panose="00000500000000000000" pitchFamily="2" charset="0"/>
            </a:endParaRPr>
          </a:p>
        </p:txBody>
      </p:sp>
      <p:pic>
        <p:nvPicPr>
          <p:cNvPr id="5" name="图片 4">
            <a:extLst>
              <a:ext uri="{FF2B5EF4-FFF2-40B4-BE49-F238E27FC236}">
                <a16:creationId xmlns:a16="http://schemas.microsoft.com/office/drawing/2014/main" id="{D25FFE2C-7C24-43DE-86BD-4CE0C959804F}"/>
              </a:ext>
            </a:extLst>
          </p:cNvPr>
          <p:cNvPicPr>
            <a:picLocks noChangeAspect="1"/>
          </p:cNvPicPr>
          <p:nvPr/>
        </p:nvPicPr>
        <p:blipFill>
          <a:blip r:embed="rId3"/>
          <a:stretch>
            <a:fillRect/>
          </a:stretch>
        </p:blipFill>
        <p:spPr>
          <a:xfrm>
            <a:off x="1665155" y="1296018"/>
            <a:ext cx="3443134" cy="5011295"/>
          </a:xfrm>
          <a:prstGeom prst="rect">
            <a:avLst/>
          </a:prstGeom>
        </p:spPr>
      </p:pic>
      <p:pic>
        <p:nvPicPr>
          <p:cNvPr id="12" name="图片 11">
            <a:extLst>
              <a:ext uri="{FF2B5EF4-FFF2-40B4-BE49-F238E27FC236}">
                <a16:creationId xmlns:a16="http://schemas.microsoft.com/office/drawing/2014/main" id="{147EB9CF-9187-41B2-9827-505BDE16F3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6369" y="1296018"/>
            <a:ext cx="3681393" cy="5011295"/>
          </a:xfrm>
          <a:prstGeom prst="rect">
            <a:avLst/>
          </a:prstGeom>
        </p:spPr>
      </p:pic>
      <p:sp>
        <p:nvSpPr>
          <p:cNvPr id="13" name="文本框 12">
            <a:extLst>
              <a:ext uri="{FF2B5EF4-FFF2-40B4-BE49-F238E27FC236}">
                <a16:creationId xmlns:a16="http://schemas.microsoft.com/office/drawing/2014/main" id="{3B7D239F-ED17-47C8-A9AE-3D08D58E88C3}"/>
              </a:ext>
            </a:extLst>
          </p:cNvPr>
          <p:cNvSpPr txBox="1"/>
          <p:nvPr/>
        </p:nvSpPr>
        <p:spPr>
          <a:xfrm flipH="1">
            <a:off x="2627555" y="6391991"/>
            <a:ext cx="1366222" cy="400110"/>
          </a:xfrm>
          <a:prstGeom prst="rect">
            <a:avLst/>
          </a:prstGeom>
          <a:noFill/>
        </p:spPr>
        <p:txBody>
          <a:bodyPr wrap="square" rtlCol="0">
            <a:spAutoFit/>
          </a:bodyPr>
          <a:lstStyle/>
          <a:p>
            <a:r>
              <a:rPr lang="zh-CN" altLang="en-US" sz="2000" dirty="0">
                <a:latin typeface="Arial" panose="020B0604020202020204" pitchFamily="34" charset="0"/>
                <a:cs typeface="Arial" panose="020B0604020202020204" pitchFamily="34" charset="0"/>
              </a:rPr>
              <a:t>詩地理考</a:t>
            </a:r>
          </a:p>
        </p:txBody>
      </p:sp>
      <p:sp>
        <p:nvSpPr>
          <p:cNvPr id="14" name="文本框 13">
            <a:extLst>
              <a:ext uri="{FF2B5EF4-FFF2-40B4-BE49-F238E27FC236}">
                <a16:creationId xmlns:a16="http://schemas.microsoft.com/office/drawing/2014/main" id="{595A30D3-48C4-4545-B129-F59E50C62202}"/>
              </a:ext>
            </a:extLst>
          </p:cNvPr>
          <p:cNvSpPr txBox="1"/>
          <p:nvPr/>
        </p:nvSpPr>
        <p:spPr>
          <a:xfrm flipH="1">
            <a:off x="7813955" y="6391991"/>
            <a:ext cx="1366222" cy="400110"/>
          </a:xfrm>
          <a:prstGeom prst="rect">
            <a:avLst/>
          </a:prstGeom>
          <a:noFill/>
        </p:spPr>
        <p:txBody>
          <a:bodyPr wrap="square" rtlCol="0">
            <a:spAutoFit/>
          </a:bodyPr>
          <a:lstStyle/>
          <a:p>
            <a:r>
              <a:rPr lang="zh-CN" altLang="en-US" sz="2000" dirty="0">
                <a:latin typeface="Arial" panose="020B0604020202020204" pitchFamily="34" charset="0"/>
                <a:cs typeface="Arial" panose="020B0604020202020204" pitchFamily="34" charset="0"/>
              </a:rPr>
              <a:t>春秋左傳</a:t>
            </a:r>
          </a:p>
        </p:txBody>
      </p:sp>
      <p:sp>
        <p:nvSpPr>
          <p:cNvPr id="19" name="矩形 18">
            <a:extLst>
              <a:ext uri="{FF2B5EF4-FFF2-40B4-BE49-F238E27FC236}">
                <a16:creationId xmlns:a16="http://schemas.microsoft.com/office/drawing/2014/main" id="{A6E5502A-72DB-4A76-A379-ADEAB934907C}"/>
              </a:ext>
            </a:extLst>
          </p:cNvPr>
          <p:cNvSpPr/>
          <p:nvPr/>
        </p:nvSpPr>
        <p:spPr>
          <a:xfrm>
            <a:off x="9908771" y="2664627"/>
            <a:ext cx="290946" cy="256032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76C069D1-0F6A-434C-8C58-78C6285BB1AC}"/>
              </a:ext>
            </a:extLst>
          </p:cNvPr>
          <p:cNvSpPr/>
          <p:nvPr/>
        </p:nvSpPr>
        <p:spPr>
          <a:xfrm>
            <a:off x="6827521" y="2916780"/>
            <a:ext cx="290946" cy="230816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9C53B33C-EBA5-4616-812C-13952BCE1477}"/>
              </a:ext>
            </a:extLst>
          </p:cNvPr>
          <p:cNvSpPr/>
          <p:nvPr/>
        </p:nvSpPr>
        <p:spPr>
          <a:xfrm>
            <a:off x="4652357" y="2140925"/>
            <a:ext cx="302028" cy="291776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EF8C586D-A8D8-4CE7-B1CF-1D1E9A60E46A}"/>
              </a:ext>
            </a:extLst>
          </p:cNvPr>
          <p:cNvSpPr/>
          <p:nvPr/>
        </p:nvSpPr>
        <p:spPr>
          <a:xfrm>
            <a:off x="4264754" y="1432957"/>
            <a:ext cx="302028" cy="2711335"/>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35283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54495A8-10BA-454C-8459-67C0139FE183}"/>
              </a:ext>
            </a:extLst>
          </p:cNvPr>
          <p:cNvSpPr/>
          <p:nvPr/>
        </p:nvSpPr>
        <p:spPr>
          <a:xfrm>
            <a:off x="0" y="254000"/>
            <a:ext cx="12192000" cy="8484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51727B2D-99FD-40ED-9F4E-793C2CC33066}"/>
              </a:ext>
            </a:extLst>
          </p:cNvPr>
          <p:cNvSpPr>
            <a:spLocks noGrp="1"/>
          </p:cNvSpPr>
          <p:nvPr>
            <p:ph type="title"/>
          </p:nvPr>
        </p:nvSpPr>
        <p:spPr>
          <a:xfrm>
            <a:off x="838200" y="19685"/>
            <a:ext cx="10515600" cy="1325563"/>
          </a:xfrm>
        </p:spPr>
        <p:txBody>
          <a:bodyPr>
            <a:normAutofit/>
          </a:bodyPr>
          <a:lstStyle/>
          <a:p>
            <a:r>
              <a:rPr lang="en-US" altLang="zh-CN" sz="3500" b="1" dirty="0">
                <a:solidFill>
                  <a:schemeClr val="bg1"/>
                </a:solidFill>
                <a:latin typeface="Montserrat" panose="00000500000000000000" pitchFamily="2" charset="0"/>
              </a:rPr>
              <a:t>CHGIS: </a:t>
            </a:r>
            <a:r>
              <a:rPr lang="en-US" altLang="zh-CN" sz="2500" b="1" dirty="0">
                <a:solidFill>
                  <a:schemeClr val="bg1"/>
                </a:solidFill>
                <a:latin typeface="Montserrat" panose="00000500000000000000" pitchFamily="2" charset="0"/>
              </a:rPr>
              <a:t>China Historical Geographic Information System</a:t>
            </a:r>
            <a:endParaRPr lang="zh-CN" altLang="en-US" sz="2500" b="1" dirty="0">
              <a:solidFill>
                <a:schemeClr val="bg1"/>
              </a:solidFill>
              <a:latin typeface="Montserrat" panose="00000500000000000000" pitchFamily="2" charset="0"/>
            </a:endParaRPr>
          </a:p>
        </p:txBody>
      </p:sp>
      <p:pic>
        <p:nvPicPr>
          <p:cNvPr id="5" name="Google Shape;56;p1" descr="Partners | The F(o)und Project">
            <a:extLst>
              <a:ext uri="{FF2B5EF4-FFF2-40B4-BE49-F238E27FC236}">
                <a16:creationId xmlns:a16="http://schemas.microsoft.com/office/drawing/2014/main" id="{DF171AFC-D719-4488-A780-757011499841}"/>
              </a:ext>
            </a:extLst>
          </p:cNvPr>
          <p:cNvPicPr preferRelativeResize="0"/>
          <p:nvPr/>
        </p:nvPicPr>
        <p:blipFill rotWithShape="1">
          <a:blip r:embed="rId3">
            <a:alphaModFix/>
          </a:blip>
          <a:srcRect/>
          <a:stretch/>
        </p:blipFill>
        <p:spPr>
          <a:xfrm>
            <a:off x="3804120" y="5540041"/>
            <a:ext cx="2291880" cy="801532"/>
          </a:xfrm>
          <a:prstGeom prst="rect">
            <a:avLst/>
          </a:prstGeom>
          <a:noFill/>
          <a:ln>
            <a:noFill/>
          </a:ln>
        </p:spPr>
      </p:pic>
      <p:pic>
        <p:nvPicPr>
          <p:cNvPr id="2050" name="Picture 2">
            <a:extLst>
              <a:ext uri="{FF2B5EF4-FFF2-40B4-BE49-F238E27FC236}">
                <a16:creationId xmlns:a16="http://schemas.microsoft.com/office/drawing/2014/main" id="{13760F22-37F2-46F6-9CDB-573E48E4F9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91367"/>
            <a:ext cx="12192000" cy="2487613"/>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a:extLst>
              <a:ext uri="{FF2B5EF4-FFF2-40B4-BE49-F238E27FC236}">
                <a16:creationId xmlns:a16="http://schemas.microsoft.com/office/drawing/2014/main" id="{5063990C-CEC6-4A4C-9F04-26BF4B305EC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07" b="89789" l="5028" r="89758">
                        <a14:foregroundMark x1="6145" y1="25704" x2="6145" y2="25704"/>
                        <a14:foregroundMark x1="5028" y1="46479" x2="5028" y2="46479"/>
                        <a14:foregroundMark x1="5587" y1="73239" x2="5587" y2="73239"/>
                        <a14:foregroundMark x1="44507" y1="85563" x2="44507" y2="85563"/>
                        <a14:foregroundMark x1="45251" y1="55282" x2="45251" y2="55552"/>
                        <a14:foregroundMark x1="42272" y1="27113" x2="42272" y2="27113"/>
                        <a14:foregroundMark x1="37616" y1="36268" x2="37616" y2="36268"/>
                        <a14:foregroundMark x1="16201" y1="48944" x2="16201" y2="48944"/>
                        <a14:foregroundMark x1="71881" y1="27465" x2="71881" y2="27465"/>
                        <a14:foregroundMark x1="72812" y1="27113" x2="74302" y2="26408"/>
                        <a14:foregroundMark x1="76536" y1="30986" x2="76536" y2="30986"/>
                        <a14:foregroundMark x1="70205" y1="41197" x2="70205" y2="41197"/>
                        <a14:foregroundMark x1="83613" y1="36620" x2="83613" y2="36620"/>
                        <a14:foregroundMark x1="82309" y1="40141" x2="83054" y2="40141"/>
                        <a14:backgroundMark x1="34637" y1="23592" x2="34637" y2="23592"/>
                        <a14:backgroundMark x1="33892" y1="33451" x2="33892" y2="33451"/>
                        <a14:backgroundMark x1="33333" y1="22183" x2="33333" y2="22183"/>
                        <a14:backgroundMark x1="41527" y1="35211" x2="41527" y2="35211"/>
                        <a14:backgroundMark x1="35382" y1="42606" x2="34637" y2="42254"/>
                        <a14:backgroundMark x1="27747" y1="45423" x2="27747" y2="45423"/>
                        <a14:backgroundMark x1="33892" y1="53873" x2="34637" y2="53521"/>
                        <a14:backgroundMark x1="37803" y1="70070" x2="37058" y2="70775"/>
                        <a14:backgroundMark x1="28492" y1="55282" x2="27374" y2="55282"/>
                        <a14:backgroundMark x1="43017" y1="81338" x2="43575" y2="79930"/>
                        <a14:backgroundMark x1="45065" y1="69014" x2="45251" y2="66901"/>
                        <a14:backgroundMark x1="44320" y1="61620" x2="44879" y2="63732"/>
                        <a14:backgroundMark x1="43203" y1="57746" x2="44507" y2="61620"/>
                        <a14:backgroundMark x1="44879" y1="65845" x2="44879" y2="71479"/>
                        <a14:backgroundMark x1="45065" y1="56338" x2="44693" y2="74296"/>
                        <a14:backgroundMark x1="44693" y1="74296" x2="42458" y2="79577"/>
                        <a14:backgroundMark x1="19739" y1="80634" x2="19739" y2="80634"/>
                        <a14:backgroundMark x1="10615" y1="64789" x2="10615" y2="64789"/>
                        <a14:backgroundMark x1="18808" y1="75000" x2="17877" y2="74648"/>
                        <a14:backgroundMark x1="11972" y1="48944" x2="12291" y2="50000"/>
                        <a14:backgroundMark x1="10801" y1="45070" x2="11972" y2="48944"/>
                        <a14:backgroundMark x1="14339" y1="34859" x2="13222" y2="34859"/>
                        <a14:backgroundMark x1="17691" y1="36972" x2="19181" y2="38028"/>
                        <a14:backgroundMark x1="9497" y1="37676" x2="10801" y2="35563"/>
                        <a14:backgroundMark x1="13594" y1="41901" x2="14898" y2="42606"/>
                        <a14:backgroundMark x1="10801" y1="54930" x2="10801" y2="54930"/>
                        <a14:backgroundMark x1="28119" y1="20775" x2="28119" y2="20775"/>
                      </a14:backgroundRemoval>
                    </a14:imgEffect>
                  </a14:imgLayer>
                </a14:imgProps>
              </a:ext>
            </a:extLst>
          </a:blip>
          <a:srcRect r="50000"/>
          <a:stretch/>
        </p:blipFill>
        <p:spPr>
          <a:xfrm>
            <a:off x="6446679" y="5430866"/>
            <a:ext cx="899825" cy="951770"/>
          </a:xfrm>
          <a:prstGeom prst="rect">
            <a:avLst/>
          </a:prstGeom>
        </p:spPr>
      </p:pic>
      <p:pic>
        <p:nvPicPr>
          <p:cNvPr id="2052" name="Picture 4" descr="复旦标志">
            <a:extLst>
              <a:ext uri="{FF2B5EF4-FFF2-40B4-BE49-F238E27FC236}">
                <a16:creationId xmlns:a16="http://schemas.microsoft.com/office/drawing/2014/main" id="{7A07F8B5-F9CF-4E3C-8E3F-EDACA740AEC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5083" t="20871" r="4887" b="17075"/>
          <a:stretch/>
        </p:blipFill>
        <p:spPr bwMode="auto">
          <a:xfrm>
            <a:off x="7346504" y="5473987"/>
            <a:ext cx="975042" cy="921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765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54495A8-10BA-454C-8459-67C0139FE183}"/>
              </a:ext>
            </a:extLst>
          </p:cNvPr>
          <p:cNvSpPr/>
          <p:nvPr/>
        </p:nvSpPr>
        <p:spPr>
          <a:xfrm>
            <a:off x="0" y="254000"/>
            <a:ext cx="12192000" cy="8484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51727B2D-99FD-40ED-9F4E-793C2CC33066}"/>
              </a:ext>
            </a:extLst>
          </p:cNvPr>
          <p:cNvSpPr>
            <a:spLocks noGrp="1"/>
          </p:cNvSpPr>
          <p:nvPr>
            <p:ph type="title"/>
          </p:nvPr>
        </p:nvSpPr>
        <p:spPr>
          <a:xfrm>
            <a:off x="838200" y="19685"/>
            <a:ext cx="10515600" cy="1325563"/>
          </a:xfrm>
        </p:spPr>
        <p:txBody>
          <a:bodyPr>
            <a:normAutofit/>
          </a:bodyPr>
          <a:lstStyle/>
          <a:p>
            <a:r>
              <a:rPr lang="en-US" altLang="zh-CN" sz="3500" b="1" dirty="0">
                <a:solidFill>
                  <a:schemeClr val="bg1"/>
                </a:solidFill>
                <a:latin typeface="Montserrat" panose="00000500000000000000" pitchFamily="2" charset="0"/>
              </a:rPr>
              <a:t>CHGIS: </a:t>
            </a:r>
            <a:r>
              <a:rPr lang="en-US" altLang="zh-CN" sz="2500" b="1" dirty="0">
                <a:solidFill>
                  <a:schemeClr val="bg1"/>
                </a:solidFill>
                <a:latin typeface="Montserrat" panose="00000500000000000000" pitchFamily="2" charset="0"/>
              </a:rPr>
              <a:t>China Historical Geographic Information System</a:t>
            </a:r>
            <a:endParaRPr lang="zh-CN" altLang="en-US" sz="2500" b="1" dirty="0">
              <a:solidFill>
                <a:schemeClr val="bg1"/>
              </a:solidFill>
              <a:latin typeface="Montserrat" panose="00000500000000000000" pitchFamily="2" charset="0"/>
            </a:endParaRPr>
          </a:p>
        </p:txBody>
      </p:sp>
      <p:sp>
        <p:nvSpPr>
          <p:cNvPr id="3" name="内容占位符 2">
            <a:extLst>
              <a:ext uri="{FF2B5EF4-FFF2-40B4-BE49-F238E27FC236}">
                <a16:creationId xmlns:a16="http://schemas.microsoft.com/office/drawing/2014/main" id="{94B34541-113A-41C6-842D-4A86FC3CD659}"/>
              </a:ext>
            </a:extLst>
          </p:cNvPr>
          <p:cNvSpPr>
            <a:spLocks noGrp="1"/>
          </p:cNvSpPr>
          <p:nvPr>
            <p:ph idx="1"/>
          </p:nvPr>
        </p:nvSpPr>
        <p:spPr/>
        <p:txBody>
          <a:bodyPr>
            <a:normAutofit/>
          </a:bodyPr>
          <a:lstStyle/>
          <a:p>
            <a:r>
              <a:rPr lang="en-US" altLang="zh-CN" sz="2500" dirty="0">
                <a:latin typeface="Montserrat" panose="00000500000000000000" pitchFamily="2" charset="0"/>
              </a:rPr>
              <a:t>Gap in Early China Data</a:t>
            </a:r>
            <a:endParaRPr lang="zh-CN" altLang="en-US" sz="2500" dirty="0">
              <a:latin typeface="Montserrat" panose="00000500000000000000" pitchFamily="2" charset="0"/>
            </a:endParaRPr>
          </a:p>
        </p:txBody>
      </p:sp>
      <p:pic>
        <p:nvPicPr>
          <p:cNvPr id="12" name="图片 11">
            <a:extLst>
              <a:ext uri="{FF2B5EF4-FFF2-40B4-BE49-F238E27FC236}">
                <a16:creationId xmlns:a16="http://schemas.microsoft.com/office/drawing/2014/main" id="{4A6C45C4-0E1E-4772-AA44-8878E3A542B7}"/>
              </a:ext>
            </a:extLst>
          </p:cNvPr>
          <p:cNvPicPr>
            <a:picLocks noChangeAspect="1"/>
          </p:cNvPicPr>
          <p:nvPr/>
        </p:nvPicPr>
        <p:blipFill>
          <a:blip r:embed="rId3"/>
          <a:stretch>
            <a:fillRect/>
          </a:stretch>
        </p:blipFill>
        <p:spPr>
          <a:xfrm>
            <a:off x="0" y="2349492"/>
            <a:ext cx="12192000" cy="3954565"/>
          </a:xfrm>
          <a:prstGeom prst="rect">
            <a:avLst/>
          </a:prstGeom>
        </p:spPr>
      </p:pic>
      <p:sp>
        <p:nvSpPr>
          <p:cNvPr id="13" name="文本框 12">
            <a:extLst>
              <a:ext uri="{FF2B5EF4-FFF2-40B4-BE49-F238E27FC236}">
                <a16:creationId xmlns:a16="http://schemas.microsoft.com/office/drawing/2014/main" id="{5AFCA5CC-24D4-4919-BBA1-5B8EFC2BA699}"/>
              </a:ext>
            </a:extLst>
          </p:cNvPr>
          <p:cNvSpPr txBox="1"/>
          <p:nvPr/>
        </p:nvSpPr>
        <p:spPr>
          <a:xfrm>
            <a:off x="448887" y="6304057"/>
            <a:ext cx="10640291" cy="338554"/>
          </a:xfrm>
          <a:prstGeom prst="rect">
            <a:avLst/>
          </a:prstGeom>
          <a:noFill/>
        </p:spPr>
        <p:txBody>
          <a:bodyPr wrap="square" rtlCol="0">
            <a:spAutoFit/>
          </a:bodyPr>
          <a:lstStyle/>
          <a:p>
            <a:r>
              <a:rPr lang="en-US" altLang="zh-CN" sz="1600" dirty="0">
                <a:latin typeface="Montserrat" panose="00000500000000000000" pitchFamily="2" charset="0"/>
              </a:rPr>
              <a:t>* CHGIS V6 TIME SERIES Data</a:t>
            </a:r>
            <a:endParaRPr lang="zh-CN" altLang="en-US" sz="1600" dirty="0">
              <a:latin typeface="Montserrat" panose="00000500000000000000" pitchFamily="2" charset="0"/>
            </a:endParaRPr>
          </a:p>
        </p:txBody>
      </p:sp>
      <p:cxnSp>
        <p:nvCxnSpPr>
          <p:cNvPr id="15" name="直接连接符 14">
            <a:extLst>
              <a:ext uri="{FF2B5EF4-FFF2-40B4-BE49-F238E27FC236}">
                <a16:creationId xmlns:a16="http://schemas.microsoft.com/office/drawing/2014/main" id="{712739E6-AD9C-4C3E-A16F-CDC8138B03EE}"/>
              </a:ext>
            </a:extLst>
          </p:cNvPr>
          <p:cNvCxnSpPr>
            <a:cxnSpLocks/>
          </p:cNvCxnSpPr>
          <p:nvPr/>
        </p:nvCxnSpPr>
        <p:spPr>
          <a:xfrm>
            <a:off x="2953657" y="2590800"/>
            <a:ext cx="0" cy="2823029"/>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963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54495A8-10BA-454C-8459-67C0139FE183}"/>
              </a:ext>
            </a:extLst>
          </p:cNvPr>
          <p:cNvSpPr/>
          <p:nvPr/>
        </p:nvSpPr>
        <p:spPr>
          <a:xfrm>
            <a:off x="0" y="254000"/>
            <a:ext cx="12192000" cy="8484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51727B2D-99FD-40ED-9F4E-793C2CC33066}"/>
              </a:ext>
            </a:extLst>
          </p:cNvPr>
          <p:cNvSpPr>
            <a:spLocks noGrp="1"/>
          </p:cNvSpPr>
          <p:nvPr>
            <p:ph type="title"/>
          </p:nvPr>
        </p:nvSpPr>
        <p:spPr>
          <a:xfrm>
            <a:off x="838200" y="19685"/>
            <a:ext cx="10515600" cy="1325563"/>
          </a:xfrm>
        </p:spPr>
        <p:txBody>
          <a:bodyPr>
            <a:normAutofit/>
          </a:bodyPr>
          <a:lstStyle/>
          <a:p>
            <a:r>
              <a:rPr lang="en-US" altLang="zh-CN" sz="3500" b="1" dirty="0">
                <a:solidFill>
                  <a:schemeClr val="bg1"/>
                </a:solidFill>
                <a:latin typeface="Montserrat" panose="00000500000000000000" pitchFamily="2" charset="0"/>
              </a:rPr>
              <a:t>Chain of Annotations and Commentaries</a:t>
            </a:r>
            <a:endParaRPr lang="zh-CN" altLang="en-US" sz="3500" b="1" dirty="0">
              <a:solidFill>
                <a:schemeClr val="bg1"/>
              </a:solidFill>
              <a:latin typeface="Montserrat" panose="00000500000000000000" pitchFamily="2" charset="0"/>
            </a:endParaRPr>
          </a:p>
        </p:txBody>
      </p:sp>
      <p:sp>
        <p:nvSpPr>
          <p:cNvPr id="9" name="文本框 8">
            <a:extLst>
              <a:ext uri="{FF2B5EF4-FFF2-40B4-BE49-F238E27FC236}">
                <a16:creationId xmlns:a16="http://schemas.microsoft.com/office/drawing/2014/main" id="{AA45EF7E-1240-43FC-B0D3-89361D32E11F}"/>
              </a:ext>
            </a:extLst>
          </p:cNvPr>
          <p:cNvSpPr txBox="1"/>
          <p:nvPr/>
        </p:nvSpPr>
        <p:spPr>
          <a:xfrm>
            <a:off x="4902572" y="1625439"/>
            <a:ext cx="6098240" cy="923330"/>
          </a:xfrm>
          <a:prstGeom prst="rect">
            <a:avLst/>
          </a:prstGeom>
          <a:noFill/>
        </p:spPr>
        <p:txBody>
          <a:bodyPr wrap="square">
            <a:spAutoFit/>
          </a:bodyPr>
          <a:lstStyle/>
          <a:p>
            <a:r>
              <a:rPr lang="zh-CN" altLang="en-US" dirty="0">
                <a:latin typeface="Arial" panose="020B0604020202020204" pitchFamily="34" charset="0"/>
                <a:cs typeface="Arial" panose="020B0604020202020204" pitchFamily="34" charset="0"/>
              </a:rPr>
              <a:t>初楚范巫矞似，謂成王，與子玉，子西，曰，三君皆將強死，城濮之役，王思之，故使止子玉曰，毋死，不及，止子西，子西縊而縣絕，王使適至，遂止之，使為</a:t>
            </a:r>
            <a:r>
              <a:rPr lang="zh-CN" altLang="en-US" b="1" dirty="0">
                <a:solidFill>
                  <a:srgbClr val="6D91D1"/>
                </a:solidFill>
                <a:latin typeface="Arial" panose="020B0604020202020204" pitchFamily="34" charset="0"/>
                <a:cs typeface="Arial" panose="020B0604020202020204" pitchFamily="34" charset="0"/>
              </a:rPr>
              <a:t>商</a:t>
            </a:r>
            <a:r>
              <a:rPr lang="zh-CN" altLang="en-US" dirty="0">
                <a:latin typeface="Arial" panose="020B0604020202020204" pitchFamily="34" charset="0"/>
                <a:cs typeface="Arial" panose="020B0604020202020204" pitchFamily="34" charset="0"/>
              </a:rPr>
              <a:t>公。</a:t>
            </a:r>
          </a:p>
        </p:txBody>
      </p:sp>
      <p:sp>
        <p:nvSpPr>
          <p:cNvPr id="11" name="文本框 10">
            <a:extLst>
              <a:ext uri="{FF2B5EF4-FFF2-40B4-BE49-F238E27FC236}">
                <a16:creationId xmlns:a16="http://schemas.microsoft.com/office/drawing/2014/main" id="{51C29F7F-AD13-4D4E-A8AE-566C9659FD80}"/>
              </a:ext>
            </a:extLst>
          </p:cNvPr>
          <p:cNvSpPr txBox="1"/>
          <p:nvPr/>
        </p:nvSpPr>
        <p:spPr>
          <a:xfrm>
            <a:off x="3116352" y="1902438"/>
            <a:ext cx="1280832" cy="369332"/>
          </a:xfrm>
          <a:prstGeom prst="rect">
            <a:avLst/>
          </a:prstGeom>
          <a:noFill/>
        </p:spPr>
        <p:txBody>
          <a:bodyPr wrap="square">
            <a:spAutoFit/>
          </a:bodyPr>
          <a:lstStyle/>
          <a:p>
            <a:pPr algn="l">
              <a:spcAft>
                <a:spcPts val="1000"/>
              </a:spcAft>
            </a:pPr>
            <a:r>
              <a:rPr lang="zh-CN" altLang="en-US" sz="1800" b="1" i="0" dirty="0">
                <a:solidFill>
                  <a:srgbClr val="000000"/>
                </a:solidFill>
                <a:effectLst/>
                <a:latin typeface="Verdana" panose="020B0604030504040204" pitchFamily="34" charset="0"/>
              </a:rPr>
              <a:t>春秋左傳</a:t>
            </a:r>
          </a:p>
        </p:txBody>
      </p:sp>
      <p:sp>
        <p:nvSpPr>
          <p:cNvPr id="12" name="文本框 11">
            <a:extLst>
              <a:ext uri="{FF2B5EF4-FFF2-40B4-BE49-F238E27FC236}">
                <a16:creationId xmlns:a16="http://schemas.microsoft.com/office/drawing/2014/main" id="{E2EF1D16-ABE8-4CEC-8B40-1EFD5A147B23}"/>
              </a:ext>
            </a:extLst>
          </p:cNvPr>
          <p:cNvSpPr txBox="1"/>
          <p:nvPr/>
        </p:nvSpPr>
        <p:spPr>
          <a:xfrm>
            <a:off x="874056" y="1915885"/>
            <a:ext cx="1971114" cy="369332"/>
          </a:xfrm>
          <a:prstGeom prst="rect">
            <a:avLst/>
          </a:prstGeom>
          <a:noFill/>
        </p:spPr>
        <p:txBody>
          <a:bodyPr wrap="square">
            <a:spAutoFit/>
          </a:bodyPr>
          <a:lstStyle/>
          <a:p>
            <a:pPr algn="l">
              <a:spcAft>
                <a:spcPts val="1000"/>
              </a:spcAft>
            </a:pPr>
            <a:r>
              <a:rPr lang="en-US" altLang="zh-CN" sz="1800" b="1" i="0" dirty="0">
                <a:solidFill>
                  <a:srgbClr val="000000"/>
                </a:solidFill>
                <a:effectLst/>
                <a:latin typeface="Verdana" panose="020B0604030504040204" pitchFamily="34" charset="0"/>
              </a:rPr>
              <a:t>770 – 476 BC</a:t>
            </a:r>
            <a:endParaRPr lang="zh-CN" altLang="en-US" sz="1800" b="1" i="0" dirty="0">
              <a:solidFill>
                <a:srgbClr val="000000"/>
              </a:solidFill>
              <a:effectLst/>
              <a:latin typeface="Verdana" panose="020B0604030504040204" pitchFamily="34" charset="0"/>
            </a:endParaRPr>
          </a:p>
        </p:txBody>
      </p:sp>
      <p:sp>
        <p:nvSpPr>
          <p:cNvPr id="14" name="文本框 13">
            <a:extLst>
              <a:ext uri="{FF2B5EF4-FFF2-40B4-BE49-F238E27FC236}">
                <a16:creationId xmlns:a16="http://schemas.microsoft.com/office/drawing/2014/main" id="{AC207463-BF39-4315-ABF0-923029F79E24}"/>
              </a:ext>
            </a:extLst>
          </p:cNvPr>
          <p:cNvSpPr txBox="1"/>
          <p:nvPr/>
        </p:nvSpPr>
        <p:spPr>
          <a:xfrm>
            <a:off x="4902572" y="3268558"/>
            <a:ext cx="6098240" cy="369332"/>
          </a:xfrm>
          <a:prstGeom prst="rect">
            <a:avLst/>
          </a:prstGeom>
          <a:noFill/>
        </p:spPr>
        <p:txBody>
          <a:bodyPr wrap="square">
            <a:spAutoFit/>
          </a:bodyPr>
          <a:lstStyle/>
          <a:p>
            <a:r>
              <a:rPr lang="zh-CN" altLang="en-US" dirty="0">
                <a:latin typeface="Arial" panose="020B0604020202020204" pitchFamily="34" charset="0"/>
                <a:cs typeface="Arial" panose="020B0604020202020204" pitchFamily="34" charset="0"/>
              </a:rPr>
              <a:t>商，楚邑。今</a:t>
            </a:r>
            <a:r>
              <a:rPr lang="zh-CN" altLang="en-US" b="1" dirty="0">
                <a:solidFill>
                  <a:srgbClr val="6D91D1"/>
                </a:solidFill>
                <a:latin typeface="Arial" panose="020B0604020202020204" pitchFamily="34" charset="0"/>
                <a:cs typeface="Arial" panose="020B0604020202020204" pitchFamily="34" charset="0"/>
              </a:rPr>
              <a:t>上雒商縣</a:t>
            </a:r>
            <a:r>
              <a:rPr lang="zh-CN" altLang="en-US" dirty="0">
                <a:latin typeface="Arial" panose="020B0604020202020204" pitchFamily="34" charset="0"/>
                <a:cs typeface="Arial" panose="020B0604020202020204" pitchFamily="34" charset="0"/>
              </a:rPr>
              <a:t>。</a:t>
            </a:r>
          </a:p>
        </p:txBody>
      </p:sp>
      <p:sp>
        <p:nvSpPr>
          <p:cNvPr id="15" name="文本框 14">
            <a:extLst>
              <a:ext uri="{FF2B5EF4-FFF2-40B4-BE49-F238E27FC236}">
                <a16:creationId xmlns:a16="http://schemas.microsoft.com/office/drawing/2014/main" id="{078BFEFA-7388-4EEB-8F6D-09FED1998951}"/>
              </a:ext>
            </a:extLst>
          </p:cNvPr>
          <p:cNvSpPr txBox="1"/>
          <p:nvPr/>
        </p:nvSpPr>
        <p:spPr>
          <a:xfrm>
            <a:off x="3078253" y="3268558"/>
            <a:ext cx="1280832" cy="369332"/>
          </a:xfrm>
          <a:prstGeom prst="rect">
            <a:avLst/>
          </a:prstGeom>
          <a:noFill/>
        </p:spPr>
        <p:txBody>
          <a:bodyPr wrap="square">
            <a:spAutoFit/>
          </a:bodyPr>
          <a:lstStyle/>
          <a:p>
            <a:pPr algn="ctr">
              <a:spcAft>
                <a:spcPts val="1000"/>
              </a:spcAft>
            </a:pPr>
            <a:r>
              <a:rPr lang="zh-CN" altLang="en-US" b="1" dirty="0">
                <a:solidFill>
                  <a:srgbClr val="000000"/>
                </a:solidFill>
                <a:latin typeface="Verdana" panose="020B0604030504040204" pitchFamily="34" charset="0"/>
              </a:rPr>
              <a:t>杜預註</a:t>
            </a:r>
            <a:endParaRPr lang="zh-CN" altLang="en-US" sz="1800" b="1" i="0" dirty="0">
              <a:solidFill>
                <a:srgbClr val="000000"/>
              </a:solidFill>
              <a:effectLst/>
              <a:latin typeface="Verdana" panose="020B0604030504040204" pitchFamily="34" charset="0"/>
            </a:endParaRPr>
          </a:p>
        </p:txBody>
      </p:sp>
      <p:sp>
        <p:nvSpPr>
          <p:cNvPr id="16" name="文本框 15">
            <a:extLst>
              <a:ext uri="{FF2B5EF4-FFF2-40B4-BE49-F238E27FC236}">
                <a16:creationId xmlns:a16="http://schemas.microsoft.com/office/drawing/2014/main" id="{8A570867-F9E5-4A14-8282-70D8D713BF1D}"/>
              </a:ext>
            </a:extLst>
          </p:cNvPr>
          <p:cNvSpPr txBox="1"/>
          <p:nvPr/>
        </p:nvSpPr>
        <p:spPr>
          <a:xfrm>
            <a:off x="849404" y="3268558"/>
            <a:ext cx="1971114" cy="369332"/>
          </a:xfrm>
          <a:prstGeom prst="rect">
            <a:avLst/>
          </a:prstGeom>
          <a:noFill/>
        </p:spPr>
        <p:txBody>
          <a:bodyPr wrap="square">
            <a:spAutoFit/>
          </a:bodyPr>
          <a:lstStyle/>
          <a:p>
            <a:pPr algn="l">
              <a:spcAft>
                <a:spcPts val="1000"/>
              </a:spcAft>
            </a:pPr>
            <a:r>
              <a:rPr lang="en-US" altLang="zh-CN" sz="1800" b="1" i="0" dirty="0">
                <a:solidFill>
                  <a:srgbClr val="000000"/>
                </a:solidFill>
                <a:effectLst/>
                <a:latin typeface="Verdana" panose="020B0604030504040204" pitchFamily="34" charset="0"/>
              </a:rPr>
              <a:t>222 – 285 AD</a:t>
            </a:r>
            <a:endParaRPr lang="zh-CN" altLang="en-US" sz="1800" b="1" i="0" dirty="0">
              <a:solidFill>
                <a:srgbClr val="000000"/>
              </a:solidFill>
              <a:effectLst/>
              <a:latin typeface="Verdana" panose="020B0604030504040204" pitchFamily="34" charset="0"/>
            </a:endParaRPr>
          </a:p>
        </p:txBody>
      </p:sp>
      <p:sp>
        <p:nvSpPr>
          <p:cNvPr id="18" name="文本框 17">
            <a:extLst>
              <a:ext uri="{FF2B5EF4-FFF2-40B4-BE49-F238E27FC236}">
                <a16:creationId xmlns:a16="http://schemas.microsoft.com/office/drawing/2014/main" id="{ED2D0731-CCDB-4614-A1DF-0E5ABC25E306}"/>
              </a:ext>
            </a:extLst>
          </p:cNvPr>
          <p:cNvSpPr txBox="1"/>
          <p:nvPr/>
        </p:nvSpPr>
        <p:spPr>
          <a:xfrm>
            <a:off x="2997571" y="4472914"/>
            <a:ext cx="1641663" cy="369332"/>
          </a:xfrm>
          <a:prstGeom prst="rect">
            <a:avLst/>
          </a:prstGeom>
          <a:noFill/>
        </p:spPr>
        <p:txBody>
          <a:bodyPr wrap="square">
            <a:spAutoFit/>
          </a:bodyPr>
          <a:lstStyle/>
          <a:p>
            <a:r>
              <a:rPr lang="zh-CN" altLang="en-US" b="1" dirty="0"/>
              <a:t>春秋地理考實</a:t>
            </a:r>
          </a:p>
        </p:txBody>
      </p:sp>
      <p:sp>
        <p:nvSpPr>
          <p:cNvPr id="20" name="文本框 19">
            <a:extLst>
              <a:ext uri="{FF2B5EF4-FFF2-40B4-BE49-F238E27FC236}">
                <a16:creationId xmlns:a16="http://schemas.microsoft.com/office/drawing/2014/main" id="{3F7F70DE-1E8E-4A8A-85A0-246D4315D7F4}"/>
              </a:ext>
            </a:extLst>
          </p:cNvPr>
          <p:cNvSpPr txBox="1"/>
          <p:nvPr/>
        </p:nvSpPr>
        <p:spPr>
          <a:xfrm>
            <a:off x="4902572" y="4472914"/>
            <a:ext cx="7264773" cy="369332"/>
          </a:xfrm>
          <a:prstGeom prst="rect">
            <a:avLst/>
          </a:prstGeom>
          <a:noFill/>
        </p:spPr>
        <p:txBody>
          <a:bodyPr wrap="square">
            <a:spAutoFit/>
          </a:bodyPr>
          <a:lstStyle/>
          <a:p>
            <a:r>
              <a:rPr lang="zh-CN" altLang="en-US" dirty="0"/>
              <a:t>楚成王時，楚地未能至商州，其使子西為商公，或是</a:t>
            </a:r>
            <a:r>
              <a:rPr lang="zh-CN" altLang="en-US" b="1" dirty="0">
                <a:solidFill>
                  <a:srgbClr val="6D91D1"/>
                </a:solidFill>
              </a:rPr>
              <a:t>商密之地</a:t>
            </a:r>
            <a:r>
              <a:rPr lang="zh-CN" altLang="en-US" dirty="0"/>
              <a:t>。</a:t>
            </a:r>
          </a:p>
        </p:txBody>
      </p:sp>
      <p:sp>
        <p:nvSpPr>
          <p:cNvPr id="21" name="文本框 20">
            <a:extLst>
              <a:ext uri="{FF2B5EF4-FFF2-40B4-BE49-F238E27FC236}">
                <a16:creationId xmlns:a16="http://schemas.microsoft.com/office/drawing/2014/main" id="{A46996C6-262B-489D-AB22-4E53A67C8DFF}"/>
              </a:ext>
            </a:extLst>
          </p:cNvPr>
          <p:cNvSpPr txBox="1"/>
          <p:nvPr/>
        </p:nvSpPr>
        <p:spPr>
          <a:xfrm>
            <a:off x="658904" y="4472914"/>
            <a:ext cx="2338667" cy="369332"/>
          </a:xfrm>
          <a:prstGeom prst="rect">
            <a:avLst/>
          </a:prstGeom>
          <a:noFill/>
        </p:spPr>
        <p:txBody>
          <a:bodyPr wrap="square">
            <a:spAutoFit/>
          </a:bodyPr>
          <a:lstStyle/>
          <a:p>
            <a:pPr algn="l">
              <a:spcAft>
                <a:spcPts val="1000"/>
              </a:spcAft>
            </a:pPr>
            <a:r>
              <a:rPr lang="en-US" altLang="zh-CN" sz="1800" b="1" i="0" dirty="0">
                <a:solidFill>
                  <a:srgbClr val="000000"/>
                </a:solidFill>
                <a:effectLst/>
                <a:latin typeface="Verdana" panose="020B0604030504040204" pitchFamily="34" charset="0"/>
              </a:rPr>
              <a:t>1681 – 1762 AD</a:t>
            </a:r>
            <a:endParaRPr lang="zh-CN" altLang="en-US" sz="1800" b="1" i="0" dirty="0">
              <a:solidFill>
                <a:srgbClr val="000000"/>
              </a:solidFill>
              <a:effectLst/>
              <a:latin typeface="Verdana" panose="020B0604030504040204" pitchFamily="34" charset="0"/>
            </a:endParaRPr>
          </a:p>
        </p:txBody>
      </p:sp>
      <p:sp>
        <p:nvSpPr>
          <p:cNvPr id="23" name="文本框 22">
            <a:extLst>
              <a:ext uri="{FF2B5EF4-FFF2-40B4-BE49-F238E27FC236}">
                <a16:creationId xmlns:a16="http://schemas.microsoft.com/office/drawing/2014/main" id="{1A957AAF-3079-4E8F-9E5D-99E5230662B1}"/>
              </a:ext>
            </a:extLst>
          </p:cNvPr>
          <p:cNvSpPr txBox="1"/>
          <p:nvPr/>
        </p:nvSpPr>
        <p:spPr>
          <a:xfrm>
            <a:off x="4902572" y="5588929"/>
            <a:ext cx="6098240" cy="923330"/>
          </a:xfrm>
          <a:prstGeom prst="rect">
            <a:avLst/>
          </a:prstGeom>
          <a:noFill/>
        </p:spPr>
        <p:txBody>
          <a:bodyPr wrap="square">
            <a:spAutoFit/>
          </a:bodyPr>
          <a:lstStyle/>
          <a:p>
            <a:r>
              <a:rPr lang="zh-CN" altLang="en-US" dirty="0"/>
              <a:t>據《左傳》文公十年載商公子西“沿漢溯江，將人郢”來分析，商縣當在漢水流域，由其商縣之名來推測，其地恐近商密，在今</a:t>
            </a:r>
            <a:r>
              <a:rPr lang="zh-CN" altLang="en-US" b="1" dirty="0">
                <a:solidFill>
                  <a:srgbClr val="6D91D1"/>
                </a:solidFill>
              </a:rPr>
              <a:t>湖北省均縣</a:t>
            </a:r>
            <a:r>
              <a:rPr lang="zh-CN" altLang="en-US" dirty="0"/>
              <a:t>附近。</a:t>
            </a:r>
          </a:p>
        </p:txBody>
      </p:sp>
      <p:sp>
        <p:nvSpPr>
          <p:cNvPr id="24" name="文本框 23">
            <a:extLst>
              <a:ext uri="{FF2B5EF4-FFF2-40B4-BE49-F238E27FC236}">
                <a16:creationId xmlns:a16="http://schemas.microsoft.com/office/drawing/2014/main" id="{915F7990-5DB2-45B0-A088-17534F0D997F}"/>
              </a:ext>
            </a:extLst>
          </p:cNvPr>
          <p:cNvSpPr txBox="1"/>
          <p:nvPr/>
        </p:nvSpPr>
        <p:spPr>
          <a:xfrm>
            <a:off x="2622175" y="5811740"/>
            <a:ext cx="2017059" cy="369332"/>
          </a:xfrm>
          <a:prstGeom prst="rect">
            <a:avLst/>
          </a:prstGeom>
          <a:noFill/>
        </p:spPr>
        <p:txBody>
          <a:bodyPr wrap="square">
            <a:spAutoFit/>
          </a:bodyPr>
          <a:lstStyle/>
          <a:p>
            <a:r>
              <a:rPr lang="zh-CN" altLang="en-US" b="1" dirty="0"/>
              <a:t>中國行政區劃通史</a:t>
            </a:r>
          </a:p>
        </p:txBody>
      </p:sp>
      <p:sp>
        <p:nvSpPr>
          <p:cNvPr id="25" name="文本框 24">
            <a:extLst>
              <a:ext uri="{FF2B5EF4-FFF2-40B4-BE49-F238E27FC236}">
                <a16:creationId xmlns:a16="http://schemas.microsoft.com/office/drawing/2014/main" id="{A6583F08-44B1-4C36-A2A1-1BE6E7BC72B6}"/>
              </a:ext>
            </a:extLst>
          </p:cNvPr>
          <p:cNvSpPr txBox="1"/>
          <p:nvPr/>
        </p:nvSpPr>
        <p:spPr>
          <a:xfrm>
            <a:off x="1099293" y="5804082"/>
            <a:ext cx="1617010" cy="376990"/>
          </a:xfrm>
          <a:prstGeom prst="rect">
            <a:avLst/>
          </a:prstGeom>
          <a:noFill/>
        </p:spPr>
        <p:txBody>
          <a:bodyPr wrap="square">
            <a:spAutoFit/>
          </a:bodyPr>
          <a:lstStyle/>
          <a:p>
            <a:pPr algn="l">
              <a:spcAft>
                <a:spcPts val="1000"/>
              </a:spcAft>
            </a:pPr>
            <a:r>
              <a:rPr lang="en-US" altLang="zh-CN" sz="1800" b="1" i="0" dirty="0">
                <a:solidFill>
                  <a:srgbClr val="000000"/>
                </a:solidFill>
                <a:effectLst/>
                <a:latin typeface="Verdana" panose="020B0604030504040204" pitchFamily="34" charset="0"/>
              </a:rPr>
              <a:t>2009 AD</a:t>
            </a:r>
            <a:endParaRPr lang="zh-CN" altLang="en-US" sz="1800" b="1" i="0" dirty="0">
              <a:solidFill>
                <a:srgbClr val="000000"/>
              </a:solidFill>
              <a:effectLst/>
              <a:latin typeface="Verdana" panose="020B0604030504040204" pitchFamily="34" charset="0"/>
            </a:endParaRPr>
          </a:p>
        </p:txBody>
      </p:sp>
      <p:sp>
        <p:nvSpPr>
          <p:cNvPr id="26" name="箭头: 右 25">
            <a:extLst>
              <a:ext uri="{FF2B5EF4-FFF2-40B4-BE49-F238E27FC236}">
                <a16:creationId xmlns:a16="http://schemas.microsoft.com/office/drawing/2014/main" id="{0614AFDD-B85B-4737-B61F-50FDB147E528}"/>
              </a:ext>
            </a:extLst>
          </p:cNvPr>
          <p:cNvSpPr/>
          <p:nvPr/>
        </p:nvSpPr>
        <p:spPr>
          <a:xfrm rot="5400000">
            <a:off x="3419592" y="2589948"/>
            <a:ext cx="598152" cy="387727"/>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Montserrat" panose="00000500000000000000" pitchFamily="2" charset="0"/>
            </a:endParaRPr>
          </a:p>
        </p:txBody>
      </p:sp>
      <p:sp>
        <p:nvSpPr>
          <p:cNvPr id="27" name="箭头: 右 26">
            <a:extLst>
              <a:ext uri="{FF2B5EF4-FFF2-40B4-BE49-F238E27FC236}">
                <a16:creationId xmlns:a16="http://schemas.microsoft.com/office/drawing/2014/main" id="{B495A304-56FC-4491-8D47-98D40A018BCC}"/>
              </a:ext>
            </a:extLst>
          </p:cNvPr>
          <p:cNvSpPr/>
          <p:nvPr/>
        </p:nvSpPr>
        <p:spPr>
          <a:xfrm rot="5400000">
            <a:off x="3419591" y="3885813"/>
            <a:ext cx="598152" cy="387727"/>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Montserrat" panose="00000500000000000000" pitchFamily="2" charset="0"/>
            </a:endParaRPr>
          </a:p>
        </p:txBody>
      </p:sp>
      <p:sp>
        <p:nvSpPr>
          <p:cNvPr id="28" name="箭头: 右 27">
            <a:extLst>
              <a:ext uri="{FF2B5EF4-FFF2-40B4-BE49-F238E27FC236}">
                <a16:creationId xmlns:a16="http://schemas.microsoft.com/office/drawing/2014/main" id="{EE0D2BCA-F566-4EAC-9473-CF79FDDB85E7}"/>
              </a:ext>
            </a:extLst>
          </p:cNvPr>
          <p:cNvSpPr/>
          <p:nvPr/>
        </p:nvSpPr>
        <p:spPr>
          <a:xfrm rot="5400000">
            <a:off x="3419591" y="5170884"/>
            <a:ext cx="598152" cy="387727"/>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3266117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54495A8-10BA-454C-8459-67C0139FE183}"/>
              </a:ext>
            </a:extLst>
          </p:cNvPr>
          <p:cNvSpPr/>
          <p:nvPr/>
        </p:nvSpPr>
        <p:spPr>
          <a:xfrm>
            <a:off x="0" y="256797"/>
            <a:ext cx="12192000" cy="8484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51727B2D-99FD-40ED-9F4E-793C2CC33066}"/>
              </a:ext>
            </a:extLst>
          </p:cNvPr>
          <p:cNvSpPr>
            <a:spLocks noGrp="1"/>
          </p:cNvSpPr>
          <p:nvPr>
            <p:ph type="title"/>
          </p:nvPr>
        </p:nvSpPr>
        <p:spPr>
          <a:xfrm>
            <a:off x="838200" y="19685"/>
            <a:ext cx="11137900" cy="1325563"/>
          </a:xfrm>
        </p:spPr>
        <p:txBody>
          <a:bodyPr>
            <a:normAutofit/>
          </a:bodyPr>
          <a:lstStyle/>
          <a:p>
            <a:r>
              <a:rPr lang="en-US" altLang="zh-CN" sz="2500" b="1" dirty="0">
                <a:solidFill>
                  <a:schemeClr val="bg1"/>
                </a:solidFill>
                <a:latin typeface="Montserrat" panose="00000500000000000000" pitchFamily="2" charset="0"/>
              </a:rPr>
              <a:t>Toponym Recognition and Relation Extraction  </a:t>
            </a:r>
            <a:r>
              <a:rPr lang="zh-CN" altLang="en-US" sz="2500" b="1" dirty="0">
                <a:solidFill>
                  <a:schemeClr val="bg1"/>
                </a:solidFill>
                <a:latin typeface="黑体" panose="02010609060101010101" pitchFamily="49" charset="-122"/>
                <a:ea typeface="黑体" panose="02010609060101010101" pitchFamily="49" charset="-122"/>
              </a:rPr>
              <a:t>地名识别与关系抽取</a:t>
            </a:r>
          </a:p>
        </p:txBody>
      </p:sp>
      <p:sp>
        <p:nvSpPr>
          <p:cNvPr id="6" name="文本框 5">
            <a:extLst>
              <a:ext uri="{FF2B5EF4-FFF2-40B4-BE49-F238E27FC236}">
                <a16:creationId xmlns:a16="http://schemas.microsoft.com/office/drawing/2014/main" id="{0C71D10F-FED2-49B6-803A-660B0A205301}"/>
              </a:ext>
            </a:extLst>
          </p:cNvPr>
          <p:cNvSpPr txBox="1"/>
          <p:nvPr/>
        </p:nvSpPr>
        <p:spPr>
          <a:xfrm>
            <a:off x="1417321" y="1608207"/>
            <a:ext cx="6546272" cy="1785104"/>
          </a:xfrm>
          <a:prstGeom prst="rect">
            <a:avLst/>
          </a:prstGeom>
          <a:noFill/>
        </p:spPr>
        <p:txBody>
          <a:bodyPr wrap="square">
            <a:spAutoFit/>
          </a:bodyPr>
          <a:lstStyle/>
          <a:p>
            <a:r>
              <a:rPr lang="zh-CN" altLang="en-US" sz="2200" dirty="0"/>
              <a:t>據《左傳》文公十年載商公子西“沿漢溯江，將入</a:t>
            </a:r>
            <a:r>
              <a:rPr lang="zh-CN" altLang="en-US" sz="2200" b="1" dirty="0">
                <a:solidFill>
                  <a:srgbClr val="6D91D1"/>
                </a:solidFill>
              </a:rPr>
              <a:t>郢</a:t>
            </a:r>
            <a:r>
              <a:rPr lang="zh-CN" altLang="en-US" sz="2200" dirty="0"/>
              <a:t>”</a:t>
            </a:r>
            <a:endParaRPr lang="en-US" altLang="zh-CN" sz="2200" dirty="0"/>
          </a:p>
          <a:p>
            <a:endParaRPr lang="en-US" altLang="zh-CN" sz="2200" dirty="0"/>
          </a:p>
          <a:p>
            <a:r>
              <a:rPr lang="zh-CN" altLang="en-US" sz="2200" dirty="0"/>
              <a:t>來分析，</a:t>
            </a:r>
            <a:r>
              <a:rPr lang="zh-CN" altLang="en-US" sz="2200" b="1" dirty="0">
                <a:solidFill>
                  <a:srgbClr val="6D91D1"/>
                </a:solidFill>
              </a:rPr>
              <a:t>商縣</a:t>
            </a:r>
            <a:r>
              <a:rPr lang="zh-CN" altLang="en-US" sz="2200" dirty="0"/>
              <a:t>當在漢水流域，由其</a:t>
            </a:r>
            <a:r>
              <a:rPr lang="zh-CN" altLang="en-US" sz="2200" b="1" dirty="0">
                <a:solidFill>
                  <a:srgbClr val="6D91D1"/>
                </a:solidFill>
              </a:rPr>
              <a:t>商縣</a:t>
            </a:r>
            <a:r>
              <a:rPr lang="zh-CN" altLang="en-US" sz="2200" dirty="0"/>
              <a:t>之名來推測，</a:t>
            </a:r>
            <a:endParaRPr lang="en-US" altLang="zh-CN" sz="2200" dirty="0"/>
          </a:p>
          <a:p>
            <a:endParaRPr lang="en-US" altLang="zh-CN" sz="2200" dirty="0"/>
          </a:p>
          <a:p>
            <a:r>
              <a:rPr lang="zh-CN" altLang="en-US" sz="2200" dirty="0"/>
              <a:t>其地恐近</a:t>
            </a:r>
            <a:r>
              <a:rPr lang="zh-CN" altLang="en-US" sz="2200" b="1" dirty="0">
                <a:solidFill>
                  <a:srgbClr val="6D91D1"/>
                </a:solidFill>
              </a:rPr>
              <a:t>商密</a:t>
            </a:r>
            <a:r>
              <a:rPr lang="zh-CN" altLang="en-US" sz="2200" dirty="0"/>
              <a:t>，在</a:t>
            </a:r>
            <a:r>
              <a:rPr lang="zh-CN" altLang="en-US" sz="2200" b="1" dirty="0">
                <a:solidFill>
                  <a:srgbClr val="6D91D1"/>
                </a:solidFill>
              </a:rPr>
              <a:t>今湖北省均縣</a:t>
            </a:r>
            <a:r>
              <a:rPr lang="zh-CN" altLang="en-US" sz="2200" dirty="0"/>
              <a:t>附近。</a:t>
            </a:r>
          </a:p>
        </p:txBody>
      </p:sp>
      <p:sp>
        <p:nvSpPr>
          <p:cNvPr id="7" name="文本框 6">
            <a:extLst>
              <a:ext uri="{FF2B5EF4-FFF2-40B4-BE49-F238E27FC236}">
                <a16:creationId xmlns:a16="http://schemas.microsoft.com/office/drawing/2014/main" id="{D162AD71-7415-4C4F-8DE0-4E61D73FC83D}"/>
              </a:ext>
            </a:extLst>
          </p:cNvPr>
          <p:cNvSpPr txBox="1"/>
          <p:nvPr/>
        </p:nvSpPr>
        <p:spPr>
          <a:xfrm>
            <a:off x="1328652" y="4071902"/>
            <a:ext cx="6546272" cy="1785104"/>
          </a:xfrm>
          <a:prstGeom prst="rect">
            <a:avLst/>
          </a:prstGeom>
          <a:noFill/>
        </p:spPr>
        <p:txBody>
          <a:bodyPr wrap="square">
            <a:spAutoFit/>
          </a:bodyPr>
          <a:lstStyle/>
          <a:p>
            <a:r>
              <a:rPr lang="zh-CN" altLang="en-US" sz="2200" dirty="0">
                <a:solidFill>
                  <a:schemeClr val="bg2">
                    <a:lumMod val="75000"/>
                  </a:schemeClr>
                </a:solidFill>
              </a:rPr>
              <a:t>據《左傳》文公十年載商公子西“沿漢溯江，將入</a:t>
            </a:r>
            <a:r>
              <a:rPr lang="zh-CN" altLang="en-US" sz="2200" b="1" dirty="0">
                <a:solidFill>
                  <a:schemeClr val="bg2">
                    <a:lumMod val="75000"/>
                  </a:schemeClr>
                </a:solidFill>
              </a:rPr>
              <a:t>郢</a:t>
            </a:r>
            <a:r>
              <a:rPr lang="zh-CN" altLang="en-US" sz="2200" dirty="0">
                <a:solidFill>
                  <a:schemeClr val="bg2">
                    <a:lumMod val="75000"/>
                  </a:schemeClr>
                </a:solidFill>
              </a:rPr>
              <a:t>”</a:t>
            </a:r>
            <a:endParaRPr lang="en-US" altLang="zh-CN" sz="2200" dirty="0">
              <a:solidFill>
                <a:schemeClr val="bg2">
                  <a:lumMod val="75000"/>
                </a:schemeClr>
              </a:solidFill>
            </a:endParaRPr>
          </a:p>
          <a:p>
            <a:endParaRPr lang="en-US" altLang="zh-CN" sz="2200" dirty="0">
              <a:solidFill>
                <a:schemeClr val="bg2">
                  <a:lumMod val="75000"/>
                </a:schemeClr>
              </a:solidFill>
            </a:endParaRPr>
          </a:p>
          <a:p>
            <a:r>
              <a:rPr lang="zh-CN" altLang="en-US" sz="2200" dirty="0">
                <a:solidFill>
                  <a:schemeClr val="bg2">
                    <a:lumMod val="75000"/>
                  </a:schemeClr>
                </a:solidFill>
              </a:rPr>
              <a:t>來分析，</a:t>
            </a:r>
            <a:r>
              <a:rPr lang="zh-CN" altLang="en-US" sz="2200" b="1" dirty="0">
                <a:solidFill>
                  <a:srgbClr val="6D91D1"/>
                </a:solidFill>
              </a:rPr>
              <a:t>商縣</a:t>
            </a:r>
            <a:r>
              <a:rPr lang="zh-CN" altLang="en-US" sz="2200" dirty="0">
                <a:solidFill>
                  <a:schemeClr val="bg2">
                    <a:lumMod val="75000"/>
                  </a:schemeClr>
                </a:solidFill>
              </a:rPr>
              <a:t>當在漢水流域，由其</a:t>
            </a:r>
            <a:r>
              <a:rPr lang="zh-CN" altLang="en-US" sz="2200" b="1" dirty="0">
                <a:solidFill>
                  <a:schemeClr val="bg2">
                    <a:lumMod val="75000"/>
                  </a:schemeClr>
                </a:solidFill>
              </a:rPr>
              <a:t>商縣</a:t>
            </a:r>
            <a:r>
              <a:rPr lang="zh-CN" altLang="en-US" sz="2200" dirty="0">
                <a:solidFill>
                  <a:schemeClr val="bg2">
                    <a:lumMod val="75000"/>
                  </a:schemeClr>
                </a:solidFill>
              </a:rPr>
              <a:t>之名來推測，</a:t>
            </a:r>
            <a:endParaRPr lang="en-US" altLang="zh-CN" sz="2200" dirty="0">
              <a:solidFill>
                <a:schemeClr val="bg2">
                  <a:lumMod val="75000"/>
                </a:schemeClr>
              </a:solidFill>
            </a:endParaRPr>
          </a:p>
          <a:p>
            <a:endParaRPr lang="en-US" altLang="zh-CN" sz="2200" dirty="0">
              <a:solidFill>
                <a:schemeClr val="bg2">
                  <a:lumMod val="75000"/>
                </a:schemeClr>
              </a:solidFill>
            </a:endParaRPr>
          </a:p>
          <a:p>
            <a:r>
              <a:rPr lang="zh-CN" altLang="en-US" sz="2200" dirty="0">
                <a:solidFill>
                  <a:schemeClr val="bg2">
                    <a:lumMod val="75000"/>
                  </a:schemeClr>
                </a:solidFill>
              </a:rPr>
              <a:t>其地恐近</a:t>
            </a:r>
            <a:r>
              <a:rPr lang="zh-CN" altLang="en-US" sz="2200" b="1" dirty="0">
                <a:solidFill>
                  <a:schemeClr val="bg2">
                    <a:lumMod val="75000"/>
                  </a:schemeClr>
                </a:solidFill>
              </a:rPr>
              <a:t>商密</a:t>
            </a:r>
            <a:r>
              <a:rPr lang="zh-CN" altLang="en-US" sz="2200" dirty="0">
                <a:solidFill>
                  <a:schemeClr val="bg2">
                    <a:lumMod val="75000"/>
                  </a:schemeClr>
                </a:solidFill>
              </a:rPr>
              <a:t>，</a:t>
            </a:r>
            <a:r>
              <a:rPr lang="zh-CN" altLang="en-US" sz="2200" b="1" dirty="0">
                <a:solidFill>
                  <a:schemeClr val="accent2"/>
                </a:solidFill>
              </a:rPr>
              <a:t>在</a:t>
            </a:r>
            <a:r>
              <a:rPr lang="zh-CN" altLang="en-US" sz="2200" b="1" dirty="0">
                <a:solidFill>
                  <a:srgbClr val="6D91D1"/>
                </a:solidFill>
              </a:rPr>
              <a:t>今湖北省均縣</a:t>
            </a:r>
            <a:r>
              <a:rPr lang="zh-CN" altLang="en-US" sz="2200" dirty="0">
                <a:solidFill>
                  <a:schemeClr val="bg2">
                    <a:lumMod val="75000"/>
                  </a:schemeClr>
                </a:solidFill>
              </a:rPr>
              <a:t>附近。</a:t>
            </a:r>
          </a:p>
        </p:txBody>
      </p:sp>
      <p:sp>
        <p:nvSpPr>
          <p:cNvPr id="17" name="文本框 16">
            <a:extLst>
              <a:ext uri="{FF2B5EF4-FFF2-40B4-BE49-F238E27FC236}">
                <a16:creationId xmlns:a16="http://schemas.microsoft.com/office/drawing/2014/main" id="{0CD43F8A-8FD4-445D-96DA-92846CB7FDD5}"/>
              </a:ext>
            </a:extLst>
          </p:cNvPr>
          <p:cNvSpPr txBox="1"/>
          <p:nvPr/>
        </p:nvSpPr>
        <p:spPr>
          <a:xfrm>
            <a:off x="8390543" y="2232966"/>
            <a:ext cx="3670069" cy="430887"/>
          </a:xfrm>
          <a:prstGeom prst="rect">
            <a:avLst/>
          </a:prstGeom>
          <a:noFill/>
        </p:spPr>
        <p:txBody>
          <a:bodyPr wrap="square">
            <a:spAutoFit/>
          </a:bodyPr>
          <a:lstStyle/>
          <a:p>
            <a:r>
              <a:rPr lang="en-US" altLang="zh-CN" sz="2200" b="1" dirty="0">
                <a:solidFill>
                  <a:srgbClr val="6D91D1"/>
                </a:solidFill>
                <a:latin typeface="Montserrat" panose="00000500000000000000" pitchFamily="2" charset="0"/>
              </a:rPr>
              <a:t>Toponym Recognition </a:t>
            </a:r>
            <a:endParaRPr lang="zh-CN" altLang="en-US" sz="2200" dirty="0">
              <a:solidFill>
                <a:srgbClr val="6D91D1"/>
              </a:solidFill>
            </a:endParaRPr>
          </a:p>
        </p:txBody>
      </p:sp>
      <p:sp>
        <p:nvSpPr>
          <p:cNvPr id="18" name="文本框 17">
            <a:extLst>
              <a:ext uri="{FF2B5EF4-FFF2-40B4-BE49-F238E27FC236}">
                <a16:creationId xmlns:a16="http://schemas.microsoft.com/office/drawing/2014/main" id="{D0F0341C-CCF3-44F9-A1BC-7911F56F19D4}"/>
              </a:ext>
            </a:extLst>
          </p:cNvPr>
          <p:cNvSpPr txBox="1"/>
          <p:nvPr/>
        </p:nvSpPr>
        <p:spPr>
          <a:xfrm>
            <a:off x="8274167" y="4533567"/>
            <a:ext cx="3670069" cy="430887"/>
          </a:xfrm>
          <a:prstGeom prst="rect">
            <a:avLst/>
          </a:prstGeom>
          <a:noFill/>
        </p:spPr>
        <p:txBody>
          <a:bodyPr wrap="square">
            <a:spAutoFit/>
          </a:bodyPr>
          <a:lstStyle/>
          <a:p>
            <a:pPr algn="ctr"/>
            <a:r>
              <a:rPr lang="en-US" altLang="zh-CN" sz="2200" b="1" dirty="0">
                <a:solidFill>
                  <a:srgbClr val="6D91D1"/>
                </a:solidFill>
                <a:latin typeface="Montserrat" panose="00000500000000000000" pitchFamily="2" charset="0"/>
              </a:rPr>
              <a:t>Relation Extraction</a:t>
            </a:r>
            <a:endParaRPr lang="zh-CN" altLang="en-US" sz="2200" dirty="0">
              <a:solidFill>
                <a:srgbClr val="6D91D1"/>
              </a:solidFill>
            </a:endParaRPr>
          </a:p>
        </p:txBody>
      </p:sp>
    </p:spTree>
    <p:extLst>
      <p:ext uri="{BB962C8B-B14F-4D97-AF65-F5344CB8AC3E}">
        <p14:creationId xmlns:p14="http://schemas.microsoft.com/office/powerpoint/2010/main" val="2501168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54495A8-10BA-454C-8459-67C0139FE183}"/>
              </a:ext>
            </a:extLst>
          </p:cNvPr>
          <p:cNvSpPr/>
          <p:nvPr/>
        </p:nvSpPr>
        <p:spPr>
          <a:xfrm>
            <a:off x="0" y="256797"/>
            <a:ext cx="12192000" cy="8484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51727B2D-99FD-40ED-9F4E-793C2CC33066}"/>
              </a:ext>
            </a:extLst>
          </p:cNvPr>
          <p:cNvSpPr>
            <a:spLocks noGrp="1"/>
          </p:cNvSpPr>
          <p:nvPr>
            <p:ph type="title"/>
          </p:nvPr>
        </p:nvSpPr>
        <p:spPr>
          <a:xfrm>
            <a:off x="838200" y="19685"/>
            <a:ext cx="11137900" cy="1325563"/>
          </a:xfrm>
        </p:spPr>
        <p:txBody>
          <a:bodyPr>
            <a:normAutofit/>
          </a:bodyPr>
          <a:lstStyle/>
          <a:p>
            <a:r>
              <a:rPr lang="en-US" altLang="zh-CN" sz="2800" b="1" dirty="0">
                <a:solidFill>
                  <a:schemeClr val="bg1"/>
                </a:solidFill>
                <a:latin typeface="Montserrat" panose="00000500000000000000" pitchFamily="2" charset="0"/>
              </a:rPr>
              <a:t>Comparison of Different Methods</a:t>
            </a:r>
            <a:endParaRPr lang="zh-CN" altLang="en-US" sz="2500" b="1" dirty="0">
              <a:solidFill>
                <a:schemeClr val="bg1"/>
              </a:solidFill>
              <a:latin typeface="黑体" panose="02010609060101010101" pitchFamily="49" charset="-122"/>
              <a:ea typeface="黑体" panose="02010609060101010101" pitchFamily="49" charset="-122"/>
            </a:endParaRPr>
          </a:p>
        </p:txBody>
      </p:sp>
      <p:sp>
        <p:nvSpPr>
          <p:cNvPr id="3" name="内容占位符 2">
            <a:extLst>
              <a:ext uri="{FF2B5EF4-FFF2-40B4-BE49-F238E27FC236}">
                <a16:creationId xmlns:a16="http://schemas.microsoft.com/office/drawing/2014/main" id="{94B34541-113A-41C6-842D-4A86FC3CD659}"/>
              </a:ext>
            </a:extLst>
          </p:cNvPr>
          <p:cNvSpPr>
            <a:spLocks noGrp="1"/>
          </p:cNvSpPr>
          <p:nvPr>
            <p:ph idx="1"/>
          </p:nvPr>
        </p:nvSpPr>
        <p:spPr>
          <a:xfrm>
            <a:off x="838200" y="1825625"/>
            <a:ext cx="4584700" cy="4351338"/>
          </a:xfrm>
        </p:spPr>
        <p:txBody>
          <a:bodyPr>
            <a:normAutofit/>
          </a:bodyPr>
          <a:lstStyle/>
          <a:p>
            <a:pPr lvl="1"/>
            <a:r>
              <a:rPr lang="en-US" altLang="zh-CN" dirty="0">
                <a:latin typeface="Montserrat" panose="00000500000000000000" pitchFamily="2" charset="0"/>
                <a:cs typeface="Arial" panose="020B0604020202020204" pitchFamily="34" charset="0"/>
              </a:rPr>
              <a:t>Rule-Based Methods</a:t>
            </a:r>
          </a:p>
          <a:p>
            <a:pPr lvl="2"/>
            <a:endParaRPr lang="en-US" altLang="zh-CN" dirty="0">
              <a:latin typeface="Montserrat" panose="00000500000000000000" pitchFamily="2" charset="0"/>
              <a:cs typeface="Arial" panose="020B0604020202020204" pitchFamily="34" charset="0"/>
            </a:endParaRPr>
          </a:p>
          <a:p>
            <a:pPr lvl="2"/>
            <a:r>
              <a:rPr lang="en-US" altLang="zh-CN" dirty="0">
                <a:latin typeface="Montserrat" panose="00000500000000000000" pitchFamily="2" charset="0"/>
                <a:cs typeface="Arial" panose="020B0604020202020204" pitchFamily="34" charset="0"/>
              </a:rPr>
              <a:t>Regular Expression</a:t>
            </a:r>
          </a:p>
          <a:p>
            <a:pPr lvl="2"/>
            <a:endParaRPr lang="en-US" altLang="zh-CN" dirty="0">
              <a:latin typeface="Montserrat" panose="00000500000000000000" pitchFamily="2" charset="0"/>
              <a:cs typeface="Arial" panose="020B0604020202020204" pitchFamily="34" charset="0"/>
            </a:endParaRPr>
          </a:p>
          <a:p>
            <a:pPr lvl="2"/>
            <a:r>
              <a:rPr lang="en-US" altLang="zh-CN" dirty="0">
                <a:solidFill>
                  <a:schemeClr val="tx1">
                    <a:lumMod val="95000"/>
                    <a:lumOff val="5000"/>
                  </a:schemeClr>
                </a:solidFill>
                <a:latin typeface="Montserrat" panose="00000500000000000000" pitchFamily="2" charset="0"/>
                <a:cs typeface="Arial" panose="020B0604020202020204" pitchFamily="34" charset="0"/>
              </a:rPr>
              <a:t>Dictionary Matching</a:t>
            </a:r>
          </a:p>
          <a:p>
            <a:pPr lvl="2"/>
            <a:endParaRPr lang="en-US" altLang="zh-CN" dirty="0">
              <a:latin typeface="Montserrat" panose="00000500000000000000" pitchFamily="2" charset="0"/>
              <a:cs typeface="Arial" panose="020B0604020202020204" pitchFamily="34" charset="0"/>
            </a:endParaRPr>
          </a:p>
          <a:p>
            <a:pPr lvl="2"/>
            <a:endParaRPr lang="en-US" altLang="zh-CN" dirty="0">
              <a:latin typeface="Montserrat" panose="00000500000000000000" pitchFamily="2" charset="0"/>
              <a:cs typeface="Arial" panose="020B0604020202020204" pitchFamily="34" charset="0"/>
            </a:endParaRPr>
          </a:p>
        </p:txBody>
      </p:sp>
      <p:pic>
        <p:nvPicPr>
          <p:cNvPr id="5" name="Picture 2" descr="ChatGPT Has Accelerated the Flywheel">
            <a:extLst>
              <a:ext uri="{FF2B5EF4-FFF2-40B4-BE49-F238E27FC236}">
                <a16:creationId xmlns:a16="http://schemas.microsoft.com/office/drawing/2014/main" id="{66054390-4C69-4C9C-B73D-E88A86F731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108" t="13148" r="30515" b="16112"/>
          <a:stretch/>
        </p:blipFill>
        <p:spPr bwMode="auto">
          <a:xfrm>
            <a:off x="6718302" y="5086562"/>
            <a:ext cx="580323" cy="6865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Stanford-Alpaca">
            <a:extLst>
              <a:ext uri="{FF2B5EF4-FFF2-40B4-BE49-F238E27FC236}">
                <a16:creationId xmlns:a16="http://schemas.microsoft.com/office/drawing/2014/main" id="{330729F1-CB49-42C3-A84D-963BC7B63C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5401" y="5912012"/>
            <a:ext cx="1786964" cy="6891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Bard AI Logo and symbol, meaning, history, PNG, brand">
            <a:extLst>
              <a:ext uri="{FF2B5EF4-FFF2-40B4-BE49-F238E27FC236}">
                <a16:creationId xmlns:a16="http://schemas.microsoft.com/office/drawing/2014/main" id="{D3112D37-1746-489C-84BC-BAAF117AF1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4822" y="4976652"/>
            <a:ext cx="1225985" cy="6865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文心一言_百度百科">
            <a:extLst>
              <a:ext uri="{FF2B5EF4-FFF2-40B4-BE49-F238E27FC236}">
                <a16:creationId xmlns:a16="http://schemas.microsoft.com/office/drawing/2014/main" id="{C7F381C0-AA3B-41D8-86DA-7FF62DB2523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166" t="31674" r="5928" b="36167"/>
          <a:stretch/>
        </p:blipFill>
        <p:spPr bwMode="auto">
          <a:xfrm>
            <a:off x="8758559" y="4981220"/>
            <a:ext cx="1926785" cy="68919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LAMA 2 - Get Started With Meta's Newest Open Source ChatGPT Contender -  YouTube">
            <a:extLst>
              <a:ext uri="{FF2B5EF4-FFF2-40B4-BE49-F238E27FC236}">
                <a16:creationId xmlns:a16="http://schemas.microsoft.com/office/drawing/2014/main" id="{75062AB9-6BE8-4B2F-9DFA-2EABA39DC81D}"/>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30139" b="62639" l="60000" r="97188">
                        <a14:foregroundMark x1="60000" y1="60417" x2="60000" y2="60417"/>
                        <a14:foregroundMark x1="65313" y1="54861" x2="65313" y2="54861"/>
                        <a14:foregroundMark x1="72734" y1="51667" x2="72734" y2="51667"/>
                        <a14:foregroundMark x1="73672" y1="54167" x2="73672" y2="54167"/>
                        <a14:foregroundMark x1="77266" y1="51389" x2="77266" y2="51389"/>
                        <a14:foregroundMark x1="77656" y1="52083" x2="77656" y2="52083"/>
                        <a14:foregroundMark x1="88047" y1="51389" x2="88047" y2="51389"/>
                        <a14:foregroundMark x1="82656" y1="52917" x2="82656" y2="52917"/>
                        <a14:foregroundMark x1="89063" y1="59306" x2="89063" y2="59306"/>
                        <a14:foregroundMark x1="95469" y1="51250" x2="95469" y2="51250"/>
                        <a14:foregroundMark x1="97188" y1="54167" x2="97188" y2="54167"/>
                        <a14:foregroundMark x1="77813" y1="52917" x2="77813" y2="52917"/>
                      </a14:backgroundRemoval>
                    </a14:imgEffect>
                  </a14:imgLayer>
                </a14:imgProps>
              </a:ext>
              <a:ext uri="{28A0092B-C50C-407E-A947-70E740481C1C}">
                <a14:useLocalDpi xmlns:a14="http://schemas.microsoft.com/office/drawing/2010/main" val="0"/>
              </a:ext>
            </a:extLst>
          </a:blip>
          <a:srcRect l="57606" t="26159" b="33164"/>
          <a:stretch/>
        </p:blipFill>
        <p:spPr bwMode="auto">
          <a:xfrm>
            <a:off x="9021946" y="5939514"/>
            <a:ext cx="1225985" cy="661689"/>
          </a:xfrm>
          <a:prstGeom prst="rect">
            <a:avLst/>
          </a:prstGeom>
          <a:noFill/>
          <a:extLst>
            <a:ext uri="{909E8E84-426E-40DD-AFC4-6F175D3DCCD1}">
              <a14:hiddenFill xmlns:a14="http://schemas.microsoft.com/office/drawing/2010/main">
                <a:solidFill>
                  <a:srgbClr val="FFFFFF"/>
                </a:solidFill>
              </a14:hiddenFill>
            </a:ext>
          </a:extLst>
        </p:spPr>
      </p:pic>
      <p:sp>
        <p:nvSpPr>
          <p:cNvPr id="12" name="内容占位符 2">
            <a:extLst>
              <a:ext uri="{FF2B5EF4-FFF2-40B4-BE49-F238E27FC236}">
                <a16:creationId xmlns:a16="http://schemas.microsoft.com/office/drawing/2014/main" id="{CBDB8593-C830-4C03-B530-B0DEC478125A}"/>
              </a:ext>
            </a:extLst>
          </p:cNvPr>
          <p:cNvSpPr txBox="1">
            <a:spLocks/>
          </p:cNvSpPr>
          <p:nvPr/>
        </p:nvSpPr>
        <p:spPr>
          <a:xfrm>
            <a:off x="6017392" y="1816792"/>
            <a:ext cx="562850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ltLang="zh-CN" dirty="0">
                <a:latin typeface="Montserrat" panose="00000500000000000000" pitchFamily="2" charset="0"/>
                <a:cs typeface="Arial" panose="020B0604020202020204" pitchFamily="34" charset="0"/>
              </a:rPr>
              <a:t>Data-Driven Methods</a:t>
            </a:r>
          </a:p>
          <a:p>
            <a:pPr lvl="1"/>
            <a:endParaRPr lang="en-US" altLang="zh-CN" dirty="0">
              <a:latin typeface="Montserrat" panose="00000500000000000000" pitchFamily="2" charset="0"/>
              <a:cs typeface="Arial" panose="020B0604020202020204" pitchFamily="34" charset="0"/>
            </a:endParaRPr>
          </a:p>
          <a:p>
            <a:pPr lvl="2"/>
            <a:r>
              <a:rPr lang="en-US" altLang="zh-CN" dirty="0">
                <a:latin typeface="Montserrat" panose="00000500000000000000" pitchFamily="2" charset="0"/>
                <a:cs typeface="Arial" panose="020B0604020202020204" pitchFamily="34" charset="0"/>
              </a:rPr>
              <a:t>Task-Specific Models</a:t>
            </a:r>
          </a:p>
          <a:p>
            <a:pPr lvl="3"/>
            <a:r>
              <a:rPr lang="en-US" altLang="zh-CN" dirty="0">
                <a:latin typeface="Montserrat" panose="00000500000000000000" pitchFamily="2" charset="0"/>
                <a:cs typeface="Arial" panose="020B0604020202020204" pitchFamily="34" charset="0"/>
              </a:rPr>
              <a:t>Need to be finetuned</a:t>
            </a:r>
          </a:p>
          <a:p>
            <a:pPr lvl="1"/>
            <a:endParaRPr lang="en-US" altLang="zh-CN" dirty="0">
              <a:latin typeface="Montserrat" panose="00000500000000000000" pitchFamily="2" charset="0"/>
              <a:cs typeface="Arial" panose="020B0604020202020204" pitchFamily="34" charset="0"/>
            </a:endParaRPr>
          </a:p>
          <a:p>
            <a:pPr lvl="2"/>
            <a:r>
              <a:rPr lang="en-US" altLang="zh-CN" b="1" dirty="0">
                <a:latin typeface="Montserrat" panose="00000500000000000000" pitchFamily="2" charset="0"/>
                <a:cs typeface="Arial" panose="020B0604020202020204" pitchFamily="34" charset="0"/>
              </a:rPr>
              <a:t>General-Purpose Model</a:t>
            </a:r>
          </a:p>
          <a:p>
            <a:pPr lvl="3"/>
            <a:r>
              <a:rPr lang="en-US" altLang="zh-CN" b="1" dirty="0">
                <a:latin typeface="Montserrat" panose="00000500000000000000" pitchFamily="2" charset="0"/>
                <a:cs typeface="Arial" panose="020B0604020202020204" pitchFamily="34" charset="0"/>
              </a:rPr>
              <a:t>Zero-shot</a:t>
            </a:r>
          </a:p>
          <a:p>
            <a:pPr lvl="3"/>
            <a:r>
              <a:rPr lang="en-US" altLang="zh-CN" b="1" dirty="0">
                <a:latin typeface="Montserrat" panose="00000500000000000000" pitchFamily="2" charset="0"/>
                <a:cs typeface="Arial" panose="020B0604020202020204" pitchFamily="34" charset="0"/>
              </a:rPr>
              <a:t>Prompt engineering</a:t>
            </a:r>
          </a:p>
        </p:txBody>
      </p:sp>
    </p:spTree>
    <p:extLst>
      <p:ext uri="{BB962C8B-B14F-4D97-AF65-F5344CB8AC3E}">
        <p14:creationId xmlns:p14="http://schemas.microsoft.com/office/powerpoint/2010/main" val="2714912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54495A8-10BA-454C-8459-67C0139FE183}"/>
              </a:ext>
            </a:extLst>
          </p:cNvPr>
          <p:cNvSpPr/>
          <p:nvPr/>
        </p:nvSpPr>
        <p:spPr>
          <a:xfrm>
            <a:off x="0" y="254000"/>
            <a:ext cx="12192000" cy="8484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51727B2D-99FD-40ED-9F4E-793C2CC33066}"/>
              </a:ext>
            </a:extLst>
          </p:cNvPr>
          <p:cNvSpPr>
            <a:spLocks noGrp="1"/>
          </p:cNvSpPr>
          <p:nvPr>
            <p:ph type="title"/>
          </p:nvPr>
        </p:nvSpPr>
        <p:spPr>
          <a:xfrm>
            <a:off x="838200" y="19685"/>
            <a:ext cx="10515600" cy="1325563"/>
          </a:xfrm>
        </p:spPr>
        <p:txBody>
          <a:bodyPr>
            <a:normAutofit/>
          </a:bodyPr>
          <a:lstStyle/>
          <a:p>
            <a:r>
              <a:rPr lang="en-US" altLang="zh-CN" sz="3200" b="1" dirty="0">
                <a:solidFill>
                  <a:schemeClr val="bg1"/>
                </a:solidFill>
                <a:latin typeface="Montserrat" panose="00000500000000000000" pitchFamily="2" charset="0"/>
              </a:rPr>
              <a:t>Large Language Models</a:t>
            </a:r>
            <a:endParaRPr lang="zh-CN" altLang="en-US" sz="3000" b="1" dirty="0">
              <a:solidFill>
                <a:schemeClr val="bg1"/>
              </a:solidFill>
              <a:latin typeface="黑体" panose="02010609060101010101" pitchFamily="49" charset="-122"/>
              <a:ea typeface="黑体" panose="02010609060101010101" pitchFamily="49" charset="-122"/>
            </a:endParaRPr>
          </a:p>
        </p:txBody>
      </p:sp>
      <p:sp>
        <p:nvSpPr>
          <p:cNvPr id="6" name="文本框 5">
            <a:extLst>
              <a:ext uri="{FF2B5EF4-FFF2-40B4-BE49-F238E27FC236}">
                <a16:creationId xmlns:a16="http://schemas.microsoft.com/office/drawing/2014/main" id="{3B034502-46D8-4F9D-ADBE-AEBB90DA952E}"/>
              </a:ext>
            </a:extLst>
          </p:cNvPr>
          <p:cNvSpPr txBox="1"/>
          <p:nvPr/>
        </p:nvSpPr>
        <p:spPr>
          <a:xfrm>
            <a:off x="3021610" y="1307860"/>
            <a:ext cx="5016500" cy="2169825"/>
          </a:xfrm>
          <a:prstGeom prst="rect">
            <a:avLst/>
          </a:prstGeom>
          <a:noFill/>
          <a:ln>
            <a:solidFill>
              <a:schemeClr val="bg2">
                <a:lumMod val="10000"/>
              </a:schemeClr>
            </a:solidFill>
          </a:ln>
        </p:spPr>
        <p:txBody>
          <a:bodyPr wrap="square">
            <a:spAutoFit/>
          </a:bodyPr>
          <a:lstStyle/>
          <a:p>
            <a:r>
              <a:rPr lang="zh-CN" altLang="en-US" sz="1500" dirty="0">
                <a:latin typeface="宋体" panose="02010600030101010101" pitchFamily="2" charset="-122"/>
                <a:ea typeface="宋体" panose="02010600030101010101" pitchFamily="2" charset="-122"/>
              </a:rPr>
              <a:t>权本为子姓小国，后为楚武王所灭，并被改建为县。《左传》庄公十八年载：“初，楚武王克权，使斗缗尹之。”《水经·沔水注》曰：“沔水自荆城东南流，迳当阳县之章山东，山上有故城，太尉陶侃伐杜曾所筑也。……沔水又东，右会权口，水出章山，东南流权城北，古之权国也。”《大清一统志》卷安陆府古迹权城下亦云：“在钟祥县西南。”</a:t>
            </a:r>
            <a:r>
              <a:rPr lang="zh-CN" altLang="en-US" sz="1500" dirty="0">
                <a:solidFill>
                  <a:schemeClr val="accent5">
                    <a:lumMod val="75000"/>
                  </a:schemeClr>
                </a:solidFill>
                <a:latin typeface="宋体" panose="02010600030101010101" pitchFamily="2" charset="-122"/>
                <a:ea typeface="宋体" panose="02010600030101010101" pitchFamily="2" charset="-122"/>
              </a:rPr>
              <a:t>是权县当位于今湖北省荆门县东南</a:t>
            </a:r>
            <a:r>
              <a:rPr lang="zh-CN" altLang="en-US" sz="1500" dirty="0">
                <a:latin typeface="宋体" panose="02010600030101010101" pitchFamily="2" charset="-122"/>
                <a:ea typeface="宋体" panose="02010600030101010101" pitchFamily="2" charset="-122"/>
              </a:rPr>
              <a:t>。杨伯峻</a:t>
            </a:r>
            <a:r>
              <a:rPr lang="zh-CN" altLang="en-US" sz="1500" dirty="0">
                <a:solidFill>
                  <a:srgbClr val="C00000"/>
                </a:solidFill>
                <a:latin typeface="宋体" panose="02010600030101010101" pitchFamily="2" charset="-122"/>
                <a:ea typeface="宋体" panose="02010600030101010101" pitchFamily="2" charset="-122"/>
              </a:rPr>
              <a:t>《春秋左传注》以为在今湖北省当阳县东南，恐非</a:t>
            </a:r>
            <a:r>
              <a:rPr lang="zh-CN" altLang="en-US" sz="1500" dirty="0">
                <a:latin typeface="宋体" panose="02010600030101010101" pitchFamily="2" charset="-122"/>
                <a:ea typeface="宋体" panose="02010600030101010101" pitchFamily="2" charset="-122"/>
              </a:rPr>
              <a:t>，当是将古当阳县（位于今荆门县西南）与今当阳县错混而致误。</a:t>
            </a:r>
          </a:p>
        </p:txBody>
      </p:sp>
      <p:sp>
        <p:nvSpPr>
          <p:cNvPr id="7" name="文本框 6">
            <a:extLst>
              <a:ext uri="{FF2B5EF4-FFF2-40B4-BE49-F238E27FC236}">
                <a16:creationId xmlns:a16="http://schemas.microsoft.com/office/drawing/2014/main" id="{2154FF89-A773-472E-82F7-675BE9E89940}"/>
              </a:ext>
            </a:extLst>
          </p:cNvPr>
          <p:cNvSpPr txBox="1"/>
          <p:nvPr/>
        </p:nvSpPr>
        <p:spPr>
          <a:xfrm>
            <a:off x="4272560" y="6333803"/>
            <a:ext cx="2514600" cy="323165"/>
          </a:xfrm>
          <a:prstGeom prst="rect">
            <a:avLst/>
          </a:prstGeom>
          <a:noFill/>
          <a:ln>
            <a:solidFill>
              <a:schemeClr val="bg2">
                <a:lumMod val="25000"/>
              </a:schemeClr>
            </a:solidFill>
          </a:ln>
        </p:spPr>
        <p:txBody>
          <a:bodyPr wrap="square" rtlCol="0">
            <a:spAutoFit/>
          </a:bodyPr>
          <a:lstStyle/>
          <a:p>
            <a:r>
              <a:rPr lang="zh-CN" altLang="en-US" sz="1500">
                <a:solidFill>
                  <a:schemeClr val="accent5">
                    <a:lumMod val="75000"/>
                  </a:schemeClr>
                </a:solidFill>
                <a:latin typeface="宋体" panose="02010600030101010101" pitchFamily="2" charset="-122"/>
                <a:ea typeface="宋体" panose="02010600030101010101" pitchFamily="2" charset="-122"/>
              </a:rPr>
              <a:t>权县</a:t>
            </a:r>
            <a:r>
              <a:rPr lang="zh-CN" altLang="en-US" sz="1500">
                <a:latin typeface="宋体" panose="02010600030101010101" pitchFamily="2" charset="-122"/>
                <a:ea typeface="宋体" panose="02010600030101010101" pitchFamily="2" charset="-122"/>
              </a:rPr>
              <a:t>：</a:t>
            </a:r>
            <a:r>
              <a:rPr lang="zh-CN" altLang="en-US" sz="1500">
                <a:solidFill>
                  <a:schemeClr val="accent5">
                    <a:lumMod val="75000"/>
                  </a:schemeClr>
                </a:solidFill>
                <a:latin typeface="宋体" panose="02010600030101010101" pitchFamily="2" charset="-122"/>
                <a:ea typeface="宋体" panose="02010600030101010101" pitchFamily="2" charset="-122"/>
              </a:rPr>
              <a:t>今湖北省荆门县东南</a:t>
            </a:r>
            <a:endParaRPr lang="zh-CN" altLang="en-US" sz="1500" dirty="0">
              <a:solidFill>
                <a:schemeClr val="accent5">
                  <a:lumMod val="75000"/>
                </a:schemeClr>
              </a:solidFill>
              <a:latin typeface="宋体" panose="02010600030101010101" pitchFamily="2" charset="-122"/>
              <a:ea typeface="宋体" panose="02010600030101010101" pitchFamily="2" charset="-122"/>
            </a:endParaRPr>
          </a:p>
        </p:txBody>
      </p:sp>
      <p:sp>
        <p:nvSpPr>
          <p:cNvPr id="14" name="文本框 13">
            <a:extLst>
              <a:ext uri="{FF2B5EF4-FFF2-40B4-BE49-F238E27FC236}">
                <a16:creationId xmlns:a16="http://schemas.microsoft.com/office/drawing/2014/main" id="{AB38ACB2-95B4-427A-A0BE-782CE3609E74}"/>
              </a:ext>
            </a:extLst>
          </p:cNvPr>
          <p:cNvSpPr txBox="1"/>
          <p:nvPr/>
        </p:nvSpPr>
        <p:spPr>
          <a:xfrm>
            <a:off x="264752" y="4117597"/>
            <a:ext cx="3479105" cy="430887"/>
          </a:xfrm>
          <a:prstGeom prst="rect">
            <a:avLst/>
          </a:prstGeom>
          <a:noFill/>
        </p:spPr>
        <p:txBody>
          <a:bodyPr wrap="square">
            <a:spAutoFit/>
          </a:bodyPr>
          <a:lstStyle/>
          <a:p>
            <a:pPr lvl="1"/>
            <a:r>
              <a:rPr lang="en-US" altLang="zh-CN" sz="2200" dirty="0">
                <a:latin typeface="Montserrat" panose="00000500000000000000" pitchFamily="2" charset="0"/>
                <a:cs typeface="Arial" panose="020B0604020202020204" pitchFamily="34" charset="0"/>
              </a:rPr>
              <a:t>Accuracy: </a:t>
            </a:r>
            <a:r>
              <a:rPr lang="en-US" altLang="zh-CN" sz="2200" b="1" dirty="0">
                <a:latin typeface="Montserrat" panose="00000500000000000000" pitchFamily="2" charset="0"/>
                <a:cs typeface="Arial" panose="020B0604020202020204" pitchFamily="34" charset="0"/>
              </a:rPr>
              <a:t>77.91%</a:t>
            </a:r>
          </a:p>
        </p:txBody>
      </p:sp>
      <p:pic>
        <p:nvPicPr>
          <p:cNvPr id="15" name="Picture 2" descr="ChatGPT Has Accelerated the Flywheel">
            <a:extLst>
              <a:ext uri="{FF2B5EF4-FFF2-40B4-BE49-F238E27FC236}">
                <a16:creationId xmlns:a16="http://schemas.microsoft.com/office/drawing/2014/main" id="{77A1CD3D-4F97-4945-A04C-1F8A4A0608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108" t="13148" r="30515" b="16112"/>
          <a:stretch/>
        </p:blipFill>
        <p:spPr bwMode="auto">
          <a:xfrm>
            <a:off x="7591795" y="4085952"/>
            <a:ext cx="580323" cy="68655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Stanford-Alpaca">
            <a:extLst>
              <a:ext uri="{FF2B5EF4-FFF2-40B4-BE49-F238E27FC236}">
                <a16:creationId xmlns:a16="http://schemas.microsoft.com/office/drawing/2014/main" id="{F3AE4BAF-F671-4DAC-94A5-5EA76BC064EF}"/>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998894" y="4994529"/>
            <a:ext cx="1786964" cy="68919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Bard AI Logo and symbol, meaning, history, PNG, brand">
            <a:extLst>
              <a:ext uri="{FF2B5EF4-FFF2-40B4-BE49-F238E27FC236}">
                <a16:creationId xmlns:a16="http://schemas.microsoft.com/office/drawing/2014/main" id="{44E64EDD-8678-4A4D-BE73-49954CA02ED1}"/>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8348315" y="4059169"/>
            <a:ext cx="1225985" cy="68655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文心一言_百度百科">
            <a:extLst>
              <a:ext uri="{FF2B5EF4-FFF2-40B4-BE49-F238E27FC236}">
                <a16:creationId xmlns:a16="http://schemas.microsoft.com/office/drawing/2014/main" id="{4B7739EC-D07D-4619-85C6-EBF0518BB345}"/>
              </a:ext>
            </a:extLst>
          </p:cNvPr>
          <p:cNvPicPr>
            <a:picLocks noChangeAspect="1" noChangeArrowheads="1"/>
          </p:cNvPicPr>
          <p:nvPr/>
        </p:nvPicPr>
        <p:blipFill rotWithShape="1">
          <a:blip r:embed="rId6">
            <a:grayscl/>
            <a:extLst>
              <a:ext uri="{28A0092B-C50C-407E-A947-70E740481C1C}">
                <a14:useLocalDpi xmlns:a14="http://schemas.microsoft.com/office/drawing/2010/main" val="0"/>
              </a:ext>
            </a:extLst>
          </a:blip>
          <a:srcRect l="4166" t="31674" r="5928" b="36167"/>
          <a:stretch/>
        </p:blipFill>
        <p:spPr bwMode="auto">
          <a:xfrm>
            <a:off x="9632052" y="4063737"/>
            <a:ext cx="1926785" cy="68919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LLAMA 2 - Get Started With Meta's Newest Open Source ChatGPT Contender -  YouTube">
            <a:extLst>
              <a:ext uri="{FF2B5EF4-FFF2-40B4-BE49-F238E27FC236}">
                <a16:creationId xmlns:a16="http://schemas.microsoft.com/office/drawing/2014/main" id="{D055F0A0-C814-4E58-B14B-3B13DEA4AA01}"/>
              </a:ext>
            </a:extLst>
          </p:cNvPr>
          <p:cNvPicPr>
            <a:picLocks noChangeAspect="1" noChangeArrowheads="1"/>
          </p:cNvPicPr>
          <p:nvPr/>
        </p:nvPicPr>
        <p:blipFill rotWithShape="1">
          <a:blip r:embed="rId7">
            <a:grayscl/>
            <a:extLst>
              <a:ext uri="{BEBA8EAE-BF5A-486C-A8C5-ECC9F3942E4B}">
                <a14:imgProps xmlns:a14="http://schemas.microsoft.com/office/drawing/2010/main">
                  <a14:imgLayer r:embed="rId8">
                    <a14:imgEffect>
                      <a14:backgroundRemoval t="30139" b="62639" l="60000" r="97188">
                        <a14:foregroundMark x1="60000" y1="60417" x2="60000" y2="60417"/>
                        <a14:foregroundMark x1="65313" y1="54861" x2="65313" y2="54861"/>
                        <a14:foregroundMark x1="72734" y1="51667" x2="72734" y2="51667"/>
                        <a14:foregroundMark x1="73672" y1="54167" x2="73672" y2="54167"/>
                        <a14:foregroundMark x1="77266" y1="51389" x2="77266" y2="51389"/>
                        <a14:foregroundMark x1="77656" y1="52083" x2="77656" y2="52083"/>
                        <a14:foregroundMark x1="88047" y1="51389" x2="88047" y2="51389"/>
                        <a14:foregroundMark x1="82656" y1="52917" x2="82656" y2="52917"/>
                        <a14:foregroundMark x1="89063" y1="59306" x2="89063" y2="59306"/>
                        <a14:foregroundMark x1="95469" y1="51250" x2="95469" y2="51250"/>
                        <a14:foregroundMark x1="97188" y1="54167" x2="97188" y2="54167"/>
                        <a14:foregroundMark x1="77813" y1="52917" x2="77813" y2="52917"/>
                      </a14:backgroundRemoval>
                    </a14:imgEffect>
                  </a14:imgLayer>
                </a14:imgProps>
              </a:ext>
              <a:ext uri="{28A0092B-C50C-407E-A947-70E740481C1C}">
                <a14:useLocalDpi xmlns:a14="http://schemas.microsoft.com/office/drawing/2010/main" val="0"/>
              </a:ext>
            </a:extLst>
          </a:blip>
          <a:srcRect l="57606" t="26159" b="33164"/>
          <a:stretch/>
        </p:blipFill>
        <p:spPr bwMode="auto">
          <a:xfrm>
            <a:off x="9895439" y="5022031"/>
            <a:ext cx="1225985" cy="6616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ow the different layers of a Neural network architecture work.">
            <a:extLst>
              <a:ext uri="{FF2B5EF4-FFF2-40B4-BE49-F238E27FC236}">
                <a16:creationId xmlns:a16="http://schemas.microsoft.com/office/drawing/2014/main" id="{0A555EC7-639C-4BA9-8A6C-D9B71C9A900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7594" t="23801" r="9170" b="6564"/>
          <a:stretch/>
        </p:blipFill>
        <p:spPr bwMode="auto">
          <a:xfrm rot="5400000">
            <a:off x="4180382" y="4263839"/>
            <a:ext cx="2605251" cy="1225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29723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1361</TotalTime>
  <Words>2109</Words>
  <Application>Microsoft Office PowerPoint</Application>
  <PresentationFormat>宽屏</PresentationFormat>
  <Paragraphs>236</Paragraphs>
  <Slides>22</Slides>
  <Notes>22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Söhne</vt:lpstr>
      <vt:lpstr>等线</vt:lpstr>
      <vt:lpstr>等线 Light</vt:lpstr>
      <vt:lpstr>黑体</vt:lpstr>
      <vt:lpstr>宋体</vt:lpstr>
      <vt:lpstr>Arial</vt:lpstr>
      <vt:lpstr>Consolas</vt:lpstr>
      <vt:lpstr>Montserrat</vt:lpstr>
      <vt:lpstr>Verdana</vt:lpstr>
      <vt:lpstr>Office 主题​​</vt:lpstr>
      <vt:lpstr>Geocoding the Past World:</vt:lpstr>
      <vt:lpstr>What is Geocoding</vt:lpstr>
      <vt:lpstr>Historical Toponyms</vt:lpstr>
      <vt:lpstr>CHGIS: China Historical Geographic Information System</vt:lpstr>
      <vt:lpstr>CHGIS: China Historical Geographic Information System</vt:lpstr>
      <vt:lpstr>Chain of Annotations and Commentaries</vt:lpstr>
      <vt:lpstr>Toponym Recognition and Relation Extraction  地名识别与关系抽取</vt:lpstr>
      <vt:lpstr>Comparison of Different Methods</vt:lpstr>
      <vt:lpstr>Large Language Models</vt:lpstr>
      <vt:lpstr>Toponym Resolution and Matching  地名解析与匹配</vt:lpstr>
      <vt:lpstr>CHAR: Chinese Variant Character Converter  异体字转换器</vt:lpstr>
      <vt:lpstr>CHAR: Chinese Variant Character Converter  异体字转换器</vt:lpstr>
      <vt:lpstr>CHAR: Chinese Variant Character Converter  异体字转换器</vt:lpstr>
      <vt:lpstr>Historical Geocoder  历史地理编码器</vt:lpstr>
      <vt:lpstr>Workflow</vt:lpstr>
      <vt:lpstr>KNIME Workflow</vt:lpstr>
      <vt:lpstr>Case Study 1: Native Places of Officials in the Qing Dynasty</vt:lpstr>
      <vt:lpstr>Case Study 1: Native Places of Officials in the Qing Dynasty</vt:lpstr>
      <vt:lpstr>Case Study 2: Early China</vt:lpstr>
      <vt:lpstr>Case Study 2: Early China – States in Western Zhou</vt:lpstr>
      <vt:lpstr>Case Study 2: Early China – Counties in Spring and Autumn</vt:lpstr>
      <vt:lpstr>Case Study 2: Early China – Counties in Warring States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Chen Yuqi</dc:creator>
  <cp:lastModifiedBy>Chen Yuqi</cp:lastModifiedBy>
  <cp:revision>89</cp:revision>
  <dcterms:created xsi:type="dcterms:W3CDTF">2023-10-05T18:59:13Z</dcterms:created>
  <dcterms:modified xsi:type="dcterms:W3CDTF">2023-10-06T18:17:42Z</dcterms:modified>
</cp:coreProperties>
</file>